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E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6208"/>
  </p:normalViewPr>
  <p:slideViewPr>
    <p:cSldViewPr snapToGrid="0" snapToObjects="1">
      <p:cViewPr varScale="1">
        <p:scale>
          <a:sx n="55" d="100"/>
          <a:sy n="55" d="100"/>
        </p:scale>
        <p:origin x="59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03CB87E-4591-47A1-9046-CF63F17215EF}" type="datetime2">
              <a:rPr lang="en-US" smtClean="0"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345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DE70B-B772-416E-A790-995760B1742E}" type="datetime2">
              <a:rPr lang="en-US" smtClean="0"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6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91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99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39161-23B8-4738-9069-73EBE8884FDD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79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29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7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162C-A7C1-4263-9453-1BAFF8C39559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96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6793-3458-4587-8168-65F0C37A92D2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50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Friday, June 18, 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84152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9623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6465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7487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03211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6314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879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475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9E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8352ED3-3C46-4C9A-9738-67B2D875E7E2}" type="datetime2">
              <a:rPr lang="en-US" smtClean="0"/>
              <a:pPr/>
              <a:t>Friday, June 18,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47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1856C7-0FC3-4434-9C99-5AD59CA48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3" b="9987"/>
          <a:stretch/>
        </p:blipFill>
        <p:spPr>
          <a:xfrm>
            <a:off x="21" y="562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456619-1B0D-334C-92D7-54D5F8F70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695" y="1385887"/>
            <a:ext cx="5057768" cy="2157981"/>
          </a:xfrm>
        </p:spPr>
        <p:txBody>
          <a:bodyPr anchor="b">
            <a:normAutofit/>
          </a:bodyPr>
          <a:lstStyle/>
          <a:p>
            <a:pPr algn="l"/>
            <a:r>
              <a:rPr lang="en-US" sz="2600" dirty="0">
                <a:solidFill>
                  <a:srgbClr val="FFFFFF"/>
                </a:solidFill>
                <a:latin typeface="American Typewriter" panose="02090604020004020304" pitchFamily="18" charset="77"/>
              </a:rPr>
              <a:t>Technology and Writing Centers:</a:t>
            </a:r>
            <a:br>
              <a:rPr lang="en-US" sz="2600" dirty="0">
                <a:solidFill>
                  <a:srgbClr val="FFFFFF"/>
                </a:solidFill>
                <a:latin typeface="American Typewriter" panose="02090604020004020304" pitchFamily="18" charset="77"/>
              </a:rPr>
            </a:br>
            <a:r>
              <a:rPr lang="en-US" sz="2600" dirty="0">
                <a:solidFill>
                  <a:srgbClr val="F99EAC"/>
                </a:solidFill>
                <a:latin typeface="American Typewriter" panose="02090604020004020304" pitchFamily="18" charset="77"/>
              </a:rPr>
              <a:t>How can research, training, and open-mindedness increase accessibility ?</a:t>
            </a:r>
            <a:endParaRPr lang="en-US" sz="2600" dirty="0">
              <a:solidFill>
                <a:srgbClr val="F99EAC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04B4D6-96B8-5C43-B8CD-F0B9D70E3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696" y="3429001"/>
            <a:ext cx="3686168" cy="533400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solidFill>
                  <a:srgbClr val="FFFFFF"/>
                </a:solidFill>
                <a:latin typeface="American Typewriter" panose="02090604020004020304" pitchFamily="18" charset="77"/>
              </a:rPr>
              <a:t>By Reagan Flynn</a:t>
            </a:r>
          </a:p>
        </p:txBody>
      </p:sp>
    </p:spTree>
    <p:extLst>
      <p:ext uri="{BB962C8B-B14F-4D97-AF65-F5344CB8AC3E}">
        <p14:creationId xmlns:p14="http://schemas.microsoft.com/office/powerpoint/2010/main" val="3033906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52608-2E0C-F840-A84E-810949C39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484" y="821231"/>
            <a:ext cx="10543032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“Beyond the Lore: A Case for Asynchronous Online Tutoring Research” </a:t>
            </a:r>
            <a:r>
              <a:rPr lang="en-US" sz="2000" dirty="0"/>
              <a:t>-</a:t>
            </a:r>
            <a:r>
              <a:rPr lang="en-US" dirty="0"/>
              <a:t> </a:t>
            </a:r>
            <a:r>
              <a:rPr lang="en-US" sz="2200" dirty="0"/>
              <a:t>by Kathryn Denton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3AAF4-993D-CC4A-85CB-5FD3B4893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6462" y="1709738"/>
            <a:ext cx="5549697" cy="82391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Idealists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A17FF-A05D-2748-B021-F7C594DD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06462" y="2509837"/>
            <a:ext cx="5549697" cy="352693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“the writing center is characterized by engaged, willing, and enthusiastic students who gain insights into their writing through tutor-guided dialogue” (Denton 180)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Idealists see tutors as observers who step back and let the student direct their own learning experience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37034-564F-5844-8E80-0B3946DCDB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84746" y="1681163"/>
            <a:ext cx="4993335" cy="82391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Pragmatists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B2556E-2A72-2644-AA03-F3E6482A7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27546" y="2533650"/>
            <a:ext cx="4993335" cy="352693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“Tutoring… is tailored to the student seeking assistance, and the tutor is responsive to the student’s needs.” (Denton 180-181)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Pragmatists are generally proponents of flexibility in tutoring format, so as to be able to most effectively meet the needs of all students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4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91C7-9A60-C446-B799-43258E672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about asynchronous online tutoring?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EA413-ABDE-A847-A0CA-ECF1A77EB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965845"/>
            <a:ext cx="4718304" cy="57626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Idealists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C01335-997A-D646-A5FE-379BC30DE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73709" y="2658533"/>
            <a:ext cx="4718304" cy="263260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Since idealists see the writing center as a space for dialogue and the equal exchange of ideas between tutor and student, many idealists are wary of asynchronous online tutoring.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Critics are concerned that asynchronous tutoring is not conducive to student-directed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FC0871-D4CB-F445-AAB4-2CBFAA222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8294" y="1965845"/>
            <a:ext cx="4718304" cy="57626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Pragmatists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DD4281-EF7E-CE49-9A0C-9738882357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03263" y="2738412"/>
            <a:ext cx="4993335" cy="366717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In general, pragmatists are more open to the idea of asynchronous online tutoring, since this option extends writing center accessibility to a wider population of students.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However, since there is limited pedagogical research on this platform, pragmatists often rely upon their personal and professional experiences and opinions when taking a stance on the validity of this tutoring style. </a:t>
            </a:r>
          </a:p>
        </p:txBody>
      </p:sp>
    </p:spTree>
    <p:extLst>
      <p:ext uri="{BB962C8B-B14F-4D97-AF65-F5344CB8AC3E}">
        <p14:creationId xmlns:p14="http://schemas.microsoft.com/office/powerpoint/2010/main" val="410201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9E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755C732-3264-4614-8316-41F754837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C7C6ED-4EA1-4532-A820-59A8ADEEE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A197BB7-B689-4B37-8BE2-FC23F6ED6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93E4556-7891-471E-B9B7-A38508C75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F9C6176-D87B-4D8F-8BC3-FE6DF55C4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38BA48-DDFB-46B3-9EF6-031C91D27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A98F13-1898-F146-AC5B-F431BF245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619" y="4404852"/>
            <a:ext cx="9989677" cy="10547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262626"/>
                </a:solidFill>
              </a:rPr>
              <a:t>Activity!!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63729-3397-F84A-B401-75BDF7326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8448" y="5540582"/>
            <a:ext cx="9603727" cy="38879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If you volunteer, you win brownie points </a:t>
            </a:r>
            <a:r>
              <a:rPr lang="en-US" sz="20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Wingdings" pitchFamily="2" charset="2"/>
              </a:rPr>
              <a:t></a:t>
            </a:r>
            <a:endParaRPr lang="en-US" sz="2000" kern="1200" cap="none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D786D6-2C42-45AF-888B-F2038C4D0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9999652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89002DC3-5630-544E-B81B-16D46BD9B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5926" y="1410207"/>
            <a:ext cx="6566510" cy="2455875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8D6659D-FA60-4C6D-A9F6-063E294AA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8448" y="5501254"/>
            <a:ext cx="9603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66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492BB-B310-4548-BDD0-D70E173C6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86" y="1883832"/>
            <a:ext cx="6241816" cy="1371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Which responses were more thorough?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8C7DD-2E63-4D4A-950D-9017B3F47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6561" y="3281889"/>
            <a:ext cx="6241816" cy="1828800"/>
          </a:xfrm>
        </p:spPr>
        <p:txBody>
          <a:bodyPr/>
          <a:lstStyle/>
          <a:p>
            <a:pPr algn="l"/>
            <a:r>
              <a:rPr lang="en-US" dirty="0"/>
              <a:t>Our activity (while a little silly) demonstrated a hidden advantage to asynchronous online tutoring. In some cases, tutors are able to give more thoughtful feedback to student writing and more thorough responses to questions or concerns. </a:t>
            </a:r>
          </a:p>
        </p:txBody>
      </p:sp>
      <p:pic>
        <p:nvPicPr>
          <p:cNvPr id="13" name="Picture 12" descr="A picture containing person, indoor, person, newspaper&#10;&#10;Description automatically generated">
            <a:extLst>
              <a:ext uri="{FF2B5EF4-FFF2-40B4-BE49-F238E27FC236}">
                <a16:creationId xmlns:a16="http://schemas.microsoft.com/office/drawing/2014/main" id="{D7B51D65-FDA6-9F4C-8FC3-871FAD268B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91" b="3745"/>
          <a:stretch/>
        </p:blipFill>
        <p:spPr>
          <a:xfrm>
            <a:off x="6856752" y="1685925"/>
            <a:ext cx="4773274" cy="452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9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9E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9F1F6E2E-E2E7-4689-9E5D-51F37CB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B728A18-FF26-43E9-AF31-9608EBA3D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D418D479-7A49-4E09-A270-87C36ABE5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55AC523-B142-409D-BB68-747EDDCE6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98FD6A06-A68E-49C5-8F1D-8945DD8C00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A6794A3D-A7E9-4DC9-98E4-02104E24A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3660B2-59D4-DE42-9DF4-A94C7DAD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770" y="1041401"/>
            <a:ext cx="4538526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Activity!!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24D53-D32C-DE41-9D48-29B3E9550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045" y="3657596"/>
            <a:ext cx="4513252" cy="19334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/>
              <a:t>This one is a little more serious, I swear</a:t>
            </a:r>
          </a:p>
          <a:p>
            <a:r>
              <a:rPr lang="en-US" sz="2100"/>
              <a:t>Acting is encouraged </a:t>
            </a:r>
            <a:r>
              <a:rPr lang="en-US" sz="2100">
                <a:sym typeface="Wingdings" pitchFamily="2" charset="2"/>
              </a:rPr>
              <a:t></a:t>
            </a:r>
            <a:endParaRPr lang="en-US" sz="210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731DD8B-7A0A-47A0-BF6B-EBB4F970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4976494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Which Side Of Sharpay Evans Are You?">
            <a:extLst>
              <a:ext uri="{FF2B5EF4-FFF2-40B4-BE49-F238E27FC236}">
                <a16:creationId xmlns:a16="http://schemas.microsoft.com/office/drawing/2014/main" id="{C0E0C8B5-089A-924A-8C11-E66966AEA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1" r="13298" b="1"/>
          <a:stretch/>
        </p:blipFill>
        <p:spPr bwMode="auto">
          <a:xfrm>
            <a:off x="1412683" y="1410208"/>
            <a:ext cx="4348925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0A370BF-9768-4FA0-8887-C3777F3A9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770" y="3522131"/>
            <a:ext cx="45206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71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9E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B383A5B-F1C4-6643-B8D1-67EE039C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825" y="982132"/>
            <a:ext cx="3360772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What did this activity highlight?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esigning for Accessibility at Scale | Adobe XD Ideas">
            <a:extLst>
              <a:ext uri="{FF2B5EF4-FFF2-40B4-BE49-F238E27FC236}">
                <a16:creationId xmlns:a16="http://schemas.microsoft.com/office/drawing/2014/main" id="{9A0EBC17-66D9-334E-A5AC-436610DE2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1" r="15691" b="1"/>
          <a:stretch/>
        </p:blipFill>
        <p:spPr bwMode="auto">
          <a:xfrm>
            <a:off x="1412684" y="1410208"/>
            <a:ext cx="2283608" cy="166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9ED0E-3D90-8447-9804-7EC8E6FCD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5824" y="2556932"/>
            <a:ext cx="3360771" cy="331893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l">
              <a:lnSpc>
                <a:spcPct val="90000"/>
              </a:lnSpc>
              <a:buFont typeface="Arial"/>
              <a:buChar char="•"/>
            </a:pPr>
            <a:r>
              <a:rPr lang="en-US" dirty="0"/>
              <a:t> The biggest advantage of asynchronous online tutoring is that it expands access to writing center resources. </a:t>
            </a:r>
          </a:p>
          <a:p>
            <a:pPr algn="l">
              <a:lnSpc>
                <a:spcPct val="90000"/>
              </a:lnSpc>
              <a:buFont typeface="Arial"/>
              <a:buChar char="•"/>
            </a:pPr>
            <a:r>
              <a:rPr lang="en-US" dirty="0"/>
              <a:t>In scenario 1, the professor was unable to offer the student resources that accommodated their situation, and they ended up at a disadvantage compared to their peers. </a:t>
            </a:r>
          </a:p>
          <a:p>
            <a:pPr algn="l">
              <a:lnSpc>
                <a:spcPct val="90000"/>
              </a:lnSpc>
              <a:buFont typeface="Arial"/>
              <a:buChar char="•"/>
            </a:pPr>
            <a:r>
              <a:rPr lang="en-US" dirty="0"/>
              <a:t>Alternatively, the student in scenario 2 was connected with the resources she needed to be successful.</a:t>
            </a:r>
          </a:p>
        </p:txBody>
      </p:sp>
      <p:pic>
        <p:nvPicPr>
          <p:cNvPr id="2054" name="Picture 6" descr="Why Ignoring Email Accessibility is Hurting Your Business">
            <a:extLst>
              <a:ext uri="{FF2B5EF4-FFF2-40B4-BE49-F238E27FC236}">
                <a16:creationId xmlns:a16="http://schemas.microsoft.com/office/drawing/2014/main" id="{D6EA46B8-369B-074D-A82D-5FAA505EE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242" y="3360208"/>
            <a:ext cx="41021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irtual Classroom: The Future of Distance Learning | ViewSonic Library">
            <a:extLst>
              <a:ext uri="{FF2B5EF4-FFF2-40B4-BE49-F238E27FC236}">
                <a16:creationId xmlns:a16="http://schemas.microsoft.com/office/drawing/2014/main" id="{E35169A9-8632-8742-A0A5-F10F74D4C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112" y="1584444"/>
            <a:ext cx="2979398" cy="167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80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B3559-4473-624E-8FBC-EC01B5639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Further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5D00B-205F-964B-85DD-DD1434402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Denton is NOT arguing that asynchronous online tutoring is always appropriate.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There are plenty of valid concerns with asynchronous online tutoring: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Doesn’t allow for much back and forth dialogue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Minimizes ability to connect with the student personally/can’t read in person cues like tone or body language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Hard to avoid the “drop-off center” problem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What she is arguing is that Writing Center scholars need to turn their attention towards researching the efficacy of newer platforms and methods for writing instruction.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She advocates that Writing Center methodology should place less emphasis on tradition and experience, and more on research and evidence.</a:t>
            </a:r>
          </a:p>
        </p:txBody>
      </p:sp>
    </p:spTree>
    <p:extLst>
      <p:ext uri="{BB962C8B-B14F-4D97-AF65-F5344CB8AC3E}">
        <p14:creationId xmlns:p14="http://schemas.microsoft.com/office/powerpoint/2010/main" val="772865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EB3D4-5DF2-084B-B9AD-7A1A3D60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i="1" dirty="0"/>
              <a:t>Online Writing Labs</a:t>
            </a:r>
            <a:br>
              <a:rPr lang="en-US" dirty="0"/>
            </a:br>
            <a:r>
              <a:rPr lang="en-US" dirty="0"/>
              <a:t>Chapter 5</a:t>
            </a:r>
            <a:br>
              <a:rPr lang="en-US" dirty="0"/>
            </a:br>
            <a:r>
              <a:rPr lang="en-US" sz="2200" dirty="0"/>
              <a:t>By Diane Martinez and Leslie Olsen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B1D7D-5B2B-F444-A41E-ECCDA0D7D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Online Writing Labs (OWLs) need to mirror the needs and expectations of the institution.  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For example, a school like Trinity where students are residential it makes sense to concentrate efforts into a physical writing center. At a community college that has many students taking online courses, it makes more sense to have an extensive network of online resources and tutoring opportunities.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The authors stress that online tutoring should be available in whatever formats instruction is available.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60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9722-36CB-1640-82D0-595A7BBED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Run an Effective OWL, According to Martinez and Olsen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3DBFF-1E1E-8049-B8E7-DE202701B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b="1" dirty="0"/>
              <a:t>Accessibility: </a:t>
            </a:r>
            <a:r>
              <a:rPr lang="en-US" dirty="0"/>
              <a:t>The authors recommend cultivating an online environment that is inclusive of every student; disability, background, or learning style should not preclude anyone from being able to get the support they need. This might mean taking a multimedia approach and expanding your resources from only written materials. </a:t>
            </a:r>
          </a:p>
          <a:p>
            <a:pPr>
              <a:buFont typeface="Wingdings" pitchFamily="2" charset="2"/>
              <a:buChar char="§"/>
            </a:pPr>
            <a:r>
              <a:rPr lang="en-US" b="1" dirty="0"/>
              <a:t>Pedagogy: </a:t>
            </a:r>
            <a:r>
              <a:rPr lang="en-US" dirty="0"/>
              <a:t>While there is obviously a common thread that runs through every mode of writing instruction and tutoring, it is important that we acknowledge that pedagogical techniques are not one-size-fits-all.</a:t>
            </a:r>
          </a:p>
          <a:p>
            <a:pPr>
              <a:buFont typeface="Wingdings" pitchFamily="2" charset="2"/>
              <a:buChar char="§"/>
            </a:pPr>
            <a:r>
              <a:rPr lang="en-US" b="1" dirty="0"/>
              <a:t>Tutor Selection: </a:t>
            </a:r>
            <a:r>
              <a:rPr lang="en-US" dirty="0"/>
              <a:t>Martinez and Olsen emphasize that online tutors must be eager to work online, and meticulously trained in their mode of instruction. 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597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73197-62AC-C245-8AE5-8FE084393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Well that all sounds great… but what if a pandemic suddenly forces everyone online?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C5018-4198-574E-A5BC-FF347D954B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How can we reach students who may be struggling with online learning?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How can we avoid bringing our own misgivings about online tutoring into our sessions?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What can we apply from the reading to the transition we are currently making here at Trinity?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Are there aspects of this online semester that might actually improve future accessibility to writing center instruction?</a:t>
            </a:r>
          </a:p>
        </p:txBody>
      </p:sp>
      <p:pic>
        <p:nvPicPr>
          <p:cNvPr id="3074" name="Picture 2" descr="Everyone 2020 meme - MemeZila.com">
            <a:extLst>
              <a:ext uri="{FF2B5EF4-FFF2-40B4-BE49-F238E27FC236}">
                <a16:creationId xmlns:a16="http://schemas.microsoft.com/office/drawing/2014/main" id="{9F28BCD1-9FDA-0344-B89A-A986553D5A3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752" y="2577465"/>
            <a:ext cx="5444986" cy="292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616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EACB5-CF29-4B4A-8A94-9A686431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listening!</a:t>
            </a:r>
          </a:p>
        </p:txBody>
      </p:sp>
      <p:pic>
        <p:nvPicPr>
          <p:cNvPr id="5" name="Content Placeholder 4" descr="A picture containing cup, mug, food, curtain&#10;&#10;Description automatically generated">
            <a:extLst>
              <a:ext uri="{FF2B5EF4-FFF2-40B4-BE49-F238E27FC236}">
                <a16:creationId xmlns:a16="http://schemas.microsoft.com/office/drawing/2014/main" id="{2E9EAC9C-D254-704F-8794-F766302C8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4751" y="2600325"/>
            <a:ext cx="4762498" cy="3571873"/>
          </a:xfrm>
        </p:spPr>
      </p:pic>
    </p:spTree>
    <p:extLst>
      <p:ext uri="{BB962C8B-B14F-4D97-AF65-F5344CB8AC3E}">
        <p14:creationId xmlns:p14="http://schemas.microsoft.com/office/powerpoint/2010/main" val="309291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812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American Typewriter</vt:lpstr>
      <vt:lpstr>Arial</vt:lpstr>
      <vt:lpstr>Garamond</vt:lpstr>
      <vt:lpstr>Wingdings</vt:lpstr>
      <vt:lpstr>Organic</vt:lpstr>
      <vt:lpstr>Technology and Writing Centers: How can research, training, and open-mindedness increase accessibility ?</vt:lpstr>
      <vt:lpstr>“Beyond the Lore: A Case for Asynchronous Online Tutoring Research” - by Kathryn Denton</vt:lpstr>
      <vt:lpstr>So what about asynchronous online tutoring?</vt:lpstr>
      <vt:lpstr>Activity!!</vt:lpstr>
      <vt:lpstr>Which responses were more thorough? </vt:lpstr>
      <vt:lpstr>Activity!!</vt:lpstr>
      <vt:lpstr>What did this activity highlight?</vt:lpstr>
      <vt:lpstr>Need for Further Research</vt:lpstr>
      <vt:lpstr>Online Writing Labs Chapter 5 By Diane Martinez and Leslie Olsen</vt:lpstr>
      <vt:lpstr>How to Run an Effective OWL, According to Martinez and Olsen </vt:lpstr>
      <vt:lpstr>Well that all sounds great… but what if a pandemic suddenly forces everyone online?</vt:lpstr>
      <vt:lpstr>Thanks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and Writing Centers: How can research, training, and open-mindedness increase accessibility ?</dc:title>
  <dc:creator>Flynn, Reagan F. (2023)</dc:creator>
  <cp:lastModifiedBy>Lyn Kelly</cp:lastModifiedBy>
  <cp:revision>4</cp:revision>
  <dcterms:created xsi:type="dcterms:W3CDTF">2020-09-15T03:05:42Z</dcterms:created>
  <dcterms:modified xsi:type="dcterms:W3CDTF">2021-06-18T13:30:10Z</dcterms:modified>
</cp:coreProperties>
</file>