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6858000" cy="9144000"/>
  <p:embeddedFontLst>
    <p:embeddedFont>
      <p:font typeface="Raleway" panose="020B0604020202020204" charset="0"/>
      <p:regular r:id="rId16"/>
      <p:bold r:id="rId17"/>
      <p:italic r:id="rId18"/>
      <p:boldItalic r:id="rId19"/>
    </p:embeddedFont>
    <p:embeddedFont>
      <p:font typeface="Source Sans Pro" panose="020B0503030403020204" pitchFamily="34"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2" d="100"/>
          <a:sy n="142" d="100"/>
        </p:scale>
        <p:origin x="714"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99f83b863b_0_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99f83b863b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I’m going to begin by discussing Joan Hawthorne’s article “‘We don’t proofread here’: Re-visioning the writing center to better meet student needs” from </a:t>
            </a:r>
            <a:r>
              <a:rPr lang="en" i="1"/>
              <a:t>The Writing Lab Newsletter</a:t>
            </a:r>
            <a:r>
              <a:rPr lang="en"/>
              <a:t>.</a:t>
            </a:r>
            <a:endParaRPr/>
          </a:p>
          <a:p>
            <a:pPr marL="457200" lvl="0" indent="-298450" algn="l" rtl="0">
              <a:spcBef>
                <a:spcPts val="0"/>
              </a:spcBef>
              <a:spcAft>
                <a:spcPts val="0"/>
              </a:spcAft>
              <a:buSzPts val="1100"/>
              <a:buChar char="●"/>
            </a:pPr>
            <a:r>
              <a:rPr lang="en"/>
              <a:t>I didn’t notice the pun in the title until I was working on this presentation, so I don’t know how many of you noticed. Re-visioning as in reimagining but also as in revision!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99f83b863b_0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99f83b863b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I always find it helpful to begin thinking about a reading by understanding who the author is and what they’re trying to do. </a:t>
            </a:r>
            <a:endParaRPr/>
          </a:p>
          <a:p>
            <a:pPr marL="457200" lvl="0" indent="-298450" algn="l" rtl="0">
              <a:spcBef>
                <a:spcPts val="0"/>
              </a:spcBef>
              <a:spcAft>
                <a:spcPts val="0"/>
              </a:spcAft>
              <a:buSzPts val="1100"/>
              <a:buChar char="●"/>
            </a:pPr>
            <a:r>
              <a:rPr lang="en"/>
              <a:t>Writing centers do proofread because it’s an issue that is important to both students and teachers… they just don’t like to talk about it. Hawthorne refers to it as a writing center taboo. </a:t>
            </a:r>
            <a:endParaRPr/>
          </a:p>
          <a:p>
            <a:pPr marL="457200" lvl="0" indent="-298450" algn="l" rtl="0">
              <a:spcBef>
                <a:spcPts val="0"/>
              </a:spcBef>
              <a:spcAft>
                <a:spcPts val="0"/>
              </a:spcAft>
              <a:buSzPts val="1100"/>
              <a:buChar char="●"/>
            </a:pPr>
            <a:r>
              <a:rPr lang="en"/>
              <a:t>This reading is building on the conversation we had last week about the dangers of writing center lore. The idea that tutoring is about the writer and not the writing has become ingrained in tutoring practices. Hawthorne is challenging that assumption and the practices it has created in her writing center. </a:t>
            </a:r>
            <a:endParaRPr/>
          </a:p>
          <a:p>
            <a:pPr marL="457200" lvl="0" indent="-298450" algn="l" rtl="0">
              <a:spcBef>
                <a:spcPts val="0"/>
              </a:spcBef>
              <a:spcAft>
                <a:spcPts val="0"/>
              </a:spcAft>
              <a:buSzPts val="1100"/>
              <a:buChar char="●"/>
            </a:pPr>
            <a:r>
              <a:rPr lang="en"/>
              <a:t>She concludes that these simplified answers cannot provide an adequate framework for the complex, variety of issues that arise in writing centers. </a:t>
            </a:r>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99f83b863b_0_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99f83b863b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Hawthorne disliked the negative language of the first response. She believed all students were hearing was no and rejection is a hard thing to hear right from the get go especially if it’s someone’s first time into the wc. </a:t>
            </a:r>
            <a:endParaRPr/>
          </a:p>
          <a:p>
            <a:pPr marL="457200" lvl="0" indent="-298450" algn="l" rtl="0">
              <a:spcBef>
                <a:spcPts val="0"/>
              </a:spcBef>
              <a:spcAft>
                <a:spcPts val="0"/>
              </a:spcAft>
              <a:buSzPts val="1100"/>
              <a:buChar char="●"/>
            </a:pPr>
            <a:r>
              <a:rPr lang="en"/>
              <a:t>I’m the kind of person, who after a long presentation or training etc, can never come up with a question to ask. I know that there are things that I don’t know or didn’t understand, but I never know where to begin with asking for help. There are students who have the same problem when it comes to their writing. </a:t>
            </a:r>
            <a:endParaRPr/>
          </a:p>
          <a:p>
            <a:pPr marL="457200" lvl="0" indent="-298450" algn="l" rtl="0">
              <a:spcBef>
                <a:spcPts val="0"/>
              </a:spcBef>
              <a:spcAft>
                <a:spcPts val="0"/>
              </a:spcAft>
              <a:buSzPts val="1100"/>
              <a:buChar char="●"/>
            </a:pPr>
            <a:r>
              <a:rPr lang="en"/>
              <a:t>Privileged students are rarely affected by the policies that writing centers adopt because they are already well placed to succeed.</a:t>
            </a:r>
            <a:endParaRPr/>
          </a:p>
          <a:p>
            <a:pPr marL="457200" lvl="0" indent="-298450" algn="l" rtl="0">
              <a:spcBef>
                <a:spcPts val="0"/>
              </a:spcBef>
              <a:spcAft>
                <a:spcPts val="0"/>
              </a:spcAft>
              <a:buSzPts val="1100"/>
              <a:buChar char="●"/>
            </a:pPr>
            <a:r>
              <a:rPr lang="en"/>
              <a:t>Inexperienced writers that lack the vocab/experience to know what they really want/need from a tutoring session are only a small part of those disadvantaged by traditional tutoring practices and language. Other groups that Hawthorne names as being influenced by writing center policy include first generation college students, Native Americans, immigrant Americans, working and welfare class students, painfully shy students, etc. They are why she takes this question of who their writing center is and what it does so seriously.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99f83b863b_0_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99f83b863b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Natalia wants to sound like an american and therefore mostly needs help finding the appropriate syntax</a:t>
            </a:r>
            <a:endParaRPr/>
          </a:p>
          <a:p>
            <a:pPr marL="457200" lvl="0" indent="-298450" algn="l" rtl="0">
              <a:spcBef>
                <a:spcPts val="0"/>
              </a:spcBef>
              <a:spcAft>
                <a:spcPts val="0"/>
              </a:spcAft>
              <a:buSzPts val="1100"/>
              <a:buChar char="●"/>
            </a:pPr>
            <a:r>
              <a:rPr lang="en"/>
              <a:t>The tutors lacked the topical expertise to sort out the good ideas from the bad ideas in the finance papers. They mostly found themselves helping students work towards clarity. They were at their most helpful regarding editing and proofreading issues. </a:t>
            </a:r>
            <a:endParaRPr/>
          </a:p>
          <a:p>
            <a:pPr marL="457200" lvl="0" indent="-298450" algn="l" rtl="0">
              <a:spcBef>
                <a:spcPts val="0"/>
              </a:spcBef>
              <a:spcAft>
                <a:spcPts val="0"/>
              </a:spcAft>
              <a:buSzPts val="1100"/>
              <a:buChar char="●"/>
            </a:pPr>
            <a:r>
              <a:rPr lang="en"/>
              <a:t>Jason’s appointments dealt with idea development, organization, thesis writing. It did not bring up any difficult questions about writing center ethics and pedagogy.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99f83b863b_0_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99f83b863b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Proofreading often requires a more direct approach, so Hawthorne teaches students how to apply such strategies to proofreading issues.  </a:t>
            </a:r>
            <a:endParaRPr/>
          </a:p>
          <a:p>
            <a:pPr marL="457200" lvl="0" indent="-298450" algn="l" rtl="0">
              <a:spcBef>
                <a:spcPts val="0"/>
              </a:spcBef>
              <a:spcAft>
                <a:spcPts val="0"/>
              </a:spcAft>
              <a:buSzPts val="1100"/>
              <a:buChar char="●"/>
            </a:pPr>
            <a:r>
              <a:rPr lang="en"/>
              <a:t>Hawthorne expects her tutors to rely mostly on traditional tutoring strategies and decide for themselves when it feels appropriate to take a more direct approach.</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99f83b863b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99f83b863b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This is how Hawthorne explains tutoring sessions should proceed</a:t>
            </a:r>
            <a:endParaRPr/>
          </a:p>
          <a:p>
            <a:pPr marL="457200" lvl="0" indent="-298450" algn="l" rtl="0">
              <a:spcBef>
                <a:spcPts val="0"/>
              </a:spcBef>
              <a:spcAft>
                <a:spcPts val="0"/>
              </a:spcAft>
              <a:buSzPts val="1100"/>
              <a:buChar char="●"/>
            </a:pPr>
            <a:r>
              <a:rPr lang="en"/>
              <a:t>She lays this process out in order to argue for collaboration in the process of editing a paper. If steps one, two, and four all allow and encourage active and collaborative discussion, why would the heart of the conference cut off the collaborative process?</a:t>
            </a:r>
            <a:endParaRPr/>
          </a:p>
          <a:p>
            <a:pPr marL="457200" lvl="0" indent="-298450" algn="l" rtl="0">
              <a:spcBef>
                <a:spcPts val="0"/>
              </a:spcBef>
              <a:spcAft>
                <a:spcPts val="0"/>
              </a:spcAft>
              <a:buSzPts val="1100"/>
              <a:buChar char="●"/>
            </a:pPr>
            <a:r>
              <a:rPr lang="en"/>
              <a:t>The more flexible pedagogy of her writer center allows for greater collaboration.</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99f83b863b_0_1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99f83b863b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99f83b863b_0_1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99f83b863b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Fixing punctuation errors would likely fall under what most would consider to be “proofreading” and “fix-it” work</a:t>
            </a:r>
            <a:endParaRPr/>
          </a:p>
          <a:p>
            <a:pPr marL="457200" lvl="0" indent="-298450" algn="l" rtl="0">
              <a:spcBef>
                <a:spcPts val="0"/>
              </a:spcBef>
              <a:spcAft>
                <a:spcPts val="0"/>
              </a:spcAft>
              <a:buSzPts val="1100"/>
              <a:buChar char="●"/>
            </a:pPr>
            <a:r>
              <a:rPr lang="en"/>
              <a:t>The </a:t>
            </a:r>
            <a:r>
              <a:rPr lang="en" i="1"/>
              <a:t>Practical Tutor</a:t>
            </a:r>
            <a:r>
              <a:rPr lang="en"/>
              <a:t> workbook instead connects it the important and traditional work that writing centers do in helping students express their ideas </a:t>
            </a:r>
            <a:endParaRPr/>
          </a:p>
          <a:p>
            <a:pPr marL="457200" lvl="0" indent="-298450" algn="l" rtl="0">
              <a:spcBef>
                <a:spcPts val="0"/>
              </a:spcBef>
              <a:spcAft>
                <a:spcPts val="0"/>
              </a:spcAft>
              <a:buSzPts val="1100"/>
              <a:buChar char="●"/>
            </a:pPr>
            <a:r>
              <a:rPr lang="en"/>
              <a:t>Oral reading is useful for “assessing a writer’s understanding and illustrating the functions of punctuation” (180) Be careful not to embarass writers by illustrating how they are misleading readers. </a:t>
            </a:r>
            <a:endParaRPr/>
          </a:p>
          <a:p>
            <a:pPr marL="457200" lvl="0" indent="-298450" algn="l" rtl="0">
              <a:spcBef>
                <a:spcPts val="0"/>
              </a:spcBef>
              <a:spcAft>
                <a:spcPts val="0"/>
              </a:spcAft>
              <a:buSzPts val="1100"/>
              <a:buChar char="●"/>
            </a:pPr>
            <a:r>
              <a:rPr lang="en"/>
              <a:t>I cannot clap to the beat of music and some writers cannot distinguish speech rhythms. </a:t>
            </a:r>
            <a:endParaRPr/>
          </a:p>
          <a:p>
            <a:pPr marL="457200" lvl="0" indent="-298450" algn="l" rtl="0">
              <a:spcBef>
                <a:spcPts val="0"/>
              </a:spcBef>
              <a:spcAft>
                <a:spcPts val="0"/>
              </a:spcAft>
              <a:buSzPts val="1100"/>
              <a:buChar char="●"/>
            </a:pPr>
            <a:r>
              <a:rPr lang="en"/>
              <a:t>These are questions that the tutors ask in the example conversations between tutors and students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99f83b863b_0_1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99f83b863b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99f83b863b_0_1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99f83b863b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SzPts val="1200"/>
              <a:buChar char="●"/>
            </a:pPr>
            <a:r>
              <a:rPr lang="en" sz="1200"/>
              <a:t>In some examples, writers already understand sentence structure and can move straight into punctuation convention</a:t>
            </a:r>
            <a:endParaRPr sz="1200"/>
          </a:p>
          <a:p>
            <a:pPr marL="457200" lvl="0" indent="-304800" algn="l" rtl="0">
              <a:lnSpc>
                <a:spcPct val="115000"/>
              </a:lnSpc>
              <a:spcBef>
                <a:spcPts val="0"/>
              </a:spcBef>
              <a:spcAft>
                <a:spcPts val="0"/>
              </a:spcAft>
              <a:buSzPts val="1200"/>
              <a:buChar char="●"/>
            </a:pPr>
            <a:r>
              <a:rPr lang="en" sz="1200"/>
              <a:t>In others, writers need help with basic sentence parts before moving onto punctuation</a:t>
            </a:r>
            <a:endParaRPr sz="1200"/>
          </a:p>
          <a:p>
            <a:pPr marL="0" lvl="0" indent="0" algn="l" rtl="0">
              <a:spcBef>
                <a:spcPts val="160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99f83b863b_0_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99f83b863b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99f83b863b_0_1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99f83b863b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Hawthorne offers one opinion on how proofreading should be dealt with in the writing center and the Practical tutor offers a new perspective on the value of punctuation because of the way it creates meaning.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80700" y="2651100"/>
            <a:ext cx="8982600" cy="2411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txBox="1">
            <a:spLocks noGrp="1"/>
          </p:cNvSpPr>
          <p:nvPr>
            <p:ph type="ctrTitle"/>
          </p:nvPr>
        </p:nvSpPr>
        <p:spPr>
          <a:xfrm>
            <a:off x="485875" y="264475"/>
            <a:ext cx="8183700" cy="1473600"/>
          </a:xfrm>
          <a:prstGeom prst="rect">
            <a:avLst/>
          </a:prstGeom>
        </p:spPr>
        <p:txBody>
          <a:bodyPr spcFirstLastPara="1" wrap="square" lIns="91425" tIns="91425" rIns="91425" bIns="91425" anchor="b" anchorCtr="0">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12" name="Google Shape;12;p2"/>
          <p:cNvSpPr txBox="1">
            <a:spLocks noGrp="1"/>
          </p:cNvSpPr>
          <p:nvPr>
            <p:ph type="subTitle" idx="1"/>
          </p:nvPr>
        </p:nvSpPr>
        <p:spPr>
          <a:xfrm>
            <a:off x="485875" y="1738075"/>
            <a:ext cx="8183700" cy="861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400"/>
              <a:buNone/>
              <a:defRPr sz="2400"/>
            </a:lvl1pPr>
            <a:lvl2pPr lvl="1">
              <a:lnSpc>
                <a:spcPct val="100000"/>
              </a:lnSpc>
              <a:spcBef>
                <a:spcPts val="0"/>
              </a:spcBef>
              <a:spcAft>
                <a:spcPts val="0"/>
              </a:spcAft>
              <a:buSzPts val="2400"/>
              <a:buNone/>
              <a:defRPr sz="2400"/>
            </a:lvl2pPr>
            <a:lvl3pPr lvl="2">
              <a:lnSpc>
                <a:spcPct val="100000"/>
              </a:lnSpc>
              <a:spcBef>
                <a:spcPts val="0"/>
              </a:spcBef>
              <a:spcAft>
                <a:spcPts val="0"/>
              </a:spcAft>
              <a:buSzPts val="2400"/>
              <a:buNone/>
              <a:defRPr sz="2400"/>
            </a:lvl3pPr>
            <a:lvl4pPr lvl="3">
              <a:lnSpc>
                <a:spcPct val="100000"/>
              </a:lnSpc>
              <a:spcBef>
                <a:spcPts val="0"/>
              </a:spcBef>
              <a:spcAft>
                <a:spcPts val="0"/>
              </a:spcAft>
              <a:buSzPts val="2400"/>
              <a:buNone/>
              <a:defRPr sz="2400"/>
            </a:lvl4pPr>
            <a:lvl5pPr lvl="4">
              <a:lnSpc>
                <a:spcPct val="100000"/>
              </a:lnSpc>
              <a:spcBef>
                <a:spcPts val="0"/>
              </a:spcBef>
              <a:spcAft>
                <a:spcPts val="0"/>
              </a:spcAft>
              <a:buSzPts val="2400"/>
              <a:buNone/>
              <a:defRPr sz="2400"/>
            </a:lvl5pPr>
            <a:lvl6pPr lvl="5">
              <a:lnSpc>
                <a:spcPct val="100000"/>
              </a:lnSpc>
              <a:spcBef>
                <a:spcPts val="0"/>
              </a:spcBef>
              <a:spcAft>
                <a:spcPts val="0"/>
              </a:spcAft>
              <a:buSzPts val="2400"/>
              <a:buNone/>
              <a:defRPr sz="2400"/>
            </a:lvl6pPr>
            <a:lvl7pPr lvl="6">
              <a:lnSpc>
                <a:spcPct val="100000"/>
              </a:lnSpc>
              <a:spcBef>
                <a:spcPts val="0"/>
              </a:spcBef>
              <a:spcAft>
                <a:spcPts val="0"/>
              </a:spcAft>
              <a:buSzPts val="2400"/>
              <a:buNone/>
              <a:defRPr sz="2400"/>
            </a:lvl7pPr>
            <a:lvl8pPr lvl="7">
              <a:lnSpc>
                <a:spcPct val="100000"/>
              </a:lnSpc>
              <a:spcBef>
                <a:spcPts val="0"/>
              </a:spcBef>
              <a:spcAft>
                <a:spcPts val="0"/>
              </a:spcAft>
              <a:buSzPts val="2400"/>
              <a:buNone/>
              <a:defRPr sz="2400"/>
            </a:lvl8pPr>
            <a:lvl9pPr lvl="8">
              <a:lnSpc>
                <a:spcPct val="100000"/>
              </a:lnSpc>
              <a:spcBef>
                <a:spcPts val="0"/>
              </a:spcBef>
              <a:spcAft>
                <a:spcPts val="0"/>
              </a:spcAft>
              <a:buSzPts val="2400"/>
              <a:buNone/>
              <a:defRPr sz="2400"/>
            </a:lvl9pPr>
          </a:lstStyle>
          <a:p>
            <a:endParaRPr/>
          </a:p>
        </p:txBody>
      </p:sp>
      <p:sp>
        <p:nvSpPr>
          <p:cNvPr id="13" name="Google Shape;13;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3"/>
          <p:cNvSpPr/>
          <p:nvPr/>
        </p:nvSpPr>
        <p:spPr>
          <a:xfrm>
            <a:off x="80700" y="2651100"/>
            <a:ext cx="8982600" cy="2411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3"/>
          <p:cNvSpPr txBox="1">
            <a:spLocks noGrp="1"/>
          </p:cNvSpPr>
          <p:nvPr>
            <p:ph type="title"/>
          </p:nvPr>
        </p:nvSpPr>
        <p:spPr>
          <a:xfrm>
            <a:off x="485875" y="1714500"/>
            <a:ext cx="8183700" cy="785700"/>
          </a:xfrm>
          <a:prstGeom prst="rect">
            <a:avLst/>
          </a:prstGeom>
        </p:spPr>
        <p:txBody>
          <a:bodyPr spcFirstLastPara="1" wrap="square" lIns="91425" tIns="91425" rIns="91425" bIns="91425" anchor="b" anchorCtr="0">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7" name="Google Shape;17;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0" name="Google Shape;20;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1" name="Google Shape;21;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
        <p:cNvGrpSpPr/>
        <p:nvPr/>
      </p:nvGrpSpPr>
      <p:grpSpPr>
        <a:xfrm>
          <a:off x="0" y="0"/>
          <a:ext cx="0" cy="0"/>
          <a:chOff x="0" y="0"/>
          <a:chExt cx="0" cy="0"/>
        </a:xfrm>
      </p:grpSpPr>
      <p:sp>
        <p:nvSpPr>
          <p:cNvPr id="23" name="Google Shape;23;p5"/>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4" name="Google Shape;24;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5" name="Google Shape;25;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6" name="Google Shape;26;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9" name="Google Shape;29;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0"/>
        <p:cNvGrpSpPr/>
        <p:nvPr/>
      </p:nvGrpSpPr>
      <p:grpSpPr>
        <a:xfrm>
          <a:off x="0" y="0"/>
          <a:ext cx="0" cy="0"/>
          <a:chOff x="0" y="0"/>
          <a:chExt cx="0" cy="0"/>
        </a:xfrm>
      </p:grpSpPr>
      <p:sp>
        <p:nvSpPr>
          <p:cNvPr id="31" name="Google Shape;31;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2" name="Google Shape;32;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3" name="Google Shape;33;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2"/>
        </a:solidFill>
        <a:effectLst/>
      </p:bgPr>
    </p:bg>
    <p:spTree>
      <p:nvGrpSpPr>
        <p:cNvPr id="1" name="Shape 34"/>
        <p:cNvGrpSpPr/>
        <p:nvPr/>
      </p:nvGrpSpPr>
      <p:grpSpPr>
        <a:xfrm>
          <a:off x="0" y="0"/>
          <a:ext cx="0" cy="0"/>
          <a:chOff x="0" y="0"/>
          <a:chExt cx="0" cy="0"/>
        </a:xfrm>
      </p:grpSpPr>
      <p:sp>
        <p:nvSpPr>
          <p:cNvPr id="35" name="Google Shape;35;p8"/>
          <p:cNvSpPr txBox="1">
            <a:spLocks noGrp="1"/>
          </p:cNvSpPr>
          <p:nvPr>
            <p:ph type="title"/>
          </p:nvPr>
        </p:nvSpPr>
        <p:spPr>
          <a:xfrm>
            <a:off x="490250" y="526350"/>
            <a:ext cx="5604000" cy="4090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36" name="Google Shape;36;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
        <p:cNvGrpSpPr/>
        <p:nvPr/>
      </p:nvGrpSpPr>
      <p:grpSpPr>
        <a:xfrm>
          <a:off x="0" y="0"/>
          <a:ext cx="0" cy="0"/>
          <a:chOff x="0" y="0"/>
          <a:chExt cx="0" cy="0"/>
        </a:xfrm>
      </p:grpSpPr>
      <p:sp>
        <p:nvSpPr>
          <p:cNvPr id="38" name="Google Shape;38;p9"/>
          <p:cNvSpPr/>
          <p:nvPr/>
        </p:nvSpPr>
        <p:spPr>
          <a:xfrm>
            <a:off x="4636800" y="80700"/>
            <a:ext cx="4426500" cy="4982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9" name="Google Shape;39;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0" name="Google Shape;40;p9"/>
          <p:cNvSpPr txBox="1">
            <a:spLocks noGrp="1"/>
          </p:cNvSpPr>
          <p:nvPr>
            <p:ph type="title"/>
          </p:nvPr>
        </p:nvSpPr>
        <p:spPr>
          <a:xfrm>
            <a:off x="265500" y="1181700"/>
            <a:ext cx="4045200" cy="1533600"/>
          </a:xfrm>
          <a:prstGeom prst="rect">
            <a:avLst/>
          </a:prstGeom>
        </p:spPr>
        <p:txBody>
          <a:bodyPr spcFirstLastPara="1" wrap="square" lIns="91425" tIns="91425" rIns="91425" bIns="91425" anchor="b" anchorCtr="0">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1" name="Google Shape;41;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2" name="Google Shape;42;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3" name="Google Shape;43;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4"/>
        <p:cNvGrpSpPr/>
        <p:nvPr/>
      </p:nvGrpSpPr>
      <p:grpSpPr>
        <a:xfrm>
          <a:off x="0" y="0"/>
          <a:ext cx="0" cy="0"/>
          <a:chOff x="0" y="0"/>
          <a:chExt cx="0" cy="0"/>
        </a:xfrm>
      </p:grpSpPr>
      <p:sp>
        <p:nvSpPr>
          <p:cNvPr id="45" name="Google Shape;45;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2100"/>
              <a:buNone/>
              <a:defRPr sz="2100"/>
            </a:lvl1pPr>
          </a:lstStyle>
          <a:p>
            <a:endParaRPr/>
          </a:p>
        </p:txBody>
      </p:sp>
      <p:sp>
        <p:nvSpPr>
          <p:cNvPr id="46" name="Google Shape;46;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7"/>
        <p:cNvGrpSpPr/>
        <p:nvPr/>
      </p:nvGrpSpPr>
      <p:grpSpPr>
        <a:xfrm>
          <a:off x="0" y="0"/>
          <a:ext cx="0" cy="0"/>
          <a:chOff x="0" y="0"/>
          <a:chExt cx="0" cy="0"/>
        </a:xfrm>
      </p:grpSpPr>
      <p:sp>
        <p:nvSpPr>
          <p:cNvPr id="48" name="Google Shape;48;p11"/>
          <p:cNvSpPr/>
          <p:nvPr/>
        </p:nvSpPr>
        <p:spPr>
          <a:xfrm>
            <a:off x="80700" y="2651100"/>
            <a:ext cx="8982600" cy="2411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11"/>
          <p:cNvSpPr txBox="1">
            <a:spLocks noGrp="1"/>
          </p:cNvSpPr>
          <p:nvPr>
            <p:ph type="title" hasCustomPrompt="1"/>
          </p:nvPr>
        </p:nvSpPr>
        <p:spPr>
          <a:xfrm>
            <a:off x="311700" y="743001"/>
            <a:ext cx="8520600" cy="20064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Font typeface="Source Sans Pro"/>
              <a:buNone/>
              <a:defRPr sz="12000">
                <a:latin typeface="Source Sans Pro"/>
                <a:ea typeface="Source Sans Pro"/>
                <a:cs typeface="Source Sans Pro"/>
                <a:sym typeface="Source Sans Pro"/>
              </a:defRPr>
            </a:lvl1pPr>
            <a:lvl2pPr lvl="1" algn="ctr">
              <a:spcBef>
                <a:spcPts val="0"/>
              </a:spcBef>
              <a:spcAft>
                <a:spcPts val="0"/>
              </a:spcAft>
              <a:buSzPts val="12000"/>
              <a:buFont typeface="Source Sans Pro"/>
              <a:buNone/>
              <a:defRPr sz="12000">
                <a:latin typeface="Source Sans Pro"/>
                <a:ea typeface="Source Sans Pro"/>
                <a:cs typeface="Source Sans Pro"/>
                <a:sym typeface="Source Sans Pro"/>
              </a:defRPr>
            </a:lvl2pPr>
            <a:lvl3pPr lvl="2" algn="ctr">
              <a:spcBef>
                <a:spcPts val="0"/>
              </a:spcBef>
              <a:spcAft>
                <a:spcPts val="0"/>
              </a:spcAft>
              <a:buSzPts val="12000"/>
              <a:buFont typeface="Source Sans Pro"/>
              <a:buNone/>
              <a:defRPr sz="12000">
                <a:latin typeface="Source Sans Pro"/>
                <a:ea typeface="Source Sans Pro"/>
                <a:cs typeface="Source Sans Pro"/>
                <a:sym typeface="Source Sans Pro"/>
              </a:defRPr>
            </a:lvl3pPr>
            <a:lvl4pPr lvl="3" algn="ctr">
              <a:spcBef>
                <a:spcPts val="0"/>
              </a:spcBef>
              <a:spcAft>
                <a:spcPts val="0"/>
              </a:spcAft>
              <a:buSzPts val="12000"/>
              <a:buFont typeface="Source Sans Pro"/>
              <a:buNone/>
              <a:defRPr sz="12000">
                <a:latin typeface="Source Sans Pro"/>
                <a:ea typeface="Source Sans Pro"/>
                <a:cs typeface="Source Sans Pro"/>
                <a:sym typeface="Source Sans Pro"/>
              </a:defRPr>
            </a:lvl4pPr>
            <a:lvl5pPr lvl="4" algn="ctr">
              <a:spcBef>
                <a:spcPts val="0"/>
              </a:spcBef>
              <a:spcAft>
                <a:spcPts val="0"/>
              </a:spcAft>
              <a:buSzPts val="12000"/>
              <a:buFont typeface="Source Sans Pro"/>
              <a:buNone/>
              <a:defRPr sz="12000">
                <a:latin typeface="Source Sans Pro"/>
                <a:ea typeface="Source Sans Pro"/>
                <a:cs typeface="Source Sans Pro"/>
                <a:sym typeface="Source Sans Pro"/>
              </a:defRPr>
            </a:lvl5pPr>
            <a:lvl6pPr lvl="5" algn="ctr">
              <a:spcBef>
                <a:spcPts val="0"/>
              </a:spcBef>
              <a:spcAft>
                <a:spcPts val="0"/>
              </a:spcAft>
              <a:buSzPts val="12000"/>
              <a:buFont typeface="Source Sans Pro"/>
              <a:buNone/>
              <a:defRPr sz="12000">
                <a:latin typeface="Source Sans Pro"/>
                <a:ea typeface="Source Sans Pro"/>
                <a:cs typeface="Source Sans Pro"/>
                <a:sym typeface="Source Sans Pro"/>
              </a:defRPr>
            </a:lvl6pPr>
            <a:lvl7pPr lvl="6" algn="ctr">
              <a:spcBef>
                <a:spcPts val="0"/>
              </a:spcBef>
              <a:spcAft>
                <a:spcPts val="0"/>
              </a:spcAft>
              <a:buSzPts val="12000"/>
              <a:buFont typeface="Source Sans Pro"/>
              <a:buNone/>
              <a:defRPr sz="12000">
                <a:latin typeface="Source Sans Pro"/>
                <a:ea typeface="Source Sans Pro"/>
                <a:cs typeface="Source Sans Pro"/>
                <a:sym typeface="Source Sans Pro"/>
              </a:defRPr>
            </a:lvl7pPr>
            <a:lvl8pPr lvl="7" algn="ctr">
              <a:spcBef>
                <a:spcPts val="0"/>
              </a:spcBef>
              <a:spcAft>
                <a:spcPts val="0"/>
              </a:spcAft>
              <a:buSzPts val="12000"/>
              <a:buFont typeface="Source Sans Pro"/>
              <a:buNone/>
              <a:defRPr sz="12000">
                <a:latin typeface="Source Sans Pro"/>
                <a:ea typeface="Source Sans Pro"/>
                <a:cs typeface="Source Sans Pro"/>
                <a:sym typeface="Source Sans Pro"/>
              </a:defRPr>
            </a:lvl8pPr>
            <a:lvl9pPr lvl="8" algn="ctr">
              <a:spcBef>
                <a:spcPts val="0"/>
              </a:spcBef>
              <a:spcAft>
                <a:spcPts val="0"/>
              </a:spcAft>
              <a:buSzPts val="12000"/>
              <a:buFont typeface="Source Sans Pro"/>
              <a:buNone/>
              <a:defRPr sz="12000">
                <a:latin typeface="Source Sans Pro"/>
                <a:ea typeface="Source Sans Pro"/>
                <a:cs typeface="Source Sans Pro"/>
                <a:sym typeface="Source Sans Pro"/>
              </a:defRPr>
            </a:lvl9pPr>
          </a:lstStyle>
          <a:p>
            <a:r>
              <a:t>xx%</a:t>
            </a:r>
          </a:p>
        </p:txBody>
      </p:sp>
      <p:sp>
        <p:nvSpPr>
          <p:cNvPr id="50" name="Google Shape;50;p11"/>
          <p:cNvSpPr txBox="1">
            <a:spLocks noGrp="1"/>
          </p:cNvSpPr>
          <p:nvPr>
            <p:ph type="body" idx="1"/>
          </p:nvPr>
        </p:nvSpPr>
        <p:spPr>
          <a:xfrm>
            <a:off x="311700" y="2845182"/>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Clr>
                <a:schemeClr val="lt1"/>
              </a:buClr>
              <a:buSzPts val="1800"/>
              <a:buChar char="●"/>
              <a:defRPr>
                <a:solidFill>
                  <a:schemeClr val="lt1"/>
                </a:solidFill>
              </a:defRPr>
            </a:lvl1pPr>
            <a:lvl2pPr marL="914400" lvl="1" indent="-317500" algn="ctr">
              <a:spcBef>
                <a:spcPts val="1600"/>
              </a:spcBef>
              <a:spcAft>
                <a:spcPts val="0"/>
              </a:spcAft>
              <a:buClr>
                <a:schemeClr val="lt1"/>
              </a:buClr>
              <a:buSzPts val="1400"/>
              <a:buChar char="○"/>
              <a:defRPr>
                <a:solidFill>
                  <a:schemeClr val="lt1"/>
                </a:solidFill>
              </a:defRPr>
            </a:lvl2pPr>
            <a:lvl3pPr marL="1371600" lvl="2" indent="-317500" algn="ctr">
              <a:spcBef>
                <a:spcPts val="1600"/>
              </a:spcBef>
              <a:spcAft>
                <a:spcPts val="0"/>
              </a:spcAft>
              <a:buClr>
                <a:schemeClr val="lt1"/>
              </a:buClr>
              <a:buSzPts val="1400"/>
              <a:buChar char="■"/>
              <a:defRPr>
                <a:solidFill>
                  <a:schemeClr val="lt1"/>
                </a:solidFill>
              </a:defRPr>
            </a:lvl3pPr>
            <a:lvl4pPr marL="1828800" lvl="3" indent="-317500" algn="ctr">
              <a:spcBef>
                <a:spcPts val="1600"/>
              </a:spcBef>
              <a:spcAft>
                <a:spcPts val="0"/>
              </a:spcAft>
              <a:buClr>
                <a:schemeClr val="lt1"/>
              </a:buClr>
              <a:buSzPts val="1400"/>
              <a:buChar char="●"/>
              <a:defRPr>
                <a:solidFill>
                  <a:schemeClr val="lt1"/>
                </a:solidFill>
              </a:defRPr>
            </a:lvl4pPr>
            <a:lvl5pPr marL="2286000" lvl="4" indent="-317500" algn="ctr">
              <a:spcBef>
                <a:spcPts val="1600"/>
              </a:spcBef>
              <a:spcAft>
                <a:spcPts val="0"/>
              </a:spcAft>
              <a:buClr>
                <a:schemeClr val="lt1"/>
              </a:buClr>
              <a:buSzPts val="1400"/>
              <a:buChar char="○"/>
              <a:defRPr>
                <a:solidFill>
                  <a:schemeClr val="lt1"/>
                </a:solidFill>
              </a:defRPr>
            </a:lvl5pPr>
            <a:lvl6pPr marL="2743200" lvl="5" indent="-317500" algn="ctr">
              <a:spcBef>
                <a:spcPts val="1600"/>
              </a:spcBef>
              <a:spcAft>
                <a:spcPts val="0"/>
              </a:spcAft>
              <a:buClr>
                <a:schemeClr val="lt1"/>
              </a:buClr>
              <a:buSzPts val="1400"/>
              <a:buChar char="■"/>
              <a:defRPr>
                <a:solidFill>
                  <a:schemeClr val="lt1"/>
                </a:solidFill>
              </a:defRPr>
            </a:lvl6pPr>
            <a:lvl7pPr marL="3200400" lvl="6" indent="-317500" algn="ctr">
              <a:spcBef>
                <a:spcPts val="1600"/>
              </a:spcBef>
              <a:spcAft>
                <a:spcPts val="0"/>
              </a:spcAft>
              <a:buClr>
                <a:schemeClr val="lt1"/>
              </a:buClr>
              <a:buSzPts val="1400"/>
              <a:buChar char="●"/>
              <a:defRPr>
                <a:solidFill>
                  <a:schemeClr val="lt1"/>
                </a:solidFill>
              </a:defRPr>
            </a:lvl7pPr>
            <a:lvl8pPr marL="3657600" lvl="7" indent="-317500" algn="ctr">
              <a:spcBef>
                <a:spcPts val="1600"/>
              </a:spcBef>
              <a:spcAft>
                <a:spcPts val="0"/>
              </a:spcAft>
              <a:buClr>
                <a:schemeClr val="lt1"/>
              </a:buClr>
              <a:buSzPts val="1400"/>
              <a:buChar char="○"/>
              <a:defRPr>
                <a:solidFill>
                  <a:schemeClr val="lt1"/>
                </a:solidFill>
              </a:defRPr>
            </a:lvl8pPr>
            <a:lvl9pPr marL="4114800" lvl="8" indent="-317500" algn="ctr">
              <a:spcBef>
                <a:spcPts val="1600"/>
              </a:spcBef>
              <a:spcAft>
                <a:spcPts val="1600"/>
              </a:spcAft>
              <a:buClr>
                <a:schemeClr val="lt1"/>
              </a:buClr>
              <a:buSzPts val="1400"/>
              <a:buChar char="■"/>
              <a:defRPr>
                <a:solidFill>
                  <a:schemeClr val="lt1"/>
                </a:solidFill>
              </a:defRPr>
            </a:lvl9pPr>
          </a:lstStyle>
          <a:p>
            <a:endParaRPr/>
          </a:p>
        </p:txBody>
      </p:sp>
      <p:sp>
        <p:nvSpPr>
          <p:cNvPr id="51" name="Google Shape;51;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lu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6234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lt2"/>
              </a:buClr>
              <a:buSzPts val="1800"/>
              <a:buFont typeface="Source Sans Pro"/>
              <a:buChar char="●"/>
              <a:defRPr sz="1800">
                <a:solidFill>
                  <a:schemeClr val="lt2"/>
                </a:solidFill>
                <a:latin typeface="Source Sans Pro"/>
                <a:ea typeface="Source Sans Pro"/>
                <a:cs typeface="Source Sans Pro"/>
                <a:sym typeface="Source Sans Pro"/>
              </a:defRPr>
            </a:lvl1pPr>
            <a:lvl2pPr marL="914400" lvl="1" indent="-3175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2pPr>
            <a:lvl3pPr marL="1371600" lvl="2" indent="-3175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3pPr>
            <a:lvl4pPr marL="1828800" lvl="3" indent="-3175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4pPr>
            <a:lvl5pPr marL="2286000" lvl="4" indent="-3175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5pPr>
            <a:lvl6pPr marL="2743200" lvl="5" indent="-3175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6pPr>
            <a:lvl7pPr marL="3200400" lvl="6" indent="-3175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7pPr>
            <a:lvl8pPr marL="3657600" lvl="7" indent="-3175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8pPr>
            <a:lvl9pPr marL="4114800" lvl="8" indent="-317500">
              <a:lnSpc>
                <a:spcPct val="115000"/>
              </a:lnSpc>
              <a:spcBef>
                <a:spcPts val="1600"/>
              </a:spcBef>
              <a:spcAft>
                <a:spcPts val="160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2"/>
                </a:solidFill>
                <a:latin typeface="Source Sans Pro"/>
                <a:ea typeface="Source Sans Pro"/>
                <a:cs typeface="Source Sans Pro"/>
                <a:sym typeface="Source Sans Pro"/>
              </a:defRPr>
            </a:lvl1pPr>
            <a:lvl2pPr lvl="1" algn="r">
              <a:buNone/>
              <a:defRPr sz="1000">
                <a:solidFill>
                  <a:schemeClr val="lt2"/>
                </a:solidFill>
                <a:latin typeface="Source Sans Pro"/>
                <a:ea typeface="Source Sans Pro"/>
                <a:cs typeface="Source Sans Pro"/>
                <a:sym typeface="Source Sans Pro"/>
              </a:defRPr>
            </a:lvl2pPr>
            <a:lvl3pPr lvl="2" algn="r">
              <a:buNone/>
              <a:defRPr sz="1000">
                <a:solidFill>
                  <a:schemeClr val="lt2"/>
                </a:solidFill>
                <a:latin typeface="Source Sans Pro"/>
                <a:ea typeface="Source Sans Pro"/>
                <a:cs typeface="Source Sans Pro"/>
                <a:sym typeface="Source Sans Pro"/>
              </a:defRPr>
            </a:lvl3pPr>
            <a:lvl4pPr lvl="3" algn="r">
              <a:buNone/>
              <a:defRPr sz="1000">
                <a:solidFill>
                  <a:schemeClr val="lt2"/>
                </a:solidFill>
                <a:latin typeface="Source Sans Pro"/>
                <a:ea typeface="Source Sans Pro"/>
                <a:cs typeface="Source Sans Pro"/>
                <a:sym typeface="Source Sans Pro"/>
              </a:defRPr>
            </a:lvl4pPr>
            <a:lvl5pPr lvl="4" algn="r">
              <a:buNone/>
              <a:defRPr sz="1000">
                <a:solidFill>
                  <a:schemeClr val="lt2"/>
                </a:solidFill>
                <a:latin typeface="Source Sans Pro"/>
                <a:ea typeface="Source Sans Pro"/>
                <a:cs typeface="Source Sans Pro"/>
                <a:sym typeface="Source Sans Pro"/>
              </a:defRPr>
            </a:lvl5pPr>
            <a:lvl6pPr lvl="5" algn="r">
              <a:buNone/>
              <a:defRPr sz="1000">
                <a:solidFill>
                  <a:schemeClr val="lt2"/>
                </a:solidFill>
                <a:latin typeface="Source Sans Pro"/>
                <a:ea typeface="Source Sans Pro"/>
                <a:cs typeface="Source Sans Pro"/>
                <a:sym typeface="Source Sans Pro"/>
              </a:defRPr>
            </a:lvl6pPr>
            <a:lvl7pPr lvl="6" algn="r">
              <a:buNone/>
              <a:defRPr sz="1000">
                <a:solidFill>
                  <a:schemeClr val="lt2"/>
                </a:solidFill>
                <a:latin typeface="Source Sans Pro"/>
                <a:ea typeface="Source Sans Pro"/>
                <a:cs typeface="Source Sans Pro"/>
                <a:sym typeface="Source Sans Pro"/>
              </a:defRPr>
            </a:lvl7pPr>
            <a:lvl8pPr lvl="7" algn="r">
              <a:buNone/>
              <a:defRPr sz="1000">
                <a:solidFill>
                  <a:schemeClr val="lt2"/>
                </a:solidFill>
                <a:latin typeface="Source Sans Pro"/>
                <a:ea typeface="Source Sans Pro"/>
                <a:cs typeface="Source Sans Pro"/>
                <a:sym typeface="Source Sans Pro"/>
              </a:defRPr>
            </a:lvl8pPr>
            <a:lvl9pPr lvl="8" algn="r">
              <a:buNone/>
              <a:defRPr sz="1000">
                <a:solidFill>
                  <a:schemeClr val="lt2"/>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4.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create.kahoot.it/v2/details/a5c751b3-6bea-44ab-bc9e-8c89a23073f7"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p13"/>
          <p:cNvSpPr txBox="1">
            <a:spLocks noGrp="1"/>
          </p:cNvSpPr>
          <p:nvPr>
            <p:ph type="ctrTitle"/>
          </p:nvPr>
        </p:nvSpPr>
        <p:spPr>
          <a:xfrm>
            <a:off x="485875" y="264475"/>
            <a:ext cx="8183700" cy="1473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Proofreading and Punctuation</a:t>
            </a:r>
            <a:endParaRPr/>
          </a:p>
        </p:txBody>
      </p:sp>
      <p:sp>
        <p:nvSpPr>
          <p:cNvPr id="59" name="Google Shape;59;p13"/>
          <p:cNvSpPr txBox="1">
            <a:spLocks noGrp="1"/>
          </p:cNvSpPr>
          <p:nvPr>
            <p:ph type="subTitle" idx="1"/>
          </p:nvPr>
        </p:nvSpPr>
        <p:spPr>
          <a:xfrm>
            <a:off x="485875" y="17380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Sara Lambert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txBox="1">
            <a:spLocks noGrp="1"/>
          </p:cNvSpPr>
          <p:nvPr>
            <p:ph type="title"/>
          </p:nvPr>
        </p:nvSpPr>
        <p:spPr>
          <a:xfrm>
            <a:off x="490250" y="526350"/>
            <a:ext cx="56040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“We don’t proofread here”: Re-visioning the writing center to better meet student needs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Joan Hawthorne</a:t>
            </a:r>
            <a:endParaRPr>
              <a:solidFill>
                <a:schemeClr val="dk1"/>
              </a:solidFill>
            </a:endParaRPr>
          </a:p>
        </p:txBody>
      </p:sp>
      <p:sp>
        <p:nvSpPr>
          <p:cNvPr id="70" name="Google Shape;70;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Writing from the experience of being the director of the University of North Dakota Writing Center</a:t>
            </a:r>
            <a:endParaRPr/>
          </a:p>
          <a:p>
            <a:pPr marL="457200" lvl="0" indent="-342900" algn="l" rtl="0">
              <a:spcBef>
                <a:spcPts val="0"/>
              </a:spcBef>
              <a:spcAft>
                <a:spcPts val="0"/>
              </a:spcAft>
              <a:buSzPts val="1800"/>
              <a:buChar char="●"/>
            </a:pPr>
            <a:r>
              <a:rPr lang="en"/>
              <a:t>Reflecting on experience of attending Midwest Writing Centers Association conference</a:t>
            </a:r>
            <a:endParaRPr/>
          </a:p>
          <a:p>
            <a:pPr marL="914400" lvl="1" indent="-317500" algn="l" rtl="0">
              <a:spcBef>
                <a:spcPts val="0"/>
              </a:spcBef>
              <a:spcAft>
                <a:spcPts val="0"/>
              </a:spcAft>
              <a:buSzPts val="1400"/>
              <a:buChar char="○"/>
            </a:pPr>
            <a:r>
              <a:rPr lang="en"/>
              <a:t>Presentations: “unspoken understanding… that tutoring is about improving the writer, not the writing” (1)</a:t>
            </a:r>
            <a:endParaRPr/>
          </a:p>
          <a:p>
            <a:pPr marL="914400" lvl="1" indent="-317500" algn="l" rtl="0">
              <a:spcBef>
                <a:spcPts val="0"/>
              </a:spcBef>
              <a:spcAft>
                <a:spcPts val="0"/>
              </a:spcAft>
              <a:buSzPts val="1400"/>
              <a:buChar char="○"/>
            </a:pPr>
            <a:r>
              <a:rPr lang="en"/>
              <a:t>One-on-one conversations: “‘Of course the paper is important’” (1)</a:t>
            </a:r>
            <a:endParaRPr/>
          </a:p>
          <a:p>
            <a:pPr marL="457200" lvl="0" indent="-342900" algn="l" rtl="0">
              <a:spcBef>
                <a:spcPts val="0"/>
              </a:spcBef>
              <a:spcAft>
                <a:spcPts val="0"/>
              </a:spcAft>
              <a:buSzPts val="1800"/>
              <a:buChar char="●"/>
            </a:pPr>
            <a:r>
              <a:rPr lang="en"/>
              <a:t>Confronting the traditional idea of what writing centers do created by lore readings like North and Brooks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“We don’t proofread here”</a:t>
            </a:r>
            <a:endParaRPr>
              <a:solidFill>
                <a:schemeClr val="dk1"/>
              </a:solidFill>
            </a:endParaRPr>
          </a:p>
        </p:txBody>
      </p:sp>
      <p:sp>
        <p:nvSpPr>
          <p:cNvPr id="76" name="Google Shape;76;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Hawthorne wanted to address the issue with the conversation that tutors often had with students when they came in</a:t>
            </a:r>
            <a:endParaRPr/>
          </a:p>
          <a:p>
            <a:pPr marL="457200" lvl="0" indent="-342900" algn="l" rtl="0">
              <a:spcBef>
                <a:spcPts val="0"/>
              </a:spcBef>
              <a:spcAft>
                <a:spcPts val="0"/>
              </a:spcAft>
              <a:buSzPts val="1800"/>
              <a:buChar char="●"/>
            </a:pPr>
            <a:r>
              <a:rPr lang="en"/>
              <a:t>Shifted from “‘we don’t proofread here’” to “‘we’d be happy to take a look at your paper with you’” (2)</a:t>
            </a:r>
            <a:endParaRPr/>
          </a:p>
          <a:p>
            <a:pPr marL="457200" lvl="0" indent="-342900" algn="l" rtl="0">
              <a:spcBef>
                <a:spcPts val="0"/>
              </a:spcBef>
              <a:spcAft>
                <a:spcPts val="0"/>
              </a:spcAft>
              <a:buSzPts val="1800"/>
              <a:buChar char="●"/>
            </a:pPr>
            <a:r>
              <a:rPr lang="en"/>
              <a:t>Students use the language of proofreading to ask for help because “they lacked the vocabulary and/or experience to know what they really needed” (2)</a:t>
            </a:r>
            <a:endParaRPr/>
          </a:p>
          <a:p>
            <a:pPr marL="457200" lvl="0" indent="-342900" algn="l" rtl="0">
              <a:spcBef>
                <a:spcPts val="0"/>
              </a:spcBef>
              <a:spcAft>
                <a:spcPts val="0"/>
              </a:spcAft>
              <a:buSzPts val="1800"/>
              <a:buChar char="●"/>
            </a:pPr>
            <a:r>
              <a:rPr lang="en"/>
              <a:t>Draws on Nancy Grimm: “consider who is advantaged and who is disadvantaged by standard tutoring practices” (3)</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7"/>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Case Studies</a:t>
            </a:r>
            <a:endParaRPr>
              <a:solidFill>
                <a:schemeClr val="dk1"/>
              </a:solidFill>
            </a:endParaRPr>
          </a:p>
        </p:txBody>
      </p:sp>
      <p:sp>
        <p:nvSpPr>
          <p:cNvPr id="82" name="Google Shape;82;p17"/>
          <p:cNvSpPr txBox="1">
            <a:spLocks noGrp="1"/>
          </p:cNvSpPr>
          <p:nvPr>
            <p:ph type="body" idx="1"/>
          </p:nvPr>
        </p:nvSpPr>
        <p:spPr>
          <a:xfrm>
            <a:off x="311712" y="118883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Natalia: an ESL student concerned with editing</a:t>
            </a:r>
            <a:endParaRPr/>
          </a:p>
          <a:p>
            <a:pPr marL="457200" lvl="0" indent="-342900" algn="l" rtl="0">
              <a:spcBef>
                <a:spcPts val="0"/>
              </a:spcBef>
              <a:spcAft>
                <a:spcPts val="0"/>
              </a:spcAft>
              <a:buSzPts val="1800"/>
              <a:buChar char="●"/>
            </a:pPr>
            <a:r>
              <a:rPr lang="en"/>
              <a:t>100 junior-level finance students visiting the writing center because their professors are offering extra credit</a:t>
            </a:r>
            <a:endParaRPr/>
          </a:p>
          <a:p>
            <a:pPr marL="457200" lvl="0" indent="-342900" algn="l" rtl="0">
              <a:spcBef>
                <a:spcPts val="0"/>
              </a:spcBef>
              <a:spcAft>
                <a:spcPts val="0"/>
              </a:spcAft>
              <a:buSzPts val="1800"/>
              <a:buChar char="●"/>
            </a:pPr>
            <a:r>
              <a:rPr lang="en"/>
              <a:t>Jason: a traditional writing center appointment </a:t>
            </a:r>
            <a:endParaRPr/>
          </a:p>
          <a:p>
            <a:pPr marL="457200" lvl="0" indent="-342900" algn="l" rtl="0">
              <a:spcBef>
                <a:spcPts val="0"/>
              </a:spcBef>
              <a:spcAft>
                <a:spcPts val="0"/>
              </a:spcAft>
              <a:buSzPts val="1800"/>
              <a:buChar char="●"/>
            </a:pPr>
            <a:r>
              <a:rPr lang="en"/>
              <a:t>Variety of appointments and experiences led to development of training program</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8"/>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Traditional Tutoring vs. Directive Tutoring</a:t>
            </a:r>
            <a:endParaRPr>
              <a:solidFill>
                <a:schemeClr val="dk1"/>
              </a:solidFill>
            </a:endParaRPr>
          </a:p>
        </p:txBody>
      </p:sp>
      <p:pic>
        <p:nvPicPr>
          <p:cNvPr id="88" name="Google Shape;88;p18"/>
          <p:cNvPicPr preferRelativeResize="0"/>
          <p:nvPr/>
        </p:nvPicPr>
        <p:blipFill>
          <a:blip r:embed="rId3">
            <a:alphaModFix/>
          </a:blip>
          <a:stretch>
            <a:fillRect/>
          </a:stretch>
        </p:blipFill>
        <p:spPr>
          <a:xfrm>
            <a:off x="490025" y="1068425"/>
            <a:ext cx="3886100" cy="4009526"/>
          </a:xfrm>
          <a:prstGeom prst="rect">
            <a:avLst/>
          </a:prstGeom>
          <a:noFill/>
          <a:ln>
            <a:noFill/>
          </a:ln>
        </p:spPr>
      </p:pic>
      <p:pic>
        <p:nvPicPr>
          <p:cNvPr id="89" name="Google Shape;89;p18"/>
          <p:cNvPicPr preferRelativeResize="0"/>
          <p:nvPr/>
        </p:nvPicPr>
        <p:blipFill>
          <a:blip r:embed="rId4">
            <a:alphaModFix/>
          </a:blip>
          <a:stretch>
            <a:fillRect/>
          </a:stretch>
        </p:blipFill>
        <p:spPr>
          <a:xfrm>
            <a:off x="4985416" y="1068425"/>
            <a:ext cx="3641758" cy="40095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9"/>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Course of a Tutoring Session</a:t>
            </a:r>
            <a:endParaRPr>
              <a:solidFill>
                <a:schemeClr val="dk1"/>
              </a:solidFill>
            </a:endParaRPr>
          </a:p>
        </p:txBody>
      </p:sp>
      <p:sp>
        <p:nvSpPr>
          <p:cNvPr id="95" name="Google Shape;95;p19"/>
          <p:cNvSpPr txBox="1"/>
          <p:nvPr/>
        </p:nvSpPr>
        <p:spPr>
          <a:xfrm>
            <a:off x="617600" y="1553675"/>
            <a:ext cx="1766100" cy="11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600">
              <a:latin typeface="Source Sans Pro"/>
              <a:ea typeface="Source Sans Pro"/>
              <a:cs typeface="Source Sans Pro"/>
              <a:sym typeface="Source Sans Pro"/>
            </a:endParaRPr>
          </a:p>
        </p:txBody>
      </p:sp>
      <p:sp>
        <p:nvSpPr>
          <p:cNvPr id="96" name="Google Shape;96;p19"/>
          <p:cNvSpPr txBox="1"/>
          <p:nvPr/>
        </p:nvSpPr>
        <p:spPr>
          <a:xfrm>
            <a:off x="0" y="2139900"/>
            <a:ext cx="1698300" cy="1476600"/>
          </a:xfrm>
          <a:prstGeom prst="rect">
            <a:avLst/>
          </a:prstGeom>
          <a:noFill/>
          <a:ln>
            <a:noFill/>
          </a:ln>
        </p:spPr>
        <p:txBody>
          <a:bodyPr spcFirstLastPara="1" wrap="square" lIns="91425" tIns="91425" rIns="68400" bIns="91425" anchor="t" anchorCtr="0">
            <a:noAutofit/>
          </a:bodyPr>
          <a:lstStyle/>
          <a:p>
            <a:pPr marL="0" lvl="0" indent="0" algn="ctr" rtl="0">
              <a:spcBef>
                <a:spcPts val="0"/>
              </a:spcBef>
              <a:spcAft>
                <a:spcPts val="0"/>
              </a:spcAft>
              <a:buNone/>
            </a:pPr>
            <a:r>
              <a:rPr lang="en" sz="1600">
                <a:solidFill>
                  <a:schemeClr val="lt2"/>
                </a:solidFill>
                <a:latin typeface="Source Sans Pro"/>
                <a:ea typeface="Source Sans Pro"/>
                <a:cs typeface="Source Sans Pro"/>
                <a:sym typeface="Source Sans Pro"/>
              </a:rPr>
              <a:t>1</a:t>
            </a:r>
            <a:endParaRPr sz="1600">
              <a:solidFill>
                <a:schemeClr val="lt2"/>
              </a:solidFill>
              <a:latin typeface="Source Sans Pro"/>
              <a:ea typeface="Source Sans Pro"/>
              <a:cs typeface="Source Sans Pro"/>
              <a:sym typeface="Source Sans Pro"/>
            </a:endParaRPr>
          </a:p>
          <a:p>
            <a:pPr marL="0" lvl="0" indent="0" algn="ctr" rtl="0">
              <a:spcBef>
                <a:spcPts val="0"/>
              </a:spcBef>
              <a:spcAft>
                <a:spcPts val="0"/>
              </a:spcAft>
              <a:buNone/>
            </a:pPr>
            <a:r>
              <a:rPr lang="en" sz="1600">
                <a:solidFill>
                  <a:schemeClr val="lt2"/>
                </a:solidFill>
                <a:latin typeface="Source Sans Pro"/>
                <a:ea typeface="Source Sans Pro"/>
                <a:cs typeface="Source Sans Pro"/>
                <a:sym typeface="Source Sans Pro"/>
              </a:rPr>
              <a:t>Develop Rapport: introduction, simple conversation about assignment </a:t>
            </a:r>
            <a:endParaRPr sz="1600">
              <a:solidFill>
                <a:schemeClr val="lt2"/>
              </a:solidFill>
              <a:latin typeface="Source Sans Pro"/>
              <a:ea typeface="Source Sans Pro"/>
              <a:cs typeface="Source Sans Pro"/>
              <a:sym typeface="Source Sans Pro"/>
            </a:endParaRPr>
          </a:p>
        </p:txBody>
      </p:sp>
      <p:sp>
        <p:nvSpPr>
          <p:cNvPr id="97" name="Google Shape;97;p19"/>
          <p:cNvSpPr/>
          <p:nvPr/>
        </p:nvSpPr>
        <p:spPr>
          <a:xfrm>
            <a:off x="1698300" y="2566500"/>
            <a:ext cx="839700" cy="6234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
        <p:nvSpPr>
          <p:cNvPr id="98" name="Google Shape;98;p19"/>
          <p:cNvSpPr txBox="1"/>
          <p:nvPr/>
        </p:nvSpPr>
        <p:spPr>
          <a:xfrm>
            <a:off x="2488875" y="2258250"/>
            <a:ext cx="1839000" cy="1239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lt2"/>
                </a:solidFill>
                <a:latin typeface="Source Sans Pro"/>
                <a:ea typeface="Source Sans Pro"/>
                <a:cs typeface="Source Sans Pro"/>
                <a:sym typeface="Source Sans Pro"/>
              </a:rPr>
              <a:t>2</a:t>
            </a:r>
            <a:endParaRPr>
              <a:solidFill>
                <a:schemeClr val="lt2"/>
              </a:solidFill>
              <a:latin typeface="Source Sans Pro"/>
              <a:ea typeface="Source Sans Pro"/>
              <a:cs typeface="Source Sans Pro"/>
              <a:sym typeface="Source Sans Pro"/>
            </a:endParaRPr>
          </a:p>
          <a:p>
            <a:pPr marL="0" lvl="0" indent="0" algn="ctr" rtl="0">
              <a:spcBef>
                <a:spcPts val="0"/>
              </a:spcBef>
              <a:spcAft>
                <a:spcPts val="0"/>
              </a:spcAft>
              <a:buNone/>
            </a:pPr>
            <a:r>
              <a:rPr lang="en" sz="1600">
                <a:solidFill>
                  <a:schemeClr val="lt2"/>
                </a:solidFill>
                <a:latin typeface="Source Sans Pro"/>
                <a:ea typeface="Source Sans Pro"/>
                <a:cs typeface="Source Sans Pro"/>
                <a:sym typeface="Source Sans Pro"/>
              </a:rPr>
              <a:t>Negotiate Agenda: What brings them to the writing center?</a:t>
            </a:r>
            <a:endParaRPr sz="1600">
              <a:solidFill>
                <a:schemeClr val="lt2"/>
              </a:solidFill>
              <a:latin typeface="Source Sans Pro"/>
              <a:ea typeface="Source Sans Pro"/>
              <a:cs typeface="Source Sans Pro"/>
              <a:sym typeface="Source Sans Pro"/>
            </a:endParaRPr>
          </a:p>
        </p:txBody>
      </p:sp>
      <p:sp>
        <p:nvSpPr>
          <p:cNvPr id="99" name="Google Shape;99;p19"/>
          <p:cNvSpPr txBox="1"/>
          <p:nvPr/>
        </p:nvSpPr>
        <p:spPr>
          <a:xfrm>
            <a:off x="5118450" y="2258250"/>
            <a:ext cx="1491900" cy="1239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chemeClr val="lt2"/>
                </a:solidFill>
                <a:latin typeface="Source Sans Pro"/>
                <a:ea typeface="Source Sans Pro"/>
                <a:cs typeface="Source Sans Pro"/>
                <a:sym typeface="Source Sans Pro"/>
              </a:rPr>
              <a:t>3</a:t>
            </a:r>
            <a:endParaRPr sz="1600">
              <a:solidFill>
                <a:schemeClr val="lt2"/>
              </a:solidFill>
              <a:latin typeface="Source Sans Pro"/>
              <a:ea typeface="Source Sans Pro"/>
              <a:cs typeface="Source Sans Pro"/>
              <a:sym typeface="Source Sans Pro"/>
            </a:endParaRPr>
          </a:p>
          <a:p>
            <a:pPr marL="0" lvl="0" indent="0" algn="ctr" rtl="0">
              <a:spcBef>
                <a:spcPts val="0"/>
              </a:spcBef>
              <a:spcAft>
                <a:spcPts val="0"/>
              </a:spcAft>
              <a:buNone/>
            </a:pPr>
            <a:r>
              <a:rPr lang="en" sz="1600">
                <a:solidFill>
                  <a:schemeClr val="lt2"/>
                </a:solidFill>
                <a:latin typeface="Source Sans Pro"/>
                <a:ea typeface="Source Sans Pro"/>
                <a:cs typeface="Source Sans Pro"/>
                <a:sym typeface="Source Sans Pro"/>
              </a:rPr>
              <a:t>Work on Paper: heart of the conference</a:t>
            </a:r>
            <a:endParaRPr sz="1600">
              <a:solidFill>
                <a:schemeClr val="lt2"/>
              </a:solidFill>
              <a:latin typeface="Source Sans Pro"/>
              <a:ea typeface="Source Sans Pro"/>
              <a:cs typeface="Source Sans Pro"/>
              <a:sym typeface="Source Sans Pro"/>
            </a:endParaRPr>
          </a:p>
        </p:txBody>
      </p:sp>
      <p:sp>
        <p:nvSpPr>
          <p:cNvPr id="100" name="Google Shape;100;p19"/>
          <p:cNvSpPr txBox="1"/>
          <p:nvPr/>
        </p:nvSpPr>
        <p:spPr>
          <a:xfrm>
            <a:off x="7305000" y="2079900"/>
            <a:ext cx="1839000" cy="1833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chemeClr val="lt2"/>
                </a:solidFill>
                <a:latin typeface="Source Sans Pro"/>
                <a:ea typeface="Source Sans Pro"/>
                <a:cs typeface="Source Sans Pro"/>
                <a:sym typeface="Source Sans Pro"/>
              </a:rPr>
              <a:t>4</a:t>
            </a:r>
            <a:endParaRPr sz="1600">
              <a:solidFill>
                <a:schemeClr val="lt2"/>
              </a:solidFill>
              <a:latin typeface="Source Sans Pro"/>
              <a:ea typeface="Source Sans Pro"/>
              <a:cs typeface="Source Sans Pro"/>
              <a:sym typeface="Source Sans Pro"/>
            </a:endParaRPr>
          </a:p>
          <a:p>
            <a:pPr marL="0" lvl="0" indent="0" algn="ctr" rtl="0">
              <a:spcBef>
                <a:spcPts val="0"/>
              </a:spcBef>
              <a:spcAft>
                <a:spcPts val="0"/>
              </a:spcAft>
              <a:buNone/>
            </a:pPr>
            <a:r>
              <a:rPr lang="en" sz="1600">
                <a:solidFill>
                  <a:schemeClr val="lt2"/>
                </a:solidFill>
                <a:latin typeface="Source Sans Pro"/>
                <a:ea typeface="Source Sans Pro"/>
                <a:cs typeface="Source Sans Pro"/>
                <a:sym typeface="Source Sans Pro"/>
              </a:rPr>
              <a:t>Closure: pull back, make sure they know where to go next, find out if they need anything else before the end </a:t>
            </a:r>
            <a:endParaRPr sz="1600">
              <a:solidFill>
                <a:schemeClr val="lt2"/>
              </a:solidFill>
              <a:latin typeface="Source Sans Pro"/>
              <a:ea typeface="Source Sans Pro"/>
              <a:cs typeface="Source Sans Pro"/>
              <a:sym typeface="Source Sans Pro"/>
            </a:endParaRPr>
          </a:p>
        </p:txBody>
      </p:sp>
      <p:sp>
        <p:nvSpPr>
          <p:cNvPr id="101" name="Google Shape;101;p19"/>
          <p:cNvSpPr/>
          <p:nvPr/>
        </p:nvSpPr>
        <p:spPr>
          <a:xfrm>
            <a:off x="4273025" y="2566500"/>
            <a:ext cx="839700" cy="6234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
        <p:nvSpPr>
          <p:cNvPr id="102" name="Google Shape;102;p19"/>
          <p:cNvSpPr/>
          <p:nvPr/>
        </p:nvSpPr>
        <p:spPr>
          <a:xfrm>
            <a:off x="6610350" y="2566500"/>
            <a:ext cx="839700" cy="6234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0"/>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Punctuation</a:t>
            </a:r>
            <a:endParaRPr>
              <a:solidFill>
                <a:schemeClr val="dk1"/>
              </a:solidFill>
            </a:endParaRPr>
          </a:p>
        </p:txBody>
      </p:sp>
      <p:sp>
        <p:nvSpPr>
          <p:cNvPr id="108" name="Google Shape;108;p20"/>
          <p:cNvSpPr txBox="1">
            <a:spLocks noGrp="1"/>
          </p:cNvSpPr>
          <p:nvPr>
            <p:ph type="body" idx="1"/>
          </p:nvPr>
        </p:nvSpPr>
        <p:spPr>
          <a:xfrm>
            <a:off x="311700" y="1152475"/>
            <a:ext cx="8520600" cy="35856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Punctuation is “a way to make meaning” not just a complicated system of rules (180)</a:t>
            </a:r>
            <a:endParaRPr/>
          </a:p>
          <a:p>
            <a:pPr marL="457200" lvl="0" indent="-342900" algn="l" rtl="0">
              <a:spcBef>
                <a:spcPts val="0"/>
              </a:spcBef>
              <a:spcAft>
                <a:spcPts val="0"/>
              </a:spcAft>
              <a:buSzPts val="1800"/>
              <a:buChar char="●"/>
            </a:pPr>
            <a:r>
              <a:rPr lang="en"/>
              <a:t>The writer that fails to punctuate correctly is “having trouble expressing relationships among ideas properly” (177)</a:t>
            </a:r>
            <a:endParaRPr/>
          </a:p>
          <a:p>
            <a:pPr marL="457200" lvl="0" indent="-342900" algn="l" rtl="0">
              <a:spcBef>
                <a:spcPts val="0"/>
              </a:spcBef>
              <a:spcAft>
                <a:spcPts val="0"/>
              </a:spcAft>
              <a:buSzPts val="1800"/>
              <a:buChar char="●"/>
            </a:pPr>
            <a:r>
              <a:rPr lang="en"/>
              <a:t>Punctuation helps the reader “predict meaning by telling them when to expect an idea to continue and when to assume that it has been completed” (177-8)</a:t>
            </a:r>
            <a:endParaRPr/>
          </a:p>
          <a:p>
            <a:pPr marL="457200" lvl="0" indent="-342900" algn="l" rtl="0">
              <a:spcBef>
                <a:spcPts val="0"/>
              </a:spcBef>
              <a:spcAft>
                <a:spcPts val="0"/>
              </a:spcAft>
              <a:buSzPts val="1800"/>
              <a:buChar char="●"/>
            </a:pPr>
            <a:r>
              <a:rPr lang="en"/>
              <a:t>Writers cannot correctly punctuate for several reasons:</a:t>
            </a:r>
            <a:endParaRPr/>
          </a:p>
          <a:p>
            <a:pPr marL="914400" lvl="1" indent="-317500" algn="l" rtl="0">
              <a:spcBef>
                <a:spcPts val="0"/>
              </a:spcBef>
              <a:spcAft>
                <a:spcPts val="0"/>
              </a:spcAft>
              <a:buSzPts val="1400"/>
              <a:buChar char="○"/>
            </a:pPr>
            <a:r>
              <a:rPr lang="en"/>
              <a:t>Do not focus on it because they are novice writers and are focused on other basic composition</a:t>
            </a:r>
            <a:endParaRPr/>
          </a:p>
          <a:p>
            <a:pPr marL="914400" lvl="1" indent="-317500" algn="l" rtl="0">
              <a:spcBef>
                <a:spcPts val="0"/>
              </a:spcBef>
              <a:spcAft>
                <a:spcPts val="0"/>
              </a:spcAft>
              <a:buSzPts val="1400"/>
              <a:buChar char="○"/>
            </a:pPr>
            <a:r>
              <a:rPr lang="en"/>
              <a:t>Attempt to punctuate by ear and do not understand that that “punctuation hinges on grammatical rather than rhetorical structures” (178)</a:t>
            </a:r>
            <a:endParaRPr/>
          </a:p>
          <a:p>
            <a:pPr marL="914400" lvl="1" indent="-317500" algn="l" rtl="0">
              <a:spcBef>
                <a:spcPts val="0"/>
              </a:spcBef>
              <a:spcAft>
                <a:spcPts val="0"/>
              </a:spcAft>
              <a:buSzPts val="1400"/>
              <a:buChar char="○"/>
            </a:pPr>
            <a:r>
              <a:rPr lang="en"/>
              <a:t>Attempt to apply rules that misunderstand or misremember</a:t>
            </a:r>
            <a:endParaRPr/>
          </a:p>
          <a:p>
            <a:pPr marL="914400" lvl="1" indent="-317500" algn="l" rtl="0">
              <a:spcBef>
                <a:spcPts val="0"/>
              </a:spcBef>
              <a:spcAft>
                <a:spcPts val="0"/>
              </a:spcAft>
              <a:buSzPts val="1400"/>
              <a:buChar char="○"/>
            </a:pPr>
            <a:r>
              <a:rPr lang="en"/>
              <a:t>Do not understand how punctuation marks function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1"/>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Strategies to Help Writers with Punctuation</a:t>
            </a:r>
            <a:endParaRPr>
              <a:solidFill>
                <a:schemeClr val="dk1"/>
              </a:solidFill>
            </a:endParaRPr>
          </a:p>
        </p:txBody>
      </p:sp>
      <p:sp>
        <p:nvSpPr>
          <p:cNvPr id="114" name="Google Shape;114;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Approach punctuation errors as a way to “help a writer explore alternate ways of relating ideas, not as an occasion for fixing up ‘mechanical’ errors” (180)</a:t>
            </a:r>
            <a:endParaRPr/>
          </a:p>
          <a:p>
            <a:pPr marL="457200" lvl="0" indent="-342900" algn="l" rtl="0">
              <a:spcBef>
                <a:spcPts val="0"/>
              </a:spcBef>
              <a:spcAft>
                <a:spcPts val="0"/>
              </a:spcAft>
              <a:buSzPts val="1800"/>
              <a:buChar char="●"/>
            </a:pPr>
            <a:r>
              <a:rPr lang="en"/>
              <a:t>Oral reading</a:t>
            </a:r>
            <a:endParaRPr/>
          </a:p>
          <a:p>
            <a:pPr marL="914400" lvl="1" indent="-317500" algn="l" rtl="0">
              <a:spcBef>
                <a:spcPts val="0"/>
              </a:spcBef>
              <a:spcAft>
                <a:spcPts val="0"/>
              </a:spcAft>
              <a:buSzPts val="1400"/>
              <a:buChar char="○"/>
            </a:pPr>
            <a:r>
              <a:rPr lang="en"/>
              <a:t>Read something several different ways and ask writer how they intended it to be read</a:t>
            </a:r>
            <a:endParaRPr/>
          </a:p>
          <a:p>
            <a:pPr marL="914400" lvl="1" indent="-317500" algn="l" rtl="0">
              <a:spcBef>
                <a:spcPts val="0"/>
              </a:spcBef>
              <a:spcAft>
                <a:spcPts val="0"/>
              </a:spcAft>
              <a:buSzPts val="1400"/>
              <a:buChar char="○"/>
            </a:pPr>
            <a:r>
              <a:rPr lang="en"/>
              <a:t>Does not work for everyone because some writers cannot distinguish speech rhythms </a:t>
            </a:r>
            <a:endParaRPr/>
          </a:p>
          <a:p>
            <a:pPr marL="457200" lvl="0" indent="-342900" algn="l" rtl="0">
              <a:spcBef>
                <a:spcPts val="0"/>
              </a:spcBef>
              <a:spcAft>
                <a:spcPts val="0"/>
              </a:spcAft>
              <a:buSzPts val="1800"/>
              <a:buChar char="●"/>
            </a:pPr>
            <a:r>
              <a:rPr lang="en"/>
              <a:t>Exercise in which writers “are asked to punctuate an unpunctuated sentence aloud” (181)</a:t>
            </a:r>
            <a:endParaRPr/>
          </a:p>
          <a:p>
            <a:pPr marL="457200" lvl="0" indent="-342900" algn="l" rtl="0">
              <a:spcBef>
                <a:spcPts val="0"/>
              </a:spcBef>
              <a:spcAft>
                <a:spcPts val="0"/>
              </a:spcAft>
              <a:buSzPts val="1800"/>
              <a:buChar char="●"/>
            </a:pPr>
            <a:r>
              <a:rPr lang="en"/>
              <a:t>Asking questions and doing exercises</a:t>
            </a:r>
            <a:endParaRPr/>
          </a:p>
          <a:p>
            <a:pPr marL="0" lvl="0" indent="0" algn="l" rtl="0">
              <a:spcBef>
                <a:spcPts val="1600"/>
              </a:spcBef>
              <a:spcAft>
                <a:spcPts val="160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2"/>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Asking Questions</a:t>
            </a:r>
            <a:endParaRPr>
              <a:solidFill>
                <a:schemeClr val="dk1"/>
              </a:solidFill>
            </a:endParaRPr>
          </a:p>
        </p:txBody>
      </p:sp>
      <p:pic>
        <p:nvPicPr>
          <p:cNvPr id="120" name="Google Shape;120;p22"/>
          <p:cNvPicPr preferRelativeResize="0"/>
          <p:nvPr/>
        </p:nvPicPr>
        <p:blipFill>
          <a:blip r:embed="rId3">
            <a:alphaModFix/>
          </a:blip>
          <a:stretch>
            <a:fillRect/>
          </a:stretch>
        </p:blipFill>
        <p:spPr>
          <a:xfrm>
            <a:off x="434525" y="1068425"/>
            <a:ext cx="6598623" cy="2370726"/>
          </a:xfrm>
          <a:prstGeom prst="rect">
            <a:avLst/>
          </a:prstGeom>
          <a:noFill/>
          <a:ln>
            <a:noFill/>
          </a:ln>
        </p:spPr>
      </p:pic>
      <p:pic>
        <p:nvPicPr>
          <p:cNvPr id="121" name="Google Shape;121;p22"/>
          <p:cNvPicPr preferRelativeResize="0"/>
          <p:nvPr/>
        </p:nvPicPr>
        <p:blipFill>
          <a:blip r:embed="rId4">
            <a:alphaModFix/>
          </a:blip>
          <a:stretch>
            <a:fillRect/>
          </a:stretch>
        </p:blipFill>
        <p:spPr>
          <a:xfrm>
            <a:off x="434525" y="3439150"/>
            <a:ext cx="5962000" cy="15717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3"/>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Tips for Working on Punctuation with Writers</a:t>
            </a:r>
            <a:endParaRPr>
              <a:solidFill>
                <a:schemeClr val="dk1"/>
              </a:solidFill>
            </a:endParaRPr>
          </a:p>
        </p:txBody>
      </p:sp>
      <p:sp>
        <p:nvSpPr>
          <p:cNvPr id="127" name="Google Shape;127;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Be adaptable with your strategy based off the needs of the student</a:t>
            </a:r>
            <a:endParaRPr/>
          </a:p>
          <a:p>
            <a:pPr marL="457200" lvl="0" indent="-342900" algn="l" rtl="0">
              <a:spcBef>
                <a:spcPts val="0"/>
              </a:spcBef>
              <a:spcAft>
                <a:spcPts val="0"/>
              </a:spcAft>
              <a:buSzPts val="1800"/>
              <a:buChar char="●"/>
            </a:pPr>
            <a:r>
              <a:rPr lang="en"/>
              <a:t>Forcing students to answer questions in a specific, predetermined order “may obstruct their independent thinking” (190)</a:t>
            </a:r>
            <a:endParaRPr/>
          </a:p>
          <a:p>
            <a:pPr marL="457200" lvl="0" indent="-342900" algn="l" rtl="0">
              <a:spcBef>
                <a:spcPts val="0"/>
              </a:spcBef>
              <a:spcAft>
                <a:spcPts val="0"/>
              </a:spcAft>
              <a:buSzPts val="1800"/>
              <a:buChar char="●"/>
            </a:pPr>
            <a:r>
              <a:rPr lang="en"/>
              <a:t>Use yes/no questions when writers are attempting to understand a specific system or convention</a:t>
            </a:r>
            <a:endParaRPr/>
          </a:p>
          <a:p>
            <a:pPr marL="457200" lvl="0" indent="-342900" algn="l" rtl="0">
              <a:spcBef>
                <a:spcPts val="0"/>
              </a:spcBef>
              <a:spcAft>
                <a:spcPts val="0"/>
              </a:spcAft>
              <a:buSzPts val="1800"/>
              <a:buChar char="●"/>
            </a:pPr>
            <a:r>
              <a:rPr lang="en"/>
              <a:t>Use follow up/open ended questions when generating ideas and to encourage analysis of thought process</a:t>
            </a:r>
            <a:endParaRPr/>
          </a:p>
          <a:p>
            <a:pPr marL="457200" lvl="0" indent="-342900" algn="l" rtl="0">
              <a:spcBef>
                <a:spcPts val="0"/>
              </a:spcBef>
              <a:spcAft>
                <a:spcPts val="0"/>
              </a:spcAft>
              <a:buSzPts val="1800"/>
              <a:buChar char="●"/>
            </a:pPr>
            <a:r>
              <a:rPr lang="en"/>
              <a:t>Use concrete comparisons to help students understand more complex ideas</a:t>
            </a:r>
            <a:endParaRPr/>
          </a:p>
          <a:p>
            <a:pPr marL="457200" lvl="0" indent="-342900" algn="l" rtl="0">
              <a:spcBef>
                <a:spcPts val="0"/>
              </a:spcBef>
              <a:spcAft>
                <a:spcPts val="0"/>
              </a:spcAft>
              <a:buSzPts val="1800"/>
              <a:buChar char="●"/>
            </a:pPr>
            <a:r>
              <a:rPr lang="en"/>
              <a:t>Use diagrams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4"/>
          <p:cNvSpPr txBox="1">
            <a:spLocks noGrp="1"/>
          </p:cNvSpPr>
          <p:nvPr>
            <p:ph type="title"/>
          </p:nvPr>
        </p:nvSpPr>
        <p:spPr>
          <a:xfrm>
            <a:off x="311700" y="743001"/>
            <a:ext cx="8520600" cy="2006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Kahoot</a:t>
            </a:r>
            <a:endParaRPr/>
          </a:p>
        </p:txBody>
      </p:sp>
      <p:sp>
        <p:nvSpPr>
          <p:cNvPr id="133" name="Google Shape;133;p24"/>
          <p:cNvSpPr txBox="1">
            <a:spLocks noGrp="1"/>
          </p:cNvSpPr>
          <p:nvPr>
            <p:ph type="body" idx="1"/>
          </p:nvPr>
        </p:nvSpPr>
        <p:spPr>
          <a:xfrm>
            <a:off x="311700" y="2845182"/>
            <a:ext cx="8520600" cy="1300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u="sng">
                <a:solidFill>
                  <a:schemeClr val="hlink"/>
                </a:solidFill>
                <a:hlinkClick r:id="rId3"/>
              </a:rPr>
              <a:t>https://create.kahoot.it/v2/details/a5c751b3-6bea-44ab-bc9e-8c89a23073f7</a:t>
            </a:r>
            <a:endParaRPr/>
          </a:p>
          <a:p>
            <a:pPr marL="0" lvl="0" indent="0" algn="ctr" rtl="0">
              <a:spcBef>
                <a:spcPts val="1600"/>
              </a:spcBef>
              <a:spcAft>
                <a:spcPts val="160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5"/>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Discussion Questions</a:t>
            </a:r>
            <a:endParaRPr>
              <a:solidFill>
                <a:schemeClr val="dk1"/>
              </a:solidFill>
            </a:endParaRPr>
          </a:p>
        </p:txBody>
      </p:sp>
      <p:sp>
        <p:nvSpPr>
          <p:cNvPr id="139" name="Google Shape;139;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What place do you see proofreading having in the writing center?</a:t>
            </a:r>
            <a:endParaRPr/>
          </a:p>
          <a:p>
            <a:pPr marL="457200" lvl="0" indent="-342900" algn="l" rtl="0">
              <a:spcBef>
                <a:spcPts val="0"/>
              </a:spcBef>
              <a:spcAft>
                <a:spcPts val="0"/>
              </a:spcAft>
              <a:buSzPts val="1800"/>
              <a:buChar char="●"/>
            </a:pPr>
            <a:r>
              <a:rPr lang="en"/>
              <a:t>For those who have had their first shifts, how have you dealt with punctuation and proofreading? For those who haven’t, what challenges do you anticipate? Which strategies seem most helpful?</a:t>
            </a:r>
            <a:endParaRPr/>
          </a:p>
          <a:p>
            <a:pPr marL="457200" lvl="0" indent="-342900" algn="l" rtl="0">
              <a:spcBef>
                <a:spcPts val="0"/>
              </a:spcBef>
              <a:spcAft>
                <a:spcPts val="0"/>
              </a:spcAft>
              <a:buSzPts val="1800"/>
              <a:buChar char="●"/>
            </a:pPr>
            <a:r>
              <a:rPr lang="en"/>
              <a:t>How does asynchronous tutoring change the way we help students with punctuation rules and other aspects of proofreading? Which strategies carry over easily and which require adjustments? </a:t>
            </a:r>
            <a:endParaRPr/>
          </a:p>
        </p:txBody>
      </p:sp>
    </p:spTree>
  </p:cSld>
  <p:clrMapOvr>
    <a:masterClrMapping/>
  </p:clrMapOvr>
</p:sld>
</file>

<file path=ppt/theme/theme1.xml><?xml version="1.0" encoding="utf-8"?>
<a:theme xmlns:a="http://schemas.openxmlformats.org/drawingml/2006/main" name="Plum">
  <a:themeElements>
    <a:clrScheme name="Plum">
      <a:dk1>
        <a:srgbClr val="611BB8"/>
      </a:dk1>
      <a:lt1>
        <a:srgbClr val="FFFFFF"/>
      </a:lt1>
      <a:dk2>
        <a:srgbClr val="000000"/>
      </a:dk2>
      <a:lt2>
        <a:srgbClr val="7F7F7F"/>
      </a:lt2>
      <a:accent1>
        <a:srgbClr val="333333"/>
      </a:accent1>
      <a:accent2>
        <a:srgbClr val="5E2B97"/>
      </a:accent2>
      <a:accent3>
        <a:srgbClr val="7E57C2"/>
      </a:accent3>
      <a:accent4>
        <a:srgbClr val="C77025"/>
      </a:accent4>
      <a:accent5>
        <a:srgbClr val="009688"/>
      </a:accent5>
      <a:accent6>
        <a:srgbClr val="FFD600"/>
      </a:accent6>
      <a:hlink>
        <a:srgbClr val="009688"/>
      </a:hlink>
      <a:folHlink>
        <a:srgbClr val="00968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1518</Words>
  <Application>Microsoft Office PowerPoint</Application>
  <PresentationFormat>On-screen Show (16:9)</PresentationFormat>
  <Paragraphs>85</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Source Sans Pro</vt:lpstr>
      <vt:lpstr>Raleway</vt:lpstr>
      <vt:lpstr>Arial</vt:lpstr>
      <vt:lpstr>Plum</vt:lpstr>
      <vt:lpstr>Proofreading and Punctuation</vt:lpstr>
      <vt:lpstr>“We don’t proofread here”: Re-visioning the writing center to better meet student needs</vt:lpstr>
      <vt:lpstr>Joan Hawthorne</vt:lpstr>
      <vt:lpstr>“We don’t proofread here”</vt:lpstr>
      <vt:lpstr>Case Studies</vt:lpstr>
      <vt:lpstr>Traditional Tutoring vs. Directive Tutoring</vt:lpstr>
      <vt:lpstr>Course of a Tutoring Session</vt:lpstr>
      <vt:lpstr>Punctuation</vt:lpstr>
      <vt:lpstr>Strategies to Help Writers with Punctuation</vt:lpstr>
      <vt:lpstr>Asking Questions</vt:lpstr>
      <vt:lpstr>Tips for Working on Punctuation with Writers</vt:lpstr>
      <vt:lpstr>Kahoot</vt:lpstr>
      <vt:lpstr>Discussion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Proofreading and Punctuation</dc:title>
  <cp:lastModifiedBy>Lambert, Sara (2022)</cp:lastModifiedBy>
  <cp:revision>1</cp:revision>
  <dcterms:modified xsi:type="dcterms:W3CDTF">2020-10-01T16:29:40Z</dcterms:modified>
</cp:coreProperties>
</file>