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8"/>
  </p:notesMasterIdLst>
  <p:sldIdLst>
    <p:sldId id="256" r:id="rId2"/>
    <p:sldId id="262" r:id="rId3"/>
    <p:sldId id="257" r:id="rId4"/>
    <p:sldId id="260" r:id="rId5"/>
    <p:sldId id="264" r:id="rId6"/>
    <p:sldId id="258" r:id="rId7"/>
    <p:sldId id="266" r:id="rId8"/>
    <p:sldId id="261" r:id="rId9"/>
    <p:sldId id="265" r:id="rId10"/>
    <p:sldId id="259" r:id="rId11"/>
    <p:sldId id="267" r:id="rId12"/>
    <p:sldId id="271" r:id="rId13"/>
    <p:sldId id="268" r:id="rId14"/>
    <p:sldId id="269" r:id="rId15"/>
    <p:sldId id="263"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75"/>
    <p:restoredTop sz="94654"/>
  </p:normalViewPr>
  <p:slideViewPr>
    <p:cSldViewPr snapToGrid="0" snapToObjects="1">
      <p:cViewPr varScale="1">
        <p:scale>
          <a:sx n="115" d="100"/>
          <a:sy n="115" d="100"/>
        </p:scale>
        <p:origin x="47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91C089-45CC-4647-8605-3739010482FE}" type="datetimeFigureOut">
              <a:rPr lang="en-US" smtClean="0"/>
              <a:t>6/4/21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DDA72-BB9F-D742-9876-B9EC42D9C897}" type="slidenum">
              <a:rPr lang="en-US" smtClean="0"/>
              <a:t>‹#›</a:t>
            </a:fld>
            <a:endParaRPr lang="en-US"/>
          </a:p>
        </p:txBody>
      </p:sp>
    </p:spTree>
    <p:extLst>
      <p:ext uri="{BB962C8B-B14F-4D97-AF65-F5344CB8AC3E}">
        <p14:creationId xmlns:p14="http://schemas.microsoft.com/office/powerpoint/2010/main" val="3942017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6/4/21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s://psychologia.co/perception-test/"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8074-E24D-4049-9AAC-CC135B232191}"/>
              </a:ext>
            </a:extLst>
          </p:cNvPr>
          <p:cNvSpPr>
            <a:spLocks noGrp="1"/>
          </p:cNvSpPr>
          <p:nvPr>
            <p:ph type="ctrTitle"/>
          </p:nvPr>
        </p:nvSpPr>
        <p:spPr/>
        <p:txBody>
          <a:bodyPr>
            <a:normAutofit fontScale="90000"/>
          </a:bodyPr>
          <a:lstStyle/>
          <a:p>
            <a:r>
              <a:rPr lang="en-US" dirty="0"/>
              <a:t>Multiliteracy and Accessibility: New Media Practices in the 21</a:t>
            </a:r>
            <a:r>
              <a:rPr lang="en-US" baseline="30000" dirty="0"/>
              <a:t>st</a:t>
            </a:r>
            <a:r>
              <a:rPr lang="en-US" dirty="0"/>
              <a:t> Century</a:t>
            </a:r>
          </a:p>
        </p:txBody>
      </p:sp>
      <p:sp>
        <p:nvSpPr>
          <p:cNvPr id="3" name="Subtitle 2">
            <a:extLst>
              <a:ext uri="{FF2B5EF4-FFF2-40B4-BE49-F238E27FC236}">
                <a16:creationId xmlns:a16="http://schemas.microsoft.com/office/drawing/2014/main" id="{B0D694BD-E77C-ED47-85E1-8CA2008253BB}"/>
              </a:ext>
            </a:extLst>
          </p:cNvPr>
          <p:cNvSpPr>
            <a:spLocks noGrp="1"/>
          </p:cNvSpPr>
          <p:nvPr>
            <p:ph type="subTitle" idx="1"/>
          </p:nvPr>
        </p:nvSpPr>
        <p:spPr/>
        <p:txBody>
          <a:bodyPr/>
          <a:lstStyle/>
          <a:p>
            <a:r>
              <a:rPr lang="en-US" dirty="0"/>
              <a:t>Rachel </a:t>
            </a:r>
            <a:r>
              <a:rPr lang="en-US" dirty="0" err="1"/>
              <a:t>Papalski</a:t>
            </a:r>
            <a:endParaRPr lang="en-US" dirty="0"/>
          </a:p>
        </p:txBody>
      </p:sp>
    </p:spTree>
    <p:extLst>
      <p:ext uri="{BB962C8B-B14F-4D97-AF65-F5344CB8AC3E}">
        <p14:creationId xmlns:p14="http://schemas.microsoft.com/office/powerpoint/2010/main" val="2245806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8255-2639-6040-A3A3-64BAA432A1FA}"/>
              </a:ext>
            </a:extLst>
          </p:cNvPr>
          <p:cNvSpPr>
            <a:spLocks noGrp="1"/>
          </p:cNvSpPr>
          <p:nvPr>
            <p:ph type="title"/>
          </p:nvPr>
        </p:nvSpPr>
        <p:spPr/>
        <p:txBody>
          <a:bodyPr>
            <a:normAutofit/>
          </a:bodyPr>
          <a:lstStyle/>
          <a:p>
            <a:r>
              <a:rPr lang="en-US" b="1" dirty="0">
                <a:highlight>
                  <a:srgbClr val="FFFF00"/>
                </a:highlight>
              </a:rPr>
              <a:t>2%</a:t>
            </a:r>
            <a:r>
              <a:rPr lang="en-US" b="1" dirty="0"/>
              <a:t> </a:t>
            </a:r>
            <a:r>
              <a:rPr lang="en-US" sz="4800" dirty="0"/>
              <a:t>of college students report having a documented learning disability</a:t>
            </a:r>
          </a:p>
        </p:txBody>
      </p:sp>
      <p:sp>
        <p:nvSpPr>
          <p:cNvPr id="3" name="Text Placeholder 2">
            <a:extLst>
              <a:ext uri="{FF2B5EF4-FFF2-40B4-BE49-F238E27FC236}">
                <a16:creationId xmlns:a16="http://schemas.microsoft.com/office/drawing/2014/main" id="{2B7C2979-2A92-7D49-BF82-D1282E55FE12}"/>
              </a:ext>
            </a:extLst>
          </p:cNvPr>
          <p:cNvSpPr>
            <a:spLocks noGrp="1"/>
          </p:cNvSpPr>
          <p:nvPr>
            <p:ph type="body" idx="1"/>
          </p:nvPr>
        </p:nvSpPr>
        <p:spPr>
          <a:xfrm>
            <a:off x="3867912" y="4754646"/>
            <a:ext cx="7315200" cy="914400"/>
          </a:xfrm>
        </p:spPr>
        <p:txBody>
          <a:bodyPr>
            <a:normAutofit/>
          </a:bodyPr>
          <a:lstStyle/>
          <a:p>
            <a:r>
              <a:rPr lang="en-US" dirty="0"/>
              <a:t>BUT… it is estimated that about </a:t>
            </a:r>
            <a:r>
              <a:rPr lang="en-US" b="1" i="1" dirty="0"/>
              <a:t>only half</a:t>
            </a:r>
            <a:r>
              <a:rPr lang="en-US" b="1" dirty="0"/>
              <a:t> </a:t>
            </a:r>
            <a:r>
              <a:rPr lang="en-US" dirty="0"/>
              <a:t>of college students formally report their disabilities (</a:t>
            </a:r>
            <a:r>
              <a:rPr lang="en-US" dirty="0" err="1"/>
              <a:t>Melana</a:t>
            </a:r>
            <a:r>
              <a:rPr lang="en-US" dirty="0"/>
              <a:t> </a:t>
            </a:r>
            <a:r>
              <a:rPr lang="en-US" dirty="0" err="1"/>
              <a:t>Zyla</a:t>
            </a:r>
            <a:r>
              <a:rPr lang="en-US" dirty="0"/>
              <a:t> Vickers, 2010)</a:t>
            </a:r>
          </a:p>
        </p:txBody>
      </p:sp>
    </p:spTree>
    <p:extLst>
      <p:ext uri="{BB962C8B-B14F-4D97-AF65-F5344CB8AC3E}">
        <p14:creationId xmlns:p14="http://schemas.microsoft.com/office/powerpoint/2010/main" val="378637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EC5A4-9E45-C647-A127-640F55E5F58C}"/>
              </a:ext>
            </a:extLst>
          </p:cNvPr>
          <p:cNvSpPr>
            <a:spLocks noGrp="1"/>
          </p:cNvSpPr>
          <p:nvPr>
            <p:ph type="title"/>
          </p:nvPr>
        </p:nvSpPr>
        <p:spPr/>
        <p:txBody>
          <a:bodyPr/>
          <a:lstStyle/>
          <a:p>
            <a:r>
              <a:rPr lang="en-US" dirty="0"/>
              <a:t>“Access for All: The Role of Dis/Ability in Multiliteracy Centers”</a:t>
            </a:r>
          </a:p>
        </p:txBody>
      </p:sp>
      <p:sp>
        <p:nvSpPr>
          <p:cNvPr id="3" name="Content Placeholder 2">
            <a:extLst>
              <a:ext uri="{FF2B5EF4-FFF2-40B4-BE49-F238E27FC236}">
                <a16:creationId xmlns:a16="http://schemas.microsoft.com/office/drawing/2014/main" id="{22898AA0-3C22-CC43-9493-7E282D46406B}"/>
              </a:ext>
            </a:extLst>
          </p:cNvPr>
          <p:cNvSpPr>
            <a:spLocks noGrp="1"/>
          </p:cNvSpPr>
          <p:nvPr>
            <p:ph idx="1"/>
          </p:nvPr>
        </p:nvSpPr>
        <p:spPr>
          <a:xfrm>
            <a:off x="3880991" y="864108"/>
            <a:ext cx="7315200" cy="5120640"/>
          </a:xfrm>
        </p:spPr>
        <p:txBody>
          <a:bodyPr>
            <a:normAutofit/>
          </a:bodyPr>
          <a:lstStyle/>
          <a:p>
            <a:endParaRPr lang="en-US" dirty="0"/>
          </a:p>
          <a:p>
            <a:r>
              <a:rPr lang="en-US" sz="2500" b="1" i="1" dirty="0"/>
              <a:t>What is the issue at hand?</a:t>
            </a:r>
          </a:p>
          <a:p>
            <a:pPr lvl="1"/>
            <a:r>
              <a:rPr lang="en-US" dirty="0"/>
              <a:t>Dire need for repositioning of disability representation in writing center scholarship and tutoring practices</a:t>
            </a:r>
          </a:p>
          <a:p>
            <a:pPr lvl="1"/>
            <a:r>
              <a:rPr lang="en-US" dirty="0"/>
              <a:t>Viewing disabled students as ‘special cases’ instead of viewing the individual needs of each student</a:t>
            </a:r>
          </a:p>
          <a:p>
            <a:pPr lvl="1"/>
            <a:endParaRPr lang="en-US" dirty="0"/>
          </a:p>
          <a:p>
            <a:r>
              <a:rPr lang="en-US" sz="2500" b="1" i="1" dirty="0"/>
              <a:t>What is needed?</a:t>
            </a:r>
          </a:p>
          <a:p>
            <a:pPr lvl="1"/>
            <a:r>
              <a:rPr lang="en-US" dirty="0"/>
              <a:t>A universal writing pedagogy that supports multiliteracies and is accessible to a wide range of students</a:t>
            </a:r>
          </a:p>
        </p:txBody>
      </p:sp>
      <p:sp>
        <p:nvSpPr>
          <p:cNvPr id="5" name="Subtitle 2">
            <a:extLst>
              <a:ext uri="{FF2B5EF4-FFF2-40B4-BE49-F238E27FC236}">
                <a16:creationId xmlns:a16="http://schemas.microsoft.com/office/drawing/2014/main" id="{F300D120-A0A3-6B49-9E4D-C78D31F65F45}"/>
              </a:ext>
            </a:extLst>
          </p:cNvPr>
          <p:cNvSpPr txBox="1">
            <a:spLocks/>
          </p:cNvSpPr>
          <p:nvPr/>
        </p:nvSpPr>
        <p:spPr>
          <a:xfrm>
            <a:off x="252919" y="4810620"/>
            <a:ext cx="7315200" cy="91440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t>Allison </a:t>
            </a:r>
            <a:r>
              <a:rPr lang="en-US" dirty="0" err="1"/>
              <a:t>Hitt</a:t>
            </a:r>
            <a:endParaRPr lang="en-US" dirty="0"/>
          </a:p>
        </p:txBody>
      </p:sp>
    </p:spTree>
    <p:extLst>
      <p:ext uri="{BB962C8B-B14F-4D97-AF65-F5344CB8AC3E}">
        <p14:creationId xmlns:p14="http://schemas.microsoft.com/office/powerpoint/2010/main" val="15412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A0619-C87A-9F49-B941-CAA54CACEF82}"/>
              </a:ext>
            </a:extLst>
          </p:cNvPr>
          <p:cNvSpPr>
            <a:spLocks noGrp="1"/>
          </p:cNvSpPr>
          <p:nvPr>
            <p:ph type="title"/>
          </p:nvPr>
        </p:nvSpPr>
        <p:spPr/>
        <p:txBody>
          <a:bodyPr/>
          <a:lstStyle/>
          <a:p>
            <a:r>
              <a:rPr lang="en-US" dirty="0"/>
              <a:t>Developing a </a:t>
            </a:r>
            <a:r>
              <a:rPr lang="en-US" dirty="0" err="1"/>
              <a:t>Multimodel</a:t>
            </a:r>
            <a:r>
              <a:rPr lang="en-US" dirty="0"/>
              <a:t> Pedagogy: Strategies in Unison </a:t>
            </a:r>
          </a:p>
        </p:txBody>
      </p:sp>
      <p:sp>
        <p:nvSpPr>
          <p:cNvPr id="3" name="Text Placeholder 2">
            <a:extLst>
              <a:ext uri="{FF2B5EF4-FFF2-40B4-BE49-F238E27FC236}">
                <a16:creationId xmlns:a16="http://schemas.microsoft.com/office/drawing/2014/main" id="{62401B8D-F650-DF4D-AB87-57021028F2E9}"/>
              </a:ext>
            </a:extLst>
          </p:cNvPr>
          <p:cNvSpPr>
            <a:spLocks noGrp="1"/>
          </p:cNvSpPr>
          <p:nvPr>
            <p:ph type="body" idx="1"/>
          </p:nvPr>
        </p:nvSpPr>
        <p:spPr/>
        <p:txBody>
          <a:bodyPr/>
          <a:lstStyle/>
          <a:p>
            <a:r>
              <a:rPr lang="en-US" u="sng" dirty="0"/>
              <a:t>Universal Design</a:t>
            </a:r>
          </a:p>
        </p:txBody>
      </p:sp>
      <p:sp>
        <p:nvSpPr>
          <p:cNvPr id="4" name="Content Placeholder 3">
            <a:extLst>
              <a:ext uri="{FF2B5EF4-FFF2-40B4-BE49-F238E27FC236}">
                <a16:creationId xmlns:a16="http://schemas.microsoft.com/office/drawing/2014/main" id="{DA64EC66-3FDC-9347-B8B8-8CFB062B1EE6}"/>
              </a:ext>
            </a:extLst>
          </p:cNvPr>
          <p:cNvSpPr>
            <a:spLocks noGrp="1"/>
          </p:cNvSpPr>
          <p:nvPr>
            <p:ph sz="half" idx="2"/>
          </p:nvPr>
        </p:nvSpPr>
        <p:spPr>
          <a:xfrm>
            <a:off x="3813166" y="1884043"/>
            <a:ext cx="3474720" cy="3203772"/>
          </a:xfrm>
        </p:spPr>
        <p:txBody>
          <a:bodyPr>
            <a:normAutofit/>
          </a:bodyPr>
          <a:lstStyle/>
          <a:p>
            <a:r>
              <a:rPr lang="en-US" sz="1900" dirty="0"/>
              <a:t>Jean </a:t>
            </a:r>
            <a:r>
              <a:rPr lang="en-US" sz="1900" dirty="0" err="1"/>
              <a:t>Kiedaisch</a:t>
            </a:r>
            <a:r>
              <a:rPr lang="en-US" sz="1900" dirty="0"/>
              <a:t> and Sue Dinitz:</a:t>
            </a:r>
          </a:p>
          <a:p>
            <a:pPr lvl="1"/>
            <a:r>
              <a:rPr lang="en-US" sz="1900" dirty="0"/>
              <a:t> “an approach advocating for the design of products and services so that they are suited to a broad range of users” (2)</a:t>
            </a:r>
          </a:p>
          <a:p>
            <a:r>
              <a:rPr lang="en-US" sz="1900" dirty="0"/>
              <a:t>Includes accessibility in terms of physical space</a:t>
            </a:r>
            <a:br>
              <a:rPr lang="en-US" dirty="0"/>
            </a:br>
            <a:endParaRPr lang="en-US" dirty="0"/>
          </a:p>
        </p:txBody>
      </p:sp>
      <p:sp>
        <p:nvSpPr>
          <p:cNvPr id="5" name="Text Placeholder 4">
            <a:extLst>
              <a:ext uri="{FF2B5EF4-FFF2-40B4-BE49-F238E27FC236}">
                <a16:creationId xmlns:a16="http://schemas.microsoft.com/office/drawing/2014/main" id="{07862B8D-F581-7A49-A8ED-F95A0A8D93B6}"/>
              </a:ext>
            </a:extLst>
          </p:cNvPr>
          <p:cNvSpPr>
            <a:spLocks noGrp="1"/>
          </p:cNvSpPr>
          <p:nvPr>
            <p:ph type="body" sz="quarter" idx="3"/>
          </p:nvPr>
        </p:nvSpPr>
        <p:spPr>
          <a:xfrm>
            <a:off x="7818463" y="1018135"/>
            <a:ext cx="3474720" cy="813171"/>
          </a:xfrm>
        </p:spPr>
        <p:txBody>
          <a:bodyPr/>
          <a:lstStyle/>
          <a:p>
            <a:r>
              <a:rPr lang="en-US" u="sng" dirty="0"/>
              <a:t>Universal Design for Learning</a:t>
            </a:r>
          </a:p>
        </p:txBody>
      </p:sp>
      <p:sp>
        <p:nvSpPr>
          <p:cNvPr id="6" name="Content Placeholder 5">
            <a:extLst>
              <a:ext uri="{FF2B5EF4-FFF2-40B4-BE49-F238E27FC236}">
                <a16:creationId xmlns:a16="http://schemas.microsoft.com/office/drawing/2014/main" id="{B42FFCBF-7843-3A41-A3AD-93A695C3E683}"/>
              </a:ext>
            </a:extLst>
          </p:cNvPr>
          <p:cNvSpPr>
            <a:spLocks noGrp="1"/>
          </p:cNvSpPr>
          <p:nvPr>
            <p:ph sz="quarter" idx="4"/>
          </p:nvPr>
        </p:nvSpPr>
        <p:spPr>
          <a:xfrm>
            <a:off x="7608277" y="1884043"/>
            <a:ext cx="3684906" cy="2687956"/>
          </a:xfrm>
        </p:spPr>
        <p:txBody>
          <a:bodyPr>
            <a:normAutofit/>
          </a:bodyPr>
          <a:lstStyle/>
          <a:p>
            <a:r>
              <a:rPr lang="en-US" dirty="0"/>
              <a:t>Framework for designing curricula that enables all individuals alike to benefit and gain knowledge</a:t>
            </a:r>
          </a:p>
          <a:p>
            <a:pPr lvl="1"/>
            <a:r>
              <a:rPr lang="en-US" b="1" dirty="0"/>
              <a:t>Principles: </a:t>
            </a:r>
            <a:r>
              <a:rPr lang="en-US" dirty="0"/>
              <a:t>multiple means of representation, actions and expression, and engagement</a:t>
            </a:r>
            <a:br>
              <a:rPr lang="en-US" dirty="0"/>
            </a:br>
            <a:endParaRPr lang="en-US" dirty="0"/>
          </a:p>
        </p:txBody>
      </p:sp>
      <p:sp>
        <p:nvSpPr>
          <p:cNvPr id="7" name="TextBox 6">
            <a:extLst>
              <a:ext uri="{FF2B5EF4-FFF2-40B4-BE49-F238E27FC236}">
                <a16:creationId xmlns:a16="http://schemas.microsoft.com/office/drawing/2014/main" id="{AC5B4CCA-0DFD-374C-8225-2DAA8F786D84}"/>
              </a:ext>
            </a:extLst>
          </p:cNvPr>
          <p:cNvSpPr txBox="1"/>
          <p:nvPr/>
        </p:nvSpPr>
        <p:spPr>
          <a:xfrm>
            <a:off x="4935416" y="5076093"/>
            <a:ext cx="5017477" cy="1015663"/>
          </a:xfrm>
          <a:prstGeom prst="rect">
            <a:avLst/>
          </a:prstGeom>
          <a:noFill/>
        </p:spPr>
        <p:txBody>
          <a:bodyPr wrap="square" rtlCol="0">
            <a:spAutoFit/>
          </a:bodyPr>
          <a:lstStyle/>
          <a:p>
            <a:pPr algn="ctr"/>
            <a:r>
              <a:rPr lang="en-US" sz="2000" b="1" dirty="0"/>
              <a:t>“Treating each student as </a:t>
            </a:r>
            <a:r>
              <a:rPr lang="en-US" sz="2000" b="1" i="1" dirty="0"/>
              <a:t>different</a:t>
            </a:r>
            <a:r>
              <a:rPr lang="en-US" sz="2000" b="1" dirty="0"/>
              <a:t>, but not treating students with disabilities </a:t>
            </a:r>
            <a:r>
              <a:rPr lang="en-US" sz="2000" b="1" i="1" dirty="0"/>
              <a:t>differently</a:t>
            </a:r>
            <a:r>
              <a:rPr lang="en-US" sz="2000" b="1" dirty="0"/>
              <a:t>” (</a:t>
            </a:r>
            <a:r>
              <a:rPr lang="en-US" sz="2000" b="1" dirty="0" err="1"/>
              <a:t>Hitt</a:t>
            </a:r>
            <a:r>
              <a:rPr lang="en-US" sz="2000" b="1" dirty="0"/>
              <a:t>)</a:t>
            </a:r>
          </a:p>
        </p:txBody>
      </p:sp>
      <p:cxnSp>
        <p:nvCxnSpPr>
          <p:cNvPr id="9" name="Straight Connector 8">
            <a:extLst>
              <a:ext uri="{FF2B5EF4-FFF2-40B4-BE49-F238E27FC236}">
                <a16:creationId xmlns:a16="http://schemas.microsoft.com/office/drawing/2014/main" id="{1B3ECBDC-FE08-E140-8E29-4FE0C850D2F5}"/>
              </a:ext>
            </a:extLst>
          </p:cNvPr>
          <p:cNvCxnSpPr>
            <a:cxnSpLocks/>
          </p:cNvCxnSpPr>
          <p:nvPr/>
        </p:nvCxnSpPr>
        <p:spPr>
          <a:xfrm>
            <a:off x="7401247" y="785446"/>
            <a:ext cx="0" cy="41499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9594475-0C49-BB47-B0F6-A12D2F202660}"/>
              </a:ext>
            </a:extLst>
          </p:cNvPr>
          <p:cNvCxnSpPr>
            <a:cxnSpLocks/>
          </p:cNvCxnSpPr>
          <p:nvPr/>
        </p:nvCxnSpPr>
        <p:spPr>
          <a:xfrm flipH="1">
            <a:off x="3427124" y="4935416"/>
            <a:ext cx="837801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05AF1C5-4AA8-D44D-AFF0-1AA7C2D21AB9}"/>
              </a:ext>
            </a:extLst>
          </p:cNvPr>
          <p:cNvCxnSpPr>
            <a:cxnSpLocks/>
          </p:cNvCxnSpPr>
          <p:nvPr/>
        </p:nvCxnSpPr>
        <p:spPr>
          <a:xfrm flipH="1">
            <a:off x="3427124" y="785446"/>
            <a:ext cx="876487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533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BFEF78-95F1-C64D-9CF0-75AE807AF987}"/>
              </a:ext>
            </a:extLst>
          </p:cNvPr>
          <p:cNvSpPr txBox="1"/>
          <p:nvPr/>
        </p:nvSpPr>
        <p:spPr>
          <a:xfrm>
            <a:off x="1078525" y="861666"/>
            <a:ext cx="4126522" cy="1200329"/>
          </a:xfrm>
          <a:prstGeom prst="rect">
            <a:avLst/>
          </a:prstGeom>
          <a:noFill/>
        </p:spPr>
        <p:txBody>
          <a:bodyPr wrap="square" rtlCol="0">
            <a:spAutoFit/>
          </a:bodyPr>
          <a:lstStyle/>
          <a:p>
            <a:r>
              <a:rPr lang="en-US" b="1" dirty="0"/>
              <a:t>“</a:t>
            </a:r>
            <a:r>
              <a:rPr lang="en-US" b="1" u="sng" dirty="0"/>
              <a:t>You can’t accommodate everybody</a:t>
            </a:r>
            <a:r>
              <a:rPr lang="en-US" b="1" dirty="0"/>
              <a:t>”</a:t>
            </a:r>
            <a:r>
              <a:rPr lang="en-US" b="1" u="sng" dirty="0"/>
              <a:t> Mentality</a:t>
            </a:r>
          </a:p>
          <a:p>
            <a:r>
              <a:rPr lang="en-US" b="1" dirty="0">
                <a:solidFill>
                  <a:schemeClr val="tx2">
                    <a:lumMod val="60000"/>
                    <a:lumOff val="40000"/>
                  </a:schemeClr>
                </a:solidFill>
              </a:rPr>
              <a:t>(Sherwood)</a:t>
            </a:r>
            <a:br>
              <a:rPr lang="en-US" dirty="0"/>
            </a:br>
            <a:endParaRPr lang="en-US" dirty="0"/>
          </a:p>
        </p:txBody>
      </p:sp>
      <p:sp>
        <p:nvSpPr>
          <p:cNvPr id="5" name="TextBox 4">
            <a:extLst>
              <a:ext uri="{FF2B5EF4-FFF2-40B4-BE49-F238E27FC236}">
                <a16:creationId xmlns:a16="http://schemas.microsoft.com/office/drawing/2014/main" id="{89E658C2-AFC7-0940-90CC-0C102D2FF3E5}"/>
              </a:ext>
            </a:extLst>
          </p:cNvPr>
          <p:cNvSpPr txBox="1"/>
          <p:nvPr/>
        </p:nvSpPr>
        <p:spPr>
          <a:xfrm>
            <a:off x="6986953" y="883846"/>
            <a:ext cx="4126522" cy="1200329"/>
          </a:xfrm>
          <a:prstGeom prst="rect">
            <a:avLst/>
          </a:prstGeom>
          <a:noFill/>
        </p:spPr>
        <p:txBody>
          <a:bodyPr wrap="square" rtlCol="0">
            <a:spAutoFit/>
          </a:bodyPr>
          <a:lstStyle/>
          <a:p>
            <a:pPr algn="r"/>
            <a:r>
              <a:rPr lang="en-US" b="1" dirty="0"/>
              <a:t>“</a:t>
            </a:r>
            <a:r>
              <a:rPr lang="en-US" b="1" u="sng" dirty="0"/>
              <a:t>Natural Exclusion” of Disability </a:t>
            </a:r>
          </a:p>
          <a:p>
            <a:pPr algn="r"/>
            <a:r>
              <a:rPr lang="en-US" b="1" dirty="0">
                <a:solidFill>
                  <a:schemeClr val="tx2">
                    <a:lumMod val="60000"/>
                    <a:lumOff val="40000"/>
                  </a:schemeClr>
                </a:solidFill>
              </a:rPr>
              <a:t>(</a:t>
            </a:r>
            <a:r>
              <a:rPr lang="en-US" b="1" dirty="0" err="1">
                <a:solidFill>
                  <a:schemeClr val="tx2">
                    <a:lumMod val="60000"/>
                    <a:lumOff val="40000"/>
                  </a:schemeClr>
                </a:solidFill>
              </a:rPr>
              <a:t>Titchkosky</a:t>
            </a:r>
            <a:r>
              <a:rPr lang="en-US" b="1" dirty="0">
                <a:solidFill>
                  <a:schemeClr val="tx2">
                    <a:lumMod val="60000"/>
                    <a:lumOff val="40000"/>
                  </a:schemeClr>
                </a:solidFill>
              </a:rPr>
              <a:t>)</a:t>
            </a:r>
          </a:p>
          <a:p>
            <a:br>
              <a:rPr lang="en-US" dirty="0"/>
            </a:br>
            <a:endParaRPr lang="en-US" dirty="0"/>
          </a:p>
        </p:txBody>
      </p:sp>
      <p:sp>
        <p:nvSpPr>
          <p:cNvPr id="7" name="Minus 6">
            <a:extLst>
              <a:ext uri="{FF2B5EF4-FFF2-40B4-BE49-F238E27FC236}">
                <a16:creationId xmlns:a16="http://schemas.microsoft.com/office/drawing/2014/main" id="{4B26B2FA-AD22-2A4E-9154-14536CBE998E}"/>
              </a:ext>
            </a:extLst>
          </p:cNvPr>
          <p:cNvSpPr/>
          <p:nvPr/>
        </p:nvSpPr>
        <p:spPr>
          <a:xfrm>
            <a:off x="-820616" y="5673969"/>
            <a:ext cx="13833231" cy="187112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7855056-1A14-0B4E-91AB-FA0BDDC26A35}"/>
              </a:ext>
            </a:extLst>
          </p:cNvPr>
          <p:cNvPicPr>
            <a:picLocks noChangeAspect="1"/>
          </p:cNvPicPr>
          <p:nvPr/>
        </p:nvPicPr>
        <p:blipFill rotWithShape="1">
          <a:blip r:embed="rId2"/>
          <a:srcRect t="27078" b="2329"/>
          <a:stretch/>
        </p:blipFill>
        <p:spPr>
          <a:xfrm>
            <a:off x="1969477" y="1899139"/>
            <a:ext cx="8253046" cy="4302369"/>
          </a:xfrm>
          <a:prstGeom prst="rect">
            <a:avLst/>
          </a:prstGeom>
        </p:spPr>
      </p:pic>
    </p:spTree>
    <p:extLst>
      <p:ext uri="{BB962C8B-B14F-4D97-AF65-F5344CB8AC3E}">
        <p14:creationId xmlns:p14="http://schemas.microsoft.com/office/powerpoint/2010/main" val="582257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33B17-1D5C-B345-9779-73F22A48AAA3}"/>
              </a:ext>
            </a:extLst>
          </p:cNvPr>
          <p:cNvSpPr>
            <a:spLocks noGrp="1"/>
          </p:cNvSpPr>
          <p:nvPr>
            <p:ph type="title"/>
          </p:nvPr>
        </p:nvSpPr>
        <p:spPr/>
        <p:txBody>
          <a:bodyPr/>
          <a:lstStyle/>
          <a:p>
            <a:r>
              <a:rPr lang="en-US" dirty="0"/>
              <a:t>Developing a ‘Multimodal Toolkit’</a:t>
            </a:r>
          </a:p>
        </p:txBody>
      </p:sp>
      <p:sp>
        <p:nvSpPr>
          <p:cNvPr id="3" name="Content Placeholder 2">
            <a:extLst>
              <a:ext uri="{FF2B5EF4-FFF2-40B4-BE49-F238E27FC236}">
                <a16:creationId xmlns:a16="http://schemas.microsoft.com/office/drawing/2014/main" id="{DFCB5095-6C2F-4148-A942-FC44D780D42B}"/>
              </a:ext>
            </a:extLst>
          </p:cNvPr>
          <p:cNvSpPr>
            <a:spLocks noGrp="1"/>
          </p:cNvSpPr>
          <p:nvPr>
            <p:ph idx="1"/>
          </p:nvPr>
        </p:nvSpPr>
        <p:spPr/>
        <p:txBody>
          <a:bodyPr/>
          <a:lstStyle/>
          <a:p>
            <a:r>
              <a:rPr lang="en-US" b="1" dirty="0"/>
              <a:t>Multimodal pedagogy- </a:t>
            </a:r>
            <a:r>
              <a:rPr lang="en-US" dirty="0"/>
              <a:t>visual, aural, gestural, spatial, and multimodal (28)</a:t>
            </a:r>
          </a:p>
          <a:p>
            <a:endParaRPr lang="en-US" dirty="0"/>
          </a:p>
          <a:p>
            <a:pPr>
              <a:lnSpc>
                <a:spcPct val="100000"/>
              </a:lnSpc>
            </a:pPr>
            <a:r>
              <a:rPr lang="en-US" dirty="0"/>
              <a:t>Combination of visual, auditory, and kinesthetic techniques (multisensory approach) can help cater to needs of every student </a:t>
            </a:r>
          </a:p>
          <a:p>
            <a:pPr lvl="1">
              <a:lnSpc>
                <a:spcPct val="100000"/>
              </a:lnSpc>
            </a:pPr>
            <a:r>
              <a:rPr lang="en-US" i="1" dirty="0"/>
              <a:t>EXAMPLE: </a:t>
            </a:r>
            <a:r>
              <a:rPr lang="en-US" dirty="0"/>
              <a:t>a webpage, in which elements such as sound effects, oral language, written language, music and still or moving images are combined</a:t>
            </a:r>
          </a:p>
        </p:txBody>
      </p:sp>
    </p:spTree>
    <p:extLst>
      <p:ext uri="{BB962C8B-B14F-4D97-AF65-F5344CB8AC3E}">
        <p14:creationId xmlns:p14="http://schemas.microsoft.com/office/powerpoint/2010/main" val="1883100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4E9AD-632B-5342-9623-2A817225E3E9}"/>
              </a:ext>
            </a:extLst>
          </p:cNvPr>
          <p:cNvSpPr>
            <a:spLocks noGrp="1"/>
          </p:cNvSpPr>
          <p:nvPr>
            <p:ph type="title"/>
          </p:nvPr>
        </p:nvSpPr>
        <p:spPr>
          <a:xfrm>
            <a:off x="252919" y="1495312"/>
            <a:ext cx="2947482" cy="4601183"/>
          </a:xfrm>
        </p:spPr>
        <p:txBody>
          <a:bodyPr>
            <a:normAutofit/>
          </a:bodyPr>
          <a:lstStyle/>
          <a:p>
            <a:r>
              <a:rPr lang="en-US" b="1" dirty="0"/>
              <a:t>Visual, Auditory, &amp; Kinesthetic </a:t>
            </a:r>
            <a:r>
              <a:rPr lang="en-US" b="1" u="sng" dirty="0"/>
              <a:t>SURVEY</a:t>
            </a:r>
            <a:r>
              <a:rPr lang="en-US" b="1" dirty="0"/>
              <a:t>:</a:t>
            </a:r>
            <a:br>
              <a:rPr lang="en-US" dirty="0"/>
            </a:br>
            <a:br>
              <a:rPr lang="en-US" dirty="0"/>
            </a:br>
            <a:br>
              <a:rPr lang="en-US" dirty="0"/>
            </a:br>
            <a:br>
              <a:rPr lang="en-US" dirty="0"/>
            </a:br>
            <a:endParaRPr lang="en-US" dirty="0"/>
          </a:p>
        </p:txBody>
      </p:sp>
      <p:sp>
        <p:nvSpPr>
          <p:cNvPr id="6" name="TextBox 5">
            <a:extLst>
              <a:ext uri="{FF2B5EF4-FFF2-40B4-BE49-F238E27FC236}">
                <a16:creationId xmlns:a16="http://schemas.microsoft.com/office/drawing/2014/main" id="{565DA7F5-5FE8-254B-B76F-2C5521009481}"/>
              </a:ext>
            </a:extLst>
          </p:cNvPr>
          <p:cNvSpPr txBox="1"/>
          <p:nvPr/>
        </p:nvSpPr>
        <p:spPr>
          <a:xfrm>
            <a:off x="3739662" y="1495312"/>
            <a:ext cx="7399460" cy="907941"/>
          </a:xfrm>
          <a:prstGeom prst="rect">
            <a:avLst/>
          </a:prstGeom>
          <a:noFill/>
        </p:spPr>
        <p:txBody>
          <a:bodyPr wrap="square" rtlCol="0">
            <a:spAutoFit/>
          </a:bodyPr>
          <a:lstStyle/>
          <a:p>
            <a:r>
              <a:rPr lang="en-US" sz="3500" dirty="0">
                <a:hlinkClick r:id="rId2"/>
              </a:rPr>
              <a:t>https://psychologia.co/perception-test/</a:t>
            </a:r>
            <a:endParaRPr lang="en-US" sz="3500" dirty="0"/>
          </a:p>
          <a:p>
            <a:endParaRPr lang="en-US" dirty="0"/>
          </a:p>
        </p:txBody>
      </p:sp>
      <p:pic>
        <p:nvPicPr>
          <p:cNvPr id="8" name="Picture 7" descr="A person standing in front of a building&#10;&#10;Description automatically generated">
            <a:extLst>
              <a:ext uri="{FF2B5EF4-FFF2-40B4-BE49-F238E27FC236}">
                <a16:creationId xmlns:a16="http://schemas.microsoft.com/office/drawing/2014/main" id="{5B0ED54A-5405-1642-8418-D7D886D52C1F}"/>
              </a:ext>
            </a:extLst>
          </p:cNvPr>
          <p:cNvPicPr>
            <a:picLocks noChangeAspect="1"/>
          </p:cNvPicPr>
          <p:nvPr/>
        </p:nvPicPr>
        <p:blipFill>
          <a:blip r:embed="rId3"/>
          <a:stretch>
            <a:fillRect/>
          </a:stretch>
        </p:blipFill>
        <p:spPr>
          <a:xfrm>
            <a:off x="4722934" y="2546837"/>
            <a:ext cx="5181602" cy="2914651"/>
          </a:xfrm>
          <a:prstGeom prst="rect">
            <a:avLst/>
          </a:prstGeom>
        </p:spPr>
      </p:pic>
    </p:spTree>
    <p:extLst>
      <p:ext uri="{BB962C8B-B14F-4D97-AF65-F5344CB8AC3E}">
        <p14:creationId xmlns:p14="http://schemas.microsoft.com/office/powerpoint/2010/main" val="206811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9B2C-96B6-1549-B65C-80C843711E4C}"/>
              </a:ext>
            </a:extLst>
          </p:cNvPr>
          <p:cNvSpPr>
            <a:spLocks noGrp="1"/>
          </p:cNvSpPr>
          <p:nvPr>
            <p:ph type="title"/>
          </p:nvPr>
        </p:nvSpPr>
        <p:spPr/>
        <p:txBody>
          <a:bodyPr/>
          <a:lstStyle/>
          <a:p>
            <a:r>
              <a:rPr lang="en-US" b="1" dirty="0"/>
              <a:t>My Results →</a:t>
            </a:r>
          </a:p>
        </p:txBody>
      </p:sp>
      <p:pic>
        <p:nvPicPr>
          <p:cNvPr id="8" name="Picture Placeholder 7" descr="Graphical user interface, application&#10;&#10;Description automatically generated">
            <a:extLst>
              <a:ext uri="{FF2B5EF4-FFF2-40B4-BE49-F238E27FC236}">
                <a16:creationId xmlns:a16="http://schemas.microsoft.com/office/drawing/2014/main" id="{77CE8480-431C-474F-8B06-B9BF43355A17}"/>
              </a:ext>
            </a:extLst>
          </p:cNvPr>
          <p:cNvPicPr>
            <a:picLocks noGrp="1" noChangeAspect="1"/>
          </p:cNvPicPr>
          <p:nvPr>
            <p:ph type="pic" idx="1"/>
          </p:nvPr>
        </p:nvPicPr>
        <p:blipFill rotWithShape="1">
          <a:blip r:embed="rId2"/>
          <a:srcRect l="13832" t="30026" r="40605" b="35116"/>
          <a:stretch/>
        </p:blipFill>
        <p:spPr>
          <a:xfrm>
            <a:off x="3900488" y="1658992"/>
            <a:ext cx="7500938" cy="3722895"/>
          </a:xfrm>
        </p:spPr>
      </p:pic>
      <p:sp>
        <p:nvSpPr>
          <p:cNvPr id="4" name="Text Placeholder 3">
            <a:extLst>
              <a:ext uri="{FF2B5EF4-FFF2-40B4-BE49-F238E27FC236}">
                <a16:creationId xmlns:a16="http://schemas.microsoft.com/office/drawing/2014/main" id="{FF53707A-2BE3-7048-9EAA-D355D7533969}"/>
              </a:ext>
            </a:extLst>
          </p:cNvPr>
          <p:cNvSpPr>
            <a:spLocks noGrp="1"/>
          </p:cNvSpPr>
          <p:nvPr>
            <p:ph type="body" sz="half" idx="2"/>
          </p:nvPr>
        </p:nvSpPr>
        <p:spPr>
          <a:xfrm>
            <a:off x="256032" y="3621962"/>
            <a:ext cx="2834640" cy="2322576"/>
          </a:xfrm>
        </p:spPr>
        <p:txBody>
          <a:bodyPr/>
          <a:lstStyle/>
          <a:p>
            <a:r>
              <a:rPr lang="en-US" sz="1700" dirty="0"/>
              <a:t>Looking at your own results…</a:t>
            </a:r>
          </a:p>
          <a:p>
            <a:r>
              <a:rPr lang="en-US" sz="1700" dirty="0"/>
              <a:t>          -Awareness</a:t>
            </a:r>
          </a:p>
          <a:p>
            <a:r>
              <a:rPr lang="en-US" sz="1700" dirty="0"/>
              <a:t>          -Application</a:t>
            </a:r>
          </a:p>
          <a:p>
            <a:endParaRPr lang="en-US" dirty="0"/>
          </a:p>
        </p:txBody>
      </p:sp>
    </p:spTree>
    <p:extLst>
      <p:ext uri="{BB962C8B-B14F-4D97-AF65-F5344CB8AC3E}">
        <p14:creationId xmlns:p14="http://schemas.microsoft.com/office/powerpoint/2010/main" val="2879019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71C3-5E6A-284F-BE58-BE97C4D5882A}"/>
              </a:ext>
            </a:extLst>
          </p:cNvPr>
          <p:cNvSpPr>
            <a:spLocks noGrp="1"/>
          </p:cNvSpPr>
          <p:nvPr>
            <p:ph type="title"/>
          </p:nvPr>
        </p:nvSpPr>
        <p:spPr/>
        <p:txBody>
          <a:bodyPr/>
          <a:lstStyle/>
          <a:p>
            <a:r>
              <a:rPr lang="en-US" dirty="0"/>
              <a:t>“New Media Matters: Tutoring in the Late Age of Print”</a:t>
            </a:r>
          </a:p>
        </p:txBody>
      </p:sp>
      <p:sp>
        <p:nvSpPr>
          <p:cNvPr id="3" name="Content Placeholder 2">
            <a:extLst>
              <a:ext uri="{FF2B5EF4-FFF2-40B4-BE49-F238E27FC236}">
                <a16:creationId xmlns:a16="http://schemas.microsoft.com/office/drawing/2014/main" id="{00D8217D-9AA1-7A40-B4A4-0749B7B3469F}"/>
              </a:ext>
            </a:extLst>
          </p:cNvPr>
          <p:cNvSpPr>
            <a:spLocks noGrp="1"/>
          </p:cNvSpPr>
          <p:nvPr>
            <p:ph idx="1"/>
          </p:nvPr>
        </p:nvSpPr>
        <p:spPr/>
        <p:txBody>
          <a:bodyPr/>
          <a:lstStyle/>
          <a:p>
            <a:r>
              <a:rPr lang="en-US" dirty="0"/>
              <a:t>Media has expanded past the traditional, comfortable text / paper format </a:t>
            </a:r>
          </a:p>
          <a:p>
            <a:pPr lvl="1"/>
            <a:r>
              <a:rPr lang="en-US" dirty="0"/>
              <a:t>Uncertainty to produce ‘new media’</a:t>
            </a:r>
          </a:p>
          <a:p>
            <a:pPr lvl="1"/>
            <a:r>
              <a:rPr lang="en-US" dirty="0"/>
              <a:t>Fundamental change in textual climate</a:t>
            </a:r>
          </a:p>
          <a:p>
            <a:r>
              <a:rPr lang="en-US" dirty="0"/>
              <a:t>Shift to these differing modes of media and communication</a:t>
            </a:r>
            <a:br>
              <a:rPr lang="en-US" dirty="0"/>
            </a:br>
            <a:br>
              <a:rPr lang="en-US" dirty="0"/>
            </a:br>
            <a:endParaRPr lang="en-US" dirty="0"/>
          </a:p>
        </p:txBody>
      </p:sp>
      <p:sp>
        <p:nvSpPr>
          <p:cNvPr id="4" name="Subtitle 2">
            <a:extLst>
              <a:ext uri="{FF2B5EF4-FFF2-40B4-BE49-F238E27FC236}">
                <a16:creationId xmlns:a16="http://schemas.microsoft.com/office/drawing/2014/main" id="{FA9948FB-EA07-CE48-8019-ED110D9B3864}"/>
              </a:ext>
            </a:extLst>
          </p:cNvPr>
          <p:cNvSpPr txBox="1">
            <a:spLocks/>
          </p:cNvSpPr>
          <p:nvPr/>
        </p:nvSpPr>
        <p:spPr>
          <a:xfrm>
            <a:off x="252919" y="4810620"/>
            <a:ext cx="7315200" cy="91440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t>Jackie Grutsch McKinney</a:t>
            </a:r>
          </a:p>
        </p:txBody>
      </p:sp>
    </p:spTree>
    <p:extLst>
      <p:ext uri="{BB962C8B-B14F-4D97-AF65-F5344CB8AC3E}">
        <p14:creationId xmlns:p14="http://schemas.microsoft.com/office/powerpoint/2010/main" val="3533364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2AA4-C1CF-D34A-8F2B-2D67690C211F}"/>
              </a:ext>
            </a:extLst>
          </p:cNvPr>
          <p:cNvSpPr>
            <a:spLocks noGrp="1"/>
          </p:cNvSpPr>
          <p:nvPr>
            <p:ph type="title"/>
          </p:nvPr>
        </p:nvSpPr>
        <p:spPr/>
        <p:txBody>
          <a:bodyPr/>
          <a:lstStyle/>
          <a:p>
            <a:r>
              <a:rPr lang="en-US" dirty="0"/>
              <a:t>What is New Media?</a:t>
            </a:r>
            <a:br>
              <a:rPr lang="en-US" dirty="0"/>
            </a:br>
            <a:r>
              <a:rPr lang="en-US" dirty="0"/>
              <a:t>3 Definitions.</a:t>
            </a:r>
          </a:p>
        </p:txBody>
      </p:sp>
      <p:sp>
        <p:nvSpPr>
          <p:cNvPr id="3" name="Content Placeholder 2">
            <a:extLst>
              <a:ext uri="{FF2B5EF4-FFF2-40B4-BE49-F238E27FC236}">
                <a16:creationId xmlns:a16="http://schemas.microsoft.com/office/drawing/2014/main" id="{25738419-146A-4F49-8B25-87C11B367782}"/>
              </a:ext>
            </a:extLst>
          </p:cNvPr>
          <p:cNvSpPr>
            <a:spLocks noGrp="1"/>
          </p:cNvSpPr>
          <p:nvPr>
            <p:ph idx="1"/>
          </p:nvPr>
        </p:nvSpPr>
        <p:spPr>
          <a:xfrm>
            <a:off x="3869268" y="864107"/>
            <a:ext cx="7315200" cy="5372569"/>
          </a:xfrm>
        </p:spPr>
        <p:txBody>
          <a:bodyPr>
            <a:normAutofit/>
          </a:bodyPr>
          <a:lstStyle/>
          <a:p>
            <a:pPr>
              <a:buFont typeface="Wingdings" pitchFamily="2" charset="2"/>
              <a:buChar char="Ø"/>
            </a:pPr>
            <a:r>
              <a:rPr lang="en-US" b="1" dirty="0"/>
              <a:t>Cynthia </a:t>
            </a:r>
            <a:r>
              <a:rPr lang="en-US" b="1" dirty="0" err="1"/>
              <a:t>Selfe</a:t>
            </a:r>
            <a:r>
              <a:rPr lang="en-US" b="1" dirty="0"/>
              <a:t>: </a:t>
            </a:r>
            <a:r>
              <a:rPr lang="en-US" dirty="0"/>
              <a:t>new media is digital </a:t>
            </a:r>
          </a:p>
          <a:p>
            <a:pPr lvl="1">
              <a:buFont typeface="Wingdings" pitchFamily="2" charset="2"/>
              <a:buChar char="Ø"/>
            </a:pPr>
            <a:r>
              <a:rPr lang="en-US" b="1" dirty="0"/>
              <a:t>“Texts created primarily in digital environments, composed in multiple media, and designed for presentation and exchange in digital venues”</a:t>
            </a:r>
            <a:endParaRPr lang="en-US" dirty="0"/>
          </a:p>
          <a:p>
            <a:pPr>
              <a:buFont typeface="Wingdings" pitchFamily="2" charset="2"/>
              <a:buChar char="Ø"/>
            </a:pPr>
            <a:r>
              <a:rPr lang="en-US" b="1" dirty="0"/>
              <a:t>Anne Wysocki: </a:t>
            </a:r>
            <a:r>
              <a:rPr lang="en-US" dirty="0"/>
              <a:t>any text that in its production calls attention to its own materiality</a:t>
            </a:r>
          </a:p>
          <a:p>
            <a:pPr lvl="1">
              <a:buFont typeface="Wingdings" pitchFamily="2" charset="2"/>
              <a:buChar char="Ø"/>
            </a:pPr>
            <a:r>
              <a:rPr lang="en-US" dirty="0"/>
              <a:t>May or may not be digital</a:t>
            </a:r>
          </a:p>
          <a:p>
            <a:pPr>
              <a:buFont typeface="Wingdings" pitchFamily="2" charset="2"/>
              <a:buChar char="Ø"/>
            </a:pPr>
            <a:r>
              <a:rPr lang="en-US" b="1" dirty="0"/>
              <a:t>Cheryl Ball: </a:t>
            </a:r>
            <a:r>
              <a:rPr lang="en-US" dirty="0"/>
              <a:t>multimodal and digital, but the key characteristic is different modes of argumentation</a:t>
            </a:r>
          </a:p>
          <a:p>
            <a:pPr lvl="1"/>
            <a:r>
              <a:rPr lang="en-US" dirty="0"/>
              <a:t>“Texts that juxtapose semiotic modes in new and aesthetically pleasing ways, and in doing so, break away from print traditions so that written text is not the primary rhetorical means” (405)</a:t>
            </a:r>
          </a:p>
          <a:p>
            <a:r>
              <a:rPr lang="en-US" dirty="0"/>
              <a:t>New media discussion would fit into any of these three aforementioned categories</a:t>
            </a:r>
            <a:br>
              <a:rPr lang="en-US" dirty="0"/>
            </a:br>
            <a:endParaRPr lang="en-US" dirty="0"/>
          </a:p>
        </p:txBody>
      </p:sp>
    </p:spTree>
    <p:extLst>
      <p:ext uri="{BB962C8B-B14F-4D97-AF65-F5344CB8AC3E}">
        <p14:creationId xmlns:p14="http://schemas.microsoft.com/office/powerpoint/2010/main" val="1111802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B224-C186-194A-B939-29A8D73C3DA4}"/>
              </a:ext>
            </a:extLst>
          </p:cNvPr>
          <p:cNvSpPr>
            <a:spLocks noGrp="1"/>
          </p:cNvSpPr>
          <p:nvPr>
            <p:ph type="title"/>
          </p:nvPr>
        </p:nvSpPr>
        <p:spPr/>
        <p:txBody>
          <a:bodyPr/>
          <a:lstStyle/>
          <a:p>
            <a:r>
              <a:rPr lang="en-US" dirty="0"/>
              <a:t>Adjustments of Writing Center Practice </a:t>
            </a:r>
            <a:br>
              <a:rPr lang="en-US" dirty="0"/>
            </a:br>
            <a:r>
              <a:rPr lang="en-US" sz="2000" dirty="0"/>
              <a:t>(Based on defined ‘new media’)</a:t>
            </a:r>
            <a:endParaRPr lang="en-US" dirty="0"/>
          </a:p>
        </p:txBody>
      </p:sp>
      <p:sp>
        <p:nvSpPr>
          <p:cNvPr id="3" name="Content Placeholder 2">
            <a:extLst>
              <a:ext uri="{FF2B5EF4-FFF2-40B4-BE49-F238E27FC236}">
                <a16:creationId xmlns:a16="http://schemas.microsoft.com/office/drawing/2014/main" id="{0DCF251A-47BB-1E45-9396-0209B6CA947D}"/>
              </a:ext>
            </a:extLst>
          </p:cNvPr>
          <p:cNvSpPr>
            <a:spLocks noGrp="1"/>
          </p:cNvSpPr>
          <p:nvPr>
            <p:ph idx="1"/>
          </p:nvPr>
        </p:nvSpPr>
        <p:spPr/>
        <p:txBody>
          <a:bodyPr/>
          <a:lstStyle/>
          <a:p>
            <a:r>
              <a:rPr lang="en-US" dirty="0"/>
              <a:t>Current writing center techniques may conflict with new media practices</a:t>
            </a:r>
          </a:p>
          <a:p>
            <a:pPr lvl="1"/>
            <a:r>
              <a:rPr lang="en-US" dirty="0">
                <a:solidFill>
                  <a:schemeClr val="accent6"/>
                </a:solidFill>
              </a:rPr>
              <a:t>“Hands-off” approach</a:t>
            </a:r>
          </a:p>
          <a:p>
            <a:pPr lvl="1"/>
            <a:r>
              <a:rPr lang="en-US" dirty="0">
                <a:solidFill>
                  <a:schemeClr val="accent6"/>
                </a:solidFill>
              </a:rPr>
              <a:t>Traditional text/ paper format</a:t>
            </a:r>
          </a:p>
          <a:p>
            <a:pPr lvl="1"/>
            <a:endParaRPr lang="en-US" dirty="0">
              <a:solidFill>
                <a:schemeClr val="accent6"/>
              </a:solidFill>
            </a:endParaRPr>
          </a:p>
          <a:p>
            <a:r>
              <a:rPr lang="en-US" dirty="0"/>
              <a:t>“Working with students on their new media texts asserts our sake as composing professionals in the new media age” (36)</a:t>
            </a:r>
          </a:p>
          <a:p>
            <a:pPr lvl="1"/>
            <a:r>
              <a:rPr lang="en-US" dirty="0">
                <a:solidFill>
                  <a:srgbClr val="00B050"/>
                </a:solidFill>
              </a:rPr>
              <a:t>Tutors look at the text to </a:t>
            </a:r>
            <a:r>
              <a:rPr lang="en-US" i="1" dirty="0">
                <a:solidFill>
                  <a:srgbClr val="00B050"/>
                </a:solidFill>
              </a:rPr>
              <a:t>see</a:t>
            </a:r>
            <a:r>
              <a:rPr lang="en-US" dirty="0">
                <a:solidFill>
                  <a:srgbClr val="00B050"/>
                </a:solidFill>
              </a:rPr>
              <a:t> student writing</a:t>
            </a:r>
          </a:p>
          <a:p>
            <a:pPr lvl="1"/>
            <a:r>
              <a:rPr lang="en-US" dirty="0">
                <a:solidFill>
                  <a:srgbClr val="00B050"/>
                </a:solidFill>
              </a:rPr>
              <a:t>Instead of asking tutors to read aloud, talk aloud as they negotiate a text</a:t>
            </a:r>
          </a:p>
        </p:txBody>
      </p:sp>
    </p:spTree>
    <p:extLst>
      <p:ext uri="{BB962C8B-B14F-4D97-AF65-F5344CB8AC3E}">
        <p14:creationId xmlns:p14="http://schemas.microsoft.com/office/powerpoint/2010/main" val="799439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8733DF5-3421-A248-A7FB-6D1D20AD8E81}"/>
              </a:ext>
            </a:extLst>
          </p:cNvPr>
          <p:cNvSpPr>
            <a:spLocks noGrp="1"/>
          </p:cNvSpPr>
          <p:nvPr>
            <p:ph type="title"/>
          </p:nvPr>
        </p:nvSpPr>
        <p:spPr>
          <a:xfrm>
            <a:off x="1600752" y="1292667"/>
            <a:ext cx="8983489" cy="1000978"/>
          </a:xfrm>
        </p:spPr>
        <p:txBody>
          <a:bodyPr>
            <a:normAutofit/>
          </a:bodyPr>
          <a:lstStyle/>
          <a:p>
            <a:r>
              <a:rPr lang="en-US" sz="1700" dirty="0">
                <a:solidFill>
                  <a:schemeClr val="tx1"/>
                </a:solidFill>
              </a:rPr>
              <a:t>Madeleine </a:t>
            </a:r>
            <a:r>
              <a:rPr lang="en-US" sz="1700" dirty="0" err="1">
                <a:solidFill>
                  <a:schemeClr val="tx1"/>
                </a:solidFill>
              </a:rPr>
              <a:t>Sorapure</a:t>
            </a:r>
            <a:r>
              <a:rPr lang="en-US" sz="1700" dirty="0">
                <a:solidFill>
                  <a:schemeClr val="tx1"/>
                </a:solidFill>
              </a:rPr>
              <a:t> </a:t>
            </a:r>
            <a:r>
              <a:rPr lang="en-US" sz="1700" i="1" dirty="0">
                <a:solidFill>
                  <a:schemeClr val="tx1"/>
                </a:solidFill>
              </a:rPr>
              <a:t>in Between Modes: Assessing Student New Media Compositions</a:t>
            </a:r>
            <a:r>
              <a:rPr lang="en-US" sz="1700" dirty="0">
                <a:solidFill>
                  <a:schemeClr val="tx1"/>
                </a:solidFill>
              </a:rPr>
              <a:t>, writes, </a:t>
            </a:r>
            <a:endParaRPr lang="en-US" dirty="0"/>
          </a:p>
        </p:txBody>
      </p:sp>
      <p:sp>
        <p:nvSpPr>
          <p:cNvPr id="19" name="Rectangle 12">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FF793E0F-450E-A046-8CFD-7F17FA1E9A38}"/>
              </a:ext>
            </a:extLst>
          </p:cNvPr>
          <p:cNvSpPr>
            <a:spLocks noGrp="1"/>
          </p:cNvSpPr>
          <p:nvPr>
            <p:ph idx="1"/>
          </p:nvPr>
        </p:nvSpPr>
        <p:spPr>
          <a:xfrm>
            <a:off x="1600753" y="2535446"/>
            <a:ext cx="8983489" cy="3554457"/>
          </a:xfrm>
        </p:spPr>
        <p:txBody>
          <a:bodyPr>
            <a:normAutofit fontScale="85000" lnSpcReduction="20000"/>
          </a:bodyPr>
          <a:lstStyle/>
          <a:p>
            <a:endParaRPr lang="en-US" sz="3000" dirty="0">
              <a:solidFill>
                <a:schemeClr val="tx1"/>
              </a:solidFill>
            </a:endParaRPr>
          </a:p>
          <a:p>
            <a:r>
              <a:rPr lang="en-US" sz="3000" dirty="0">
                <a:solidFill>
                  <a:schemeClr val="tx1"/>
                </a:solidFill>
              </a:rPr>
              <a:t>“Focusing assessment on the relations of modes might alleviate part of what Yancey described as the “discomfort” of assessment: that part that comes from our sense that we are not the most qualified people on campus to judge the effectiveness of the individual modes of image, audio, or video in a multimodal composition. But I think we are indeed qualified to look at the relations between modes and to assess how effectively students have combined different resources in their compositions. (4)</a:t>
            </a:r>
          </a:p>
          <a:p>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277656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11ADFC66-DBC6-284D-A1A6-6B34723F6492}"/>
              </a:ext>
            </a:extLst>
          </p:cNvPr>
          <p:cNvPicPr>
            <a:picLocks noChangeAspect="1"/>
          </p:cNvPicPr>
          <p:nvPr/>
        </p:nvPicPr>
        <p:blipFill>
          <a:blip r:embed="rId2"/>
          <a:stretch>
            <a:fillRect/>
          </a:stretch>
        </p:blipFill>
        <p:spPr>
          <a:xfrm>
            <a:off x="4159982" y="339610"/>
            <a:ext cx="3872035" cy="6178779"/>
          </a:xfrm>
          <a:prstGeom prst="rect">
            <a:avLst/>
          </a:prstGeom>
        </p:spPr>
      </p:pic>
    </p:spTree>
    <p:extLst>
      <p:ext uri="{BB962C8B-B14F-4D97-AF65-F5344CB8AC3E}">
        <p14:creationId xmlns:p14="http://schemas.microsoft.com/office/powerpoint/2010/main" val="548569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lendar&#10;&#10;Description automatically generated">
            <a:extLst>
              <a:ext uri="{FF2B5EF4-FFF2-40B4-BE49-F238E27FC236}">
                <a16:creationId xmlns:a16="http://schemas.microsoft.com/office/drawing/2014/main" id="{8C438EF2-11F9-F74C-BB06-2C5E7E5E99AE}"/>
              </a:ext>
            </a:extLst>
          </p:cNvPr>
          <p:cNvPicPr>
            <a:picLocks noChangeAspect="1"/>
          </p:cNvPicPr>
          <p:nvPr/>
        </p:nvPicPr>
        <p:blipFill>
          <a:blip r:embed="rId2"/>
          <a:stretch>
            <a:fillRect/>
          </a:stretch>
        </p:blipFill>
        <p:spPr>
          <a:xfrm>
            <a:off x="2825750" y="1193800"/>
            <a:ext cx="6540500" cy="4470400"/>
          </a:xfrm>
          <a:prstGeom prst="rect">
            <a:avLst/>
          </a:prstGeom>
        </p:spPr>
      </p:pic>
    </p:spTree>
    <p:extLst>
      <p:ext uri="{BB962C8B-B14F-4D97-AF65-F5344CB8AC3E}">
        <p14:creationId xmlns:p14="http://schemas.microsoft.com/office/powerpoint/2010/main" val="1246094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3BBA-3EC5-7D4D-8317-474DDB487E9A}"/>
              </a:ext>
            </a:extLst>
          </p:cNvPr>
          <p:cNvSpPr>
            <a:spLocks noGrp="1"/>
          </p:cNvSpPr>
          <p:nvPr>
            <p:ph type="title"/>
          </p:nvPr>
        </p:nvSpPr>
        <p:spPr/>
        <p:txBody>
          <a:bodyPr/>
          <a:lstStyle/>
          <a:p>
            <a:r>
              <a:rPr lang="en-US" dirty="0"/>
              <a:t>Overall Tips for Writing Associates</a:t>
            </a:r>
          </a:p>
        </p:txBody>
      </p:sp>
      <p:sp>
        <p:nvSpPr>
          <p:cNvPr id="3" name="Content Placeholder 2">
            <a:extLst>
              <a:ext uri="{FF2B5EF4-FFF2-40B4-BE49-F238E27FC236}">
                <a16:creationId xmlns:a16="http://schemas.microsoft.com/office/drawing/2014/main" id="{24ECA873-F425-1C41-9727-5C7BAD45C9CF}"/>
              </a:ext>
            </a:extLst>
          </p:cNvPr>
          <p:cNvSpPr>
            <a:spLocks noGrp="1"/>
          </p:cNvSpPr>
          <p:nvPr>
            <p:ph idx="1"/>
          </p:nvPr>
        </p:nvSpPr>
        <p:spPr/>
        <p:txBody>
          <a:bodyPr/>
          <a:lstStyle/>
          <a:p>
            <a:pPr>
              <a:buFont typeface="Wingdings" pitchFamily="2" charset="2"/>
              <a:buChar char="q"/>
            </a:pPr>
            <a:r>
              <a:rPr lang="en-US" dirty="0"/>
              <a:t>  Adapt to students’ different embodied practices</a:t>
            </a:r>
          </a:p>
          <a:p>
            <a:pPr marL="0" indent="0">
              <a:buNone/>
            </a:pPr>
            <a:endParaRPr lang="en-US" dirty="0"/>
          </a:p>
          <a:p>
            <a:pPr>
              <a:buFont typeface="Wingdings" pitchFamily="2" charset="2"/>
              <a:buChar char="q"/>
            </a:pPr>
            <a:r>
              <a:rPr lang="en-US" dirty="0"/>
              <a:t>  Familiarize yourself with/ have a basic understanding of differing platforms</a:t>
            </a:r>
          </a:p>
          <a:p>
            <a:pPr lvl="1">
              <a:buFont typeface="Wingdings" pitchFamily="2" charset="2"/>
              <a:buChar char="q"/>
            </a:pPr>
            <a:r>
              <a:rPr lang="en-US" dirty="0"/>
              <a:t>  Both in terms of disability accessibility and new media practices</a:t>
            </a:r>
          </a:p>
          <a:p>
            <a:pPr marL="502920" lvl="1" indent="0">
              <a:buNone/>
            </a:pPr>
            <a:endParaRPr lang="en-US" dirty="0"/>
          </a:p>
          <a:p>
            <a:pPr>
              <a:buFont typeface="Wingdings" pitchFamily="2" charset="2"/>
              <a:buChar char="q"/>
            </a:pPr>
            <a:r>
              <a:rPr lang="en-US" b="1" dirty="0"/>
              <a:t>  </a:t>
            </a:r>
            <a:r>
              <a:rPr lang="en-US" b="1" i="1" dirty="0"/>
              <a:t>ADAPT</a:t>
            </a:r>
            <a:r>
              <a:rPr lang="en-US" b="1" dirty="0"/>
              <a:t> </a:t>
            </a:r>
            <a:r>
              <a:rPr lang="en-US" dirty="0"/>
              <a:t>and adjust as needed!</a:t>
            </a:r>
          </a:p>
        </p:txBody>
      </p:sp>
    </p:spTree>
    <p:extLst>
      <p:ext uri="{BB962C8B-B14F-4D97-AF65-F5344CB8AC3E}">
        <p14:creationId xmlns:p14="http://schemas.microsoft.com/office/powerpoint/2010/main" val="398469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D9DA-7013-7746-9BCF-FB74C5744DB1}"/>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A5D8A71E-97F7-2547-8D22-31AC34A28A9A}"/>
              </a:ext>
            </a:extLst>
          </p:cNvPr>
          <p:cNvSpPr>
            <a:spLocks noGrp="1"/>
          </p:cNvSpPr>
          <p:nvPr>
            <p:ph idx="1"/>
          </p:nvPr>
        </p:nvSpPr>
        <p:spPr>
          <a:xfrm>
            <a:off x="3858116" y="1123837"/>
            <a:ext cx="7315200" cy="5120640"/>
          </a:xfrm>
        </p:spPr>
        <p:txBody>
          <a:bodyPr/>
          <a:lstStyle/>
          <a:p>
            <a:pPr lvl="0"/>
            <a:r>
              <a:rPr lang="en-US" dirty="0"/>
              <a:t>How can we further implement multimodal pedagogy in our own writing center? What are our current employed methods?</a:t>
            </a:r>
          </a:p>
          <a:p>
            <a:pPr lvl="0"/>
            <a:endParaRPr lang="en-US" dirty="0"/>
          </a:p>
          <a:p>
            <a:r>
              <a:rPr lang="en-US" dirty="0"/>
              <a:t>What can we, as writing associates, do to reject the ‘natural exclusion of disability’ mindset?</a:t>
            </a:r>
          </a:p>
          <a:p>
            <a:endParaRPr lang="en-US" dirty="0"/>
          </a:p>
          <a:p>
            <a:pPr lvl="0"/>
            <a:r>
              <a:rPr lang="en-US" dirty="0"/>
              <a:t>How can we make our writing pedagogies more inclusive to diverse student populations?</a:t>
            </a:r>
          </a:p>
          <a:p>
            <a:endParaRPr lang="en-US" dirty="0"/>
          </a:p>
          <a:p>
            <a:endParaRPr lang="en-US" dirty="0"/>
          </a:p>
        </p:txBody>
      </p:sp>
    </p:spTree>
    <p:extLst>
      <p:ext uri="{BB962C8B-B14F-4D97-AF65-F5344CB8AC3E}">
        <p14:creationId xmlns:p14="http://schemas.microsoft.com/office/powerpoint/2010/main" val="24069432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811</Words>
  <Application>Microsoft Macintosh PowerPoint</Application>
  <PresentationFormat>Widescreen</PresentationFormat>
  <Paragraphs>77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Corbel</vt:lpstr>
      <vt:lpstr>Wingdings</vt:lpstr>
      <vt:lpstr>Wingdings 2</vt:lpstr>
      <vt:lpstr>Frame</vt:lpstr>
      <vt:lpstr>Multiliteracy and Accessibility: New Media Practices in the 21st Century</vt:lpstr>
      <vt:lpstr>2% of college students report having a documented learning disability</vt:lpstr>
      <vt:lpstr>“Access for All: The Role of Dis/Ability in Multiliteracy Centers”</vt:lpstr>
      <vt:lpstr>Developing a Multimodel Pedagogy: Strategies in Unison </vt:lpstr>
      <vt:lpstr>PowerPoint Presentation</vt:lpstr>
      <vt:lpstr>Developing a ‘Multimodal Toolkit’</vt:lpstr>
      <vt:lpstr>Visual, Auditory, &amp; Kinesthetic SURVEY:    </vt:lpstr>
      <vt:lpstr>My Results →</vt:lpstr>
      <vt:lpstr>“New Media Matters: Tutoring in the Late Age of Print”</vt:lpstr>
      <vt:lpstr>What is New Media? 3 Definitions.</vt:lpstr>
      <vt:lpstr>Adjustments of Writing Center Practice  (Based on defined ‘new media’)</vt:lpstr>
      <vt:lpstr>Madeleine Sorapure in Between Modes: Assessing Student New Media Compositions, writes, </vt:lpstr>
      <vt:lpstr>PowerPoint Presentation</vt:lpstr>
      <vt:lpstr>PowerPoint Presentation</vt:lpstr>
      <vt:lpstr>Overall Tips for Writing Associates</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Multiliteracy and Accessibility: New Media Practices in the 21st Century</dc:title>
  <dc:creator>Papalski, Rachel A. (2023)</dc:creator>
  <cp:lastModifiedBy>Papalski, Rachel A. (2023)</cp:lastModifiedBy>
  <cp:revision>2</cp:revision>
  <dcterms:created xsi:type="dcterms:W3CDTF">2020-10-08T08:20:11Z</dcterms:created>
  <dcterms:modified xsi:type="dcterms:W3CDTF">2021-06-04T15:15:52Z</dcterms:modified>
</cp:coreProperties>
</file>