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Montserrat" panose="00000500000000000000" pitchFamily="2" charset="0"/>
      <p:regular r:id="rId18"/>
      <p:bold r:id="rId19"/>
      <p:italic r:id="rId20"/>
      <p:boldItalic r:id="rId21"/>
    </p:embeddedFont>
    <p:embeddedFont>
      <p:font typeface="Oswald" pitchFamily="2" charset="0"/>
      <p:regular r:id="rId22"/>
      <p:bold r:id="rId23"/>
    </p:embeddedFont>
    <p:embeddedFont>
      <p:font typeface="Playfair Display" panose="020B060402020202020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907" y="5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I’ll be presenting on WC responsibility to address tutors’ invisible disabilities, based on the reading by Degner, Wojciehowski, and Giroux called OPENING CLOSED DOORS: A RATIONALE FOR CREATING A SAFE SPACE FOR TUTORS STRUGGLING WITH MENTAL HEALTH CONCERNS OR ILLNESSES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9d35f6f17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9d35f6f17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 Hitt’s “Access for All” and McKinney’s “New Media Matters” articles on all students learning differently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9d35f6f17f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9d35f6f17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9d35f6f17f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9d35f6f17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9d35f6f17f_0_3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9d35f6f17f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the spirit of not falling into the status quo of silence around mental health struggles, let’s take a minute to center in the here and now, and decompress a bit before we dive in too much. This is certainly not a space where anyone has to disclose anything, but I know the past week or so have been very challenging and stressful because of code level orange, on top of mid-terms and just hitting the middle-of-the-semester wall. So in case anyone is feeling weighed down or distracted or uneasy this morning, we’re going to go through some grounding techniques as a group.</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9d35f6f17f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9d35f6f17f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9d35f6f17f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9d35f6f17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9d35f6f17f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9d35f6f17f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9d35f6f17f_0_3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9d35f6f17f_0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9d35f6f17f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9d35f6f17f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9d35f6f17f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9d35f6f17f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9d35f6f17f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9d35f6f17f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Share instance last week where I should-ed on myself in WC after I’d been going thru it with heavy workload, dealing with depression, and just got out of therapy. The student said she found the session productive, but I kept being frustrated with myself because my attention wasn’t focused and I kept having to re-read things; couldn’t process as quickly as i thought I SHOULD HAVE. I didn’t give myself grace until later</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9d35f6f17f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9d35f6f17f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9d35f6f17f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9d35f6f17f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9d35f6f17f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9d35f6f17f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noAutofit/>
          </a:bodyPr>
          <a:lstStyle>
            <a:lvl1pPr lvl="0" algn="ctr">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noAutofit/>
          </a:bodyPr>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Autofit/>
          </a:bodyPr>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highlight>
                  <a:schemeClr val="lt1"/>
                </a:highlight>
              </a:defRPr>
            </a:lvl1pPr>
            <a:lvl2pPr marL="914400" lvl="1" indent="-317500">
              <a:spcBef>
                <a:spcPts val="1600"/>
              </a:spcBef>
              <a:spcAft>
                <a:spcPts val="0"/>
              </a:spcAft>
              <a:buSzPts val="1400"/>
              <a:buChar char="○"/>
              <a:defRPr>
                <a:highlight>
                  <a:schemeClr val="lt1"/>
                </a:highlight>
              </a:defRPr>
            </a:lvl2pPr>
            <a:lvl3pPr marL="1371600" lvl="2" indent="-317500">
              <a:spcBef>
                <a:spcPts val="1600"/>
              </a:spcBef>
              <a:spcAft>
                <a:spcPts val="0"/>
              </a:spcAft>
              <a:buSzPts val="1400"/>
              <a:buChar char="■"/>
              <a:defRPr>
                <a:highlight>
                  <a:schemeClr val="lt1"/>
                </a:highlight>
              </a:defRPr>
            </a:lvl3pPr>
            <a:lvl4pPr marL="1828800" lvl="3" indent="-317500">
              <a:spcBef>
                <a:spcPts val="1600"/>
              </a:spcBef>
              <a:spcAft>
                <a:spcPts val="0"/>
              </a:spcAft>
              <a:buSzPts val="1400"/>
              <a:buChar char="●"/>
              <a:defRPr>
                <a:highlight>
                  <a:schemeClr val="lt1"/>
                </a:highlight>
              </a:defRPr>
            </a:lvl4pPr>
            <a:lvl5pPr marL="2286000" lvl="4" indent="-317500">
              <a:spcBef>
                <a:spcPts val="1600"/>
              </a:spcBef>
              <a:spcAft>
                <a:spcPts val="0"/>
              </a:spcAft>
              <a:buSzPts val="1400"/>
              <a:buChar char="○"/>
              <a:defRPr>
                <a:highlight>
                  <a:schemeClr val="lt1"/>
                </a:highlight>
              </a:defRPr>
            </a:lvl5pPr>
            <a:lvl6pPr marL="2743200" lvl="5" indent="-317500">
              <a:spcBef>
                <a:spcPts val="1600"/>
              </a:spcBef>
              <a:spcAft>
                <a:spcPts val="0"/>
              </a:spcAft>
              <a:buSzPts val="1400"/>
              <a:buChar char="■"/>
              <a:defRPr>
                <a:highlight>
                  <a:schemeClr val="lt1"/>
                </a:highlight>
              </a:defRPr>
            </a:lvl6pPr>
            <a:lvl7pPr marL="3200400" lvl="6" indent="-317500">
              <a:spcBef>
                <a:spcPts val="1600"/>
              </a:spcBef>
              <a:spcAft>
                <a:spcPts val="0"/>
              </a:spcAft>
              <a:buSzPts val="1400"/>
              <a:buChar char="●"/>
              <a:defRPr>
                <a:highlight>
                  <a:schemeClr val="lt1"/>
                </a:highlight>
              </a:defRPr>
            </a:lvl7pPr>
            <a:lvl8pPr marL="3657600" lvl="7" indent="-317500">
              <a:spcBef>
                <a:spcPts val="1600"/>
              </a:spcBef>
              <a:spcAft>
                <a:spcPts val="0"/>
              </a:spcAft>
              <a:buSzPts val="1400"/>
              <a:buChar char="○"/>
              <a:defRPr>
                <a:highlight>
                  <a:schemeClr val="lt1"/>
                </a:highlight>
              </a:defRPr>
            </a:lvl8pPr>
            <a:lvl9pPr marL="4114800" lvl="8" indent="-317500">
              <a:spcBef>
                <a:spcPts val="1600"/>
              </a:spcBef>
              <a:spcAft>
                <a:spcPts val="160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no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highlight>
                  <a:schemeClr val="dk1"/>
                </a:highlight>
              </a:defRPr>
            </a:lvl1pPr>
            <a:lvl2pPr marL="914400" lvl="1" indent="-317500" algn="ctr">
              <a:spcBef>
                <a:spcPts val="1600"/>
              </a:spcBef>
              <a:spcAft>
                <a:spcPts val="0"/>
              </a:spcAft>
              <a:buSzPts val="1400"/>
              <a:buChar char="○"/>
              <a:defRPr>
                <a:highlight>
                  <a:schemeClr val="dk1"/>
                </a:highlight>
              </a:defRPr>
            </a:lvl2pPr>
            <a:lvl3pPr marL="1371600" lvl="2" indent="-317500" algn="ctr">
              <a:spcBef>
                <a:spcPts val="1600"/>
              </a:spcBef>
              <a:spcAft>
                <a:spcPts val="0"/>
              </a:spcAft>
              <a:buSzPts val="1400"/>
              <a:buChar char="■"/>
              <a:defRPr>
                <a:highlight>
                  <a:schemeClr val="dk1"/>
                </a:highlight>
              </a:defRPr>
            </a:lvl3pPr>
            <a:lvl4pPr marL="1828800" lvl="3" indent="-317500" algn="ctr">
              <a:spcBef>
                <a:spcPts val="1600"/>
              </a:spcBef>
              <a:spcAft>
                <a:spcPts val="0"/>
              </a:spcAft>
              <a:buSzPts val="1400"/>
              <a:buChar char="●"/>
              <a:defRPr>
                <a:highlight>
                  <a:schemeClr val="dk1"/>
                </a:highlight>
              </a:defRPr>
            </a:lvl4pPr>
            <a:lvl5pPr marL="2286000" lvl="4" indent="-317500" algn="ctr">
              <a:spcBef>
                <a:spcPts val="1600"/>
              </a:spcBef>
              <a:spcAft>
                <a:spcPts val="0"/>
              </a:spcAft>
              <a:buSzPts val="1400"/>
              <a:buChar char="○"/>
              <a:defRPr>
                <a:highlight>
                  <a:schemeClr val="dk1"/>
                </a:highlight>
              </a:defRPr>
            </a:lvl5pPr>
            <a:lvl6pPr marL="2743200" lvl="5" indent="-317500" algn="ctr">
              <a:spcBef>
                <a:spcPts val="1600"/>
              </a:spcBef>
              <a:spcAft>
                <a:spcPts val="0"/>
              </a:spcAft>
              <a:buSzPts val="1400"/>
              <a:buChar char="■"/>
              <a:defRPr>
                <a:highlight>
                  <a:schemeClr val="dk1"/>
                </a:highlight>
              </a:defRPr>
            </a:lvl6pPr>
            <a:lvl7pPr marL="3200400" lvl="6" indent="-317500" algn="ctr">
              <a:spcBef>
                <a:spcPts val="1600"/>
              </a:spcBef>
              <a:spcAft>
                <a:spcPts val="0"/>
              </a:spcAft>
              <a:buSzPts val="1400"/>
              <a:buChar char="●"/>
              <a:defRPr>
                <a:highlight>
                  <a:schemeClr val="dk1"/>
                </a:highlight>
              </a:defRPr>
            </a:lvl7pPr>
            <a:lvl8pPr marL="3657600" lvl="7" indent="-317500" algn="ctr">
              <a:spcBef>
                <a:spcPts val="1600"/>
              </a:spcBef>
              <a:spcAft>
                <a:spcPts val="0"/>
              </a:spcAft>
              <a:buSzPts val="1400"/>
              <a:buChar char="○"/>
              <a:defRPr>
                <a:highlight>
                  <a:schemeClr val="dk1"/>
                </a:highlight>
              </a:defRPr>
            </a:lvl8pPr>
            <a:lvl9pPr marL="4114800" lvl="8" indent="-317500" algn="ctr">
              <a:spcBef>
                <a:spcPts val="1600"/>
              </a:spcBef>
              <a:spcAft>
                <a:spcPts val="1600"/>
              </a:spcAft>
              <a:buSzPts val="1400"/>
              <a:buChar char="■"/>
              <a:defRPr>
                <a:highlight>
                  <a:schemeClr val="dk1"/>
                </a:highlight>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rgbClr val="D2EBF7"/>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a:spLocks noGrp="1"/>
          </p:cNvSpPr>
          <p:nvPr>
            <p:ph type="ctrTitle"/>
          </p:nvPr>
        </p:nvSpPr>
        <p:spPr>
          <a:xfrm>
            <a:off x="941300" y="840450"/>
            <a:ext cx="7507800" cy="2636700"/>
          </a:xfrm>
          <a:prstGeom prst="rect">
            <a:avLst/>
          </a:prstGeom>
          <a:solidFill>
            <a:schemeClr val="dk1"/>
          </a:solidFill>
        </p:spPr>
        <p:txBody>
          <a:bodyPr spcFirstLastPara="1" wrap="square" lIns="91425" tIns="91425" rIns="91425" bIns="91425" anchor="ctr" anchorCtr="0">
            <a:noAutofit/>
          </a:bodyPr>
          <a:lstStyle/>
          <a:p>
            <a:pPr marL="0" lvl="0" indent="0" algn="ctr" rtl="0">
              <a:spcBef>
                <a:spcPts val="0"/>
              </a:spcBef>
              <a:spcAft>
                <a:spcPts val="0"/>
              </a:spcAft>
              <a:buNone/>
            </a:pPr>
            <a:r>
              <a:rPr lang="en" sz="4500" dirty="0"/>
              <a:t>Mental Health: Writing Centers’ Responsibility to Address Tutors’ Invisible Disabilities</a:t>
            </a:r>
            <a:endParaRPr sz="4500" dirty="0"/>
          </a:p>
        </p:txBody>
      </p:sp>
      <p:sp>
        <p:nvSpPr>
          <p:cNvPr id="59" name="Google Shape;59;p13"/>
          <p:cNvSpPr txBox="1">
            <a:spLocks noGrp="1"/>
          </p:cNvSpPr>
          <p:nvPr>
            <p:ph type="subTitle" idx="1"/>
          </p:nvPr>
        </p:nvSpPr>
        <p:spPr>
          <a:xfrm>
            <a:off x="401350" y="3472850"/>
            <a:ext cx="8520600" cy="7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Jess Semblante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444175" y="213200"/>
            <a:ext cx="8270400" cy="1181700"/>
          </a:xfrm>
          <a:prstGeom prst="rect">
            <a:avLst/>
          </a:prstGeom>
        </p:spPr>
        <p:txBody>
          <a:bodyPr spcFirstLastPara="1" wrap="square" lIns="91425" tIns="91425" rIns="91425" bIns="91425" anchor="t" anchorCtr="0">
            <a:noAutofit/>
          </a:bodyPr>
          <a:lstStyle/>
          <a:p>
            <a:pPr marL="3543300" lvl="0" indent="-3543300" algn="l" rtl="0">
              <a:spcBef>
                <a:spcPts val="0"/>
              </a:spcBef>
              <a:spcAft>
                <a:spcPts val="0"/>
              </a:spcAft>
              <a:buNone/>
            </a:pPr>
            <a:r>
              <a:rPr lang="en"/>
              <a:t>Degner, Wojciehowski, &amp; Giroux: Writing Center Literature on Disability</a:t>
            </a:r>
            <a:endParaRPr/>
          </a:p>
        </p:txBody>
      </p:sp>
      <p:sp>
        <p:nvSpPr>
          <p:cNvPr id="65" name="Google Shape;65;p14"/>
          <p:cNvSpPr txBox="1">
            <a:spLocks noGrp="1"/>
          </p:cNvSpPr>
          <p:nvPr>
            <p:ph type="body" idx="1"/>
          </p:nvPr>
        </p:nvSpPr>
        <p:spPr>
          <a:xfrm>
            <a:off x="311700" y="1523175"/>
            <a:ext cx="8520600" cy="333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In recent years there have been publications and articles written about the importance of WC addressing needs of students w/disabilities</a:t>
            </a:r>
            <a:endParaRPr/>
          </a:p>
          <a:p>
            <a:pPr marL="914400" lvl="1" indent="-317500" algn="l" rtl="0">
              <a:spcBef>
                <a:spcPts val="0"/>
              </a:spcBef>
              <a:spcAft>
                <a:spcPts val="0"/>
              </a:spcAft>
              <a:buSzPts val="1400"/>
              <a:buChar char="○"/>
            </a:pPr>
            <a:r>
              <a:rPr lang="en"/>
              <a:t>Students with physical disabilities</a:t>
            </a:r>
            <a:endParaRPr/>
          </a:p>
          <a:p>
            <a:pPr marL="457200" lvl="0" indent="-342900" algn="l" rtl="0">
              <a:spcBef>
                <a:spcPts val="0"/>
              </a:spcBef>
              <a:spcAft>
                <a:spcPts val="0"/>
              </a:spcAft>
              <a:buSzPts val="1800"/>
              <a:buChar char="●"/>
            </a:pPr>
            <a:r>
              <a:rPr lang="en"/>
              <a:t>Some literature on navigating invisible disabilities of tutees</a:t>
            </a:r>
            <a:endParaRPr/>
          </a:p>
          <a:p>
            <a:pPr marL="457200" lvl="0" indent="-342900" algn="l" rtl="0">
              <a:spcBef>
                <a:spcPts val="0"/>
              </a:spcBef>
              <a:spcAft>
                <a:spcPts val="0"/>
              </a:spcAft>
              <a:buSzPts val="1800"/>
              <a:buChar char="●"/>
            </a:pPr>
            <a:r>
              <a:rPr lang="en"/>
              <a:t>Literature on addressing various student needs-- emphasis on adaptation; ALL students learn differently</a:t>
            </a:r>
            <a:endParaRPr/>
          </a:p>
          <a:p>
            <a:pPr marL="914400" lvl="1" indent="-317500" algn="l" rtl="0">
              <a:spcBef>
                <a:spcPts val="0"/>
              </a:spcBef>
              <a:spcAft>
                <a:spcPts val="0"/>
              </a:spcAft>
              <a:buSzPts val="1400"/>
              <a:buChar char="○"/>
            </a:pPr>
            <a:r>
              <a:rPr lang="en"/>
              <a:t>Multimodal toolkit</a:t>
            </a:r>
            <a:endParaRPr/>
          </a:p>
          <a:p>
            <a:pPr marL="457200" lvl="0" indent="-342900" algn="l" rtl="0">
              <a:spcBef>
                <a:spcPts val="0"/>
              </a:spcBef>
              <a:spcAft>
                <a:spcPts val="0"/>
              </a:spcAft>
              <a:buSzPts val="1800"/>
              <a:buChar char="●"/>
            </a:pPr>
            <a:r>
              <a:rPr lang="en"/>
              <a:t>But virtually NO research done on tutors’ invisible mental health concerns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Issue of Disclosure</a:t>
            </a:r>
            <a:endParaRPr/>
          </a:p>
        </p:txBody>
      </p:sp>
      <p:sp>
        <p:nvSpPr>
          <p:cNvPr id="71" name="Google Shape;71;p15"/>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Broadly speaking, individuals tend to be wary about disclosing their mental health struggles with employers</a:t>
            </a:r>
            <a:endParaRPr/>
          </a:p>
          <a:p>
            <a:pPr marL="914400" lvl="1" indent="-317500" algn="l" rtl="0">
              <a:spcBef>
                <a:spcPts val="0"/>
              </a:spcBef>
              <a:spcAft>
                <a:spcPts val="0"/>
              </a:spcAft>
              <a:buSzPts val="1400"/>
              <a:buChar char="○"/>
            </a:pPr>
            <a:r>
              <a:rPr lang="en"/>
              <a:t>Due to stigma; “link between disability and deficit” (p.28)</a:t>
            </a:r>
            <a:endParaRPr/>
          </a:p>
          <a:p>
            <a:pPr marL="914400" lvl="1" indent="-317500" algn="l" rtl="0">
              <a:spcBef>
                <a:spcPts val="0"/>
              </a:spcBef>
              <a:spcAft>
                <a:spcPts val="0"/>
              </a:spcAft>
              <a:buSzPts val="1400"/>
              <a:buChar char="○"/>
            </a:pPr>
            <a:r>
              <a:rPr lang="en"/>
              <a:t>This is true not just in white-collar situations. True in any job, academia, higher ed.</a:t>
            </a:r>
            <a:endParaRPr/>
          </a:p>
          <a:p>
            <a:pPr marL="914400" lvl="1" indent="-317500" algn="l" rtl="0">
              <a:lnSpc>
                <a:spcPct val="150000"/>
              </a:lnSpc>
              <a:spcBef>
                <a:spcPts val="0"/>
              </a:spcBef>
              <a:spcAft>
                <a:spcPts val="0"/>
              </a:spcAft>
              <a:buSzPts val="1400"/>
              <a:buChar char="○"/>
            </a:pPr>
            <a:r>
              <a:rPr lang="en"/>
              <a:t>Ex: student hesitancy to reveal PTSD struggles in grad school application</a:t>
            </a:r>
            <a:endParaRPr/>
          </a:p>
          <a:p>
            <a:pPr marL="457200" lvl="0" indent="-342900" algn="l" rtl="0">
              <a:lnSpc>
                <a:spcPct val="115000"/>
              </a:lnSpc>
              <a:spcBef>
                <a:spcPts val="0"/>
              </a:spcBef>
              <a:spcAft>
                <a:spcPts val="0"/>
              </a:spcAft>
              <a:buSzPts val="1800"/>
              <a:buChar char="●"/>
            </a:pPr>
            <a:r>
              <a:rPr lang="en"/>
              <a:t>This is something that those with visible/physical disabilities don’t have to consider. A “coming out” </a:t>
            </a:r>
            <a:endParaRPr/>
          </a:p>
          <a:p>
            <a:pPr marL="914400" lvl="1" indent="-317500" algn="l" rtl="0">
              <a:spcBef>
                <a:spcPts val="0"/>
              </a:spcBef>
              <a:spcAft>
                <a:spcPts val="0"/>
              </a:spcAft>
              <a:buSzPts val="1400"/>
              <a:buChar char="○"/>
            </a:pPr>
            <a:r>
              <a:rPr lang="en"/>
              <a:t>Default position of nondisclosure for those with mental disorders</a:t>
            </a:r>
            <a:endParaRPr/>
          </a:p>
          <a:p>
            <a:pPr marL="914400" lvl="1" indent="-317500" algn="l" rtl="0">
              <a:spcBef>
                <a:spcPts val="0"/>
              </a:spcBef>
              <a:spcAft>
                <a:spcPts val="0"/>
              </a:spcAft>
              <a:buSzPts val="1400"/>
              <a:buChar char="○"/>
            </a:pPr>
            <a:r>
              <a:rPr lang="en"/>
              <a:t>Not seen as as important/valid as physical disabilities</a:t>
            </a:r>
            <a:endParaRPr/>
          </a:p>
          <a:p>
            <a:pPr marL="914400" lvl="1" indent="-317500" algn="l" rtl="0">
              <a:spcBef>
                <a:spcPts val="0"/>
              </a:spcBef>
              <a:spcAft>
                <a:spcPts val="0"/>
              </a:spcAft>
              <a:buSzPts val="1400"/>
              <a:buChar char="○"/>
            </a:pPr>
            <a:r>
              <a:rPr lang="en"/>
              <a:t>If new tutor needed a wheelchair, accommodations would immediately be made &amp; discussions had (p.33)</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But it’s so common! </a:t>
            </a:r>
            <a:endParaRPr/>
          </a:p>
        </p:txBody>
      </p:sp>
      <p:sp>
        <p:nvSpPr>
          <p:cNvPr id="77" name="Google Shape;77;p16"/>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Authors cite 18% of American adults, including on college campuses, have a mental, behavioral, or emotional disorder</a:t>
            </a:r>
            <a:endParaRPr/>
          </a:p>
          <a:p>
            <a:pPr marL="914400" lvl="1" indent="-317500" algn="l" rtl="0">
              <a:spcBef>
                <a:spcPts val="0"/>
              </a:spcBef>
              <a:spcAft>
                <a:spcPts val="0"/>
              </a:spcAft>
              <a:buSzPts val="1400"/>
              <a:buChar char="○"/>
            </a:pPr>
            <a:r>
              <a:rPr lang="en"/>
              <a:t>1 in 4 adults between ages 18-24 has a diagnosable mental illness… although not always seeking help</a:t>
            </a:r>
            <a:endParaRPr/>
          </a:p>
          <a:p>
            <a:pPr marL="457200" lvl="0" indent="-342900" algn="l" rtl="0">
              <a:spcBef>
                <a:spcPts val="0"/>
              </a:spcBef>
              <a:spcAft>
                <a:spcPts val="0"/>
              </a:spcAft>
              <a:buSzPts val="1800"/>
              <a:buChar char="●"/>
            </a:pPr>
            <a:r>
              <a:rPr lang="en"/>
              <a:t>In their lifetime, 45% of people will meet criteria for a mental disorder (Holt)</a:t>
            </a:r>
            <a:endParaRPr/>
          </a:p>
          <a:p>
            <a:pPr marL="457200" lvl="0" indent="-342900" algn="l" rtl="0">
              <a:spcBef>
                <a:spcPts val="0"/>
              </a:spcBef>
              <a:spcAft>
                <a:spcPts val="0"/>
              </a:spcAft>
              <a:buSzPts val="1800"/>
              <a:buChar char="●"/>
            </a:pPr>
            <a:r>
              <a:rPr lang="en"/>
              <a:t>Because these invisible disorders are actually so common, WCs disservice countless tutors by perpetuating a societal stance of silence around mental health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Let’s Do Some Grounding</a:t>
            </a:r>
            <a:endParaRPr/>
          </a:p>
        </p:txBody>
      </p:sp>
      <p:sp>
        <p:nvSpPr>
          <p:cNvPr id="83" name="Google Shape;83;p17"/>
          <p:cNvSpPr txBox="1">
            <a:spLocks noGrp="1"/>
          </p:cNvSpPr>
          <p:nvPr>
            <p:ph type="body" idx="1"/>
          </p:nvPr>
        </p:nvSpPr>
        <p:spPr>
          <a:xfrm>
            <a:off x="311700" y="1122025"/>
            <a:ext cx="8520600" cy="333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First, settle yourself in your surroundings. Name all the objects you can see in your room or wherever you are</a:t>
            </a:r>
            <a:endParaRPr/>
          </a:p>
          <a:p>
            <a:pPr marL="457200" lvl="0" indent="0" algn="l" rtl="0">
              <a:spcBef>
                <a:spcPts val="1600"/>
              </a:spcBef>
              <a:spcAft>
                <a:spcPts val="1600"/>
              </a:spcAft>
              <a:buNone/>
            </a:pPr>
            <a:endParaRPr/>
          </a:p>
        </p:txBody>
      </p:sp>
      <p:pic>
        <p:nvPicPr>
          <p:cNvPr id="84" name="Google Shape;84;p17"/>
          <p:cNvPicPr preferRelativeResize="0"/>
          <p:nvPr/>
        </p:nvPicPr>
        <p:blipFill>
          <a:blip r:embed="rId3">
            <a:alphaModFix/>
          </a:blip>
          <a:stretch>
            <a:fillRect/>
          </a:stretch>
        </p:blipFill>
        <p:spPr>
          <a:xfrm>
            <a:off x="1905000" y="1961675"/>
            <a:ext cx="5602950" cy="3112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Goals of the study</a:t>
            </a:r>
            <a:endParaRPr/>
          </a:p>
        </p:txBody>
      </p:sp>
      <p:sp>
        <p:nvSpPr>
          <p:cNvPr id="90" name="Google Shape;90;p18"/>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Hillary Degner &amp; Kylie Wojciehowski, undergraduates, sought to learn about: </a:t>
            </a:r>
            <a:endParaRPr/>
          </a:p>
          <a:p>
            <a:pPr marL="457200" lvl="0" indent="-342900" algn="l" rtl="0">
              <a:spcBef>
                <a:spcPts val="1600"/>
              </a:spcBef>
              <a:spcAft>
                <a:spcPts val="0"/>
              </a:spcAft>
              <a:buSzPts val="1800"/>
              <a:buChar char="●"/>
            </a:pPr>
            <a:r>
              <a:rPr lang="en"/>
              <a:t>Types of mental health concerns/invisible disabilities WC tutors suffer from</a:t>
            </a:r>
            <a:endParaRPr/>
          </a:p>
          <a:p>
            <a:pPr marL="457200" lvl="0" indent="-342900" algn="l" rtl="0">
              <a:spcBef>
                <a:spcPts val="0"/>
              </a:spcBef>
              <a:spcAft>
                <a:spcPts val="0"/>
              </a:spcAft>
              <a:buSzPts val="1800"/>
              <a:buChar char="●"/>
            </a:pPr>
            <a:r>
              <a:rPr lang="en"/>
              <a:t>The degree to which tutors self-disclose those mental health concerns</a:t>
            </a:r>
            <a:endParaRPr/>
          </a:p>
          <a:p>
            <a:pPr marL="457200" lvl="0" indent="-342900" algn="l" rtl="0">
              <a:spcBef>
                <a:spcPts val="0"/>
              </a:spcBef>
              <a:spcAft>
                <a:spcPts val="0"/>
              </a:spcAft>
              <a:buSzPts val="1800"/>
              <a:buChar char="●"/>
            </a:pPr>
            <a:r>
              <a:rPr lang="en"/>
              <a:t>Impact of those concerns on WC tutors’ sessions</a:t>
            </a:r>
            <a:endParaRPr/>
          </a:p>
          <a:p>
            <a:pPr marL="457200" lvl="0" indent="-342900" algn="l" rtl="0">
              <a:spcBef>
                <a:spcPts val="0"/>
              </a:spcBef>
              <a:spcAft>
                <a:spcPts val="0"/>
              </a:spcAft>
              <a:buSzPts val="1800"/>
              <a:buChar char="●"/>
            </a:pPr>
            <a:r>
              <a:rPr lang="en"/>
              <a:t>Tutors’ reasons for/against disclosure</a:t>
            </a:r>
            <a:endParaRPr/>
          </a:p>
          <a:p>
            <a:pPr marL="457200" lvl="0" indent="-342900" algn="l" rtl="0">
              <a:spcBef>
                <a:spcPts val="0"/>
              </a:spcBef>
              <a:spcAft>
                <a:spcPts val="0"/>
              </a:spcAft>
              <a:buSzPts val="1800"/>
              <a:buChar char="●"/>
            </a:pPr>
            <a:r>
              <a:rPr lang="en"/>
              <a:t>How writing centers currently support tutors w/mental health concerns</a:t>
            </a:r>
            <a:endParaRPr/>
          </a:p>
          <a:p>
            <a:pPr marL="457200" lvl="0" indent="-342900" algn="l" rtl="0">
              <a:spcBef>
                <a:spcPts val="0"/>
              </a:spcBef>
              <a:spcAft>
                <a:spcPts val="0"/>
              </a:spcAft>
              <a:buSzPts val="1800"/>
              <a:buChar char="●"/>
            </a:pPr>
            <a:r>
              <a:rPr lang="en"/>
              <a:t>How writing centers can better provide support </a:t>
            </a:r>
            <a:endParaRPr/>
          </a:p>
          <a:p>
            <a:pPr marL="0" lvl="0" indent="0" algn="l" rtl="0">
              <a:spcBef>
                <a:spcPts val="1600"/>
              </a:spcBef>
              <a:spcAft>
                <a:spcPts val="1600"/>
              </a:spcAft>
              <a:buNone/>
            </a:pPr>
            <a:r>
              <a:rPr lang="en"/>
              <a:t>Survey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Findings: Types of Disorders Experienced and Prevalence</a:t>
            </a:r>
            <a:endParaRPr/>
          </a:p>
        </p:txBody>
      </p:sp>
      <p:sp>
        <p:nvSpPr>
          <p:cNvPr id="96" name="Google Shape;96;p19"/>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57% of respondents reported symptoms from one or more of the seven mental health concerns/illnesses provided</a:t>
            </a:r>
            <a:endParaRPr/>
          </a:p>
          <a:p>
            <a:pPr marL="914400" lvl="1" indent="-317500" algn="l" rtl="0">
              <a:spcBef>
                <a:spcPts val="0"/>
              </a:spcBef>
              <a:spcAft>
                <a:spcPts val="0"/>
              </a:spcAft>
              <a:buSzPts val="1400"/>
              <a:buChar char="○"/>
            </a:pPr>
            <a:r>
              <a:rPr lang="en" i="1"/>
              <a:t>61% of these had </a:t>
            </a:r>
            <a:r>
              <a:rPr lang="en" b="1" i="1"/>
              <a:t>not</a:t>
            </a:r>
            <a:r>
              <a:rPr lang="en" i="1"/>
              <a:t> been formally diagnosed</a:t>
            </a:r>
            <a:endParaRPr i="1"/>
          </a:p>
          <a:p>
            <a:pPr marL="914400" lvl="1" indent="-317500" algn="l" rtl="0">
              <a:spcBef>
                <a:spcPts val="0"/>
              </a:spcBef>
              <a:spcAft>
                <a:spcPts val="0"/>
              </a:spcAft>
              <a:buSzPts val="1400"/>
              <a:buChar char="○"/>
            </a:pPr>
            <a:r>
              <a:rPr lang="en"/>
              <a:t>Depression: 41%; </a:t>
            </a:r>
            <a:r>
              <a:rPr lang="en">
                <a:solidFill>
                  <a:srgbClr val="0000FF"/>
                </a:solidFill>
              </a:rPr>
              <a:t>29%</a:t>
            </a:r>
            <a:endParaRPr>
              <a:solidFill>
                <a:srgbClr val="0000FF"/>
              </a:solidFill>
            </a:endParaRPr>
          </a:p>
          <a:p>
            <a:pPr marL="914400" lvl="1" indent="-317500" algn="l" rtl="0">
              <a:spcBef>
                <a:spcPts val="0"/>
              </a:spcBef>
              <a:spcAft>
                <a:spcPts val="0"/>
              </a:spcAft>
              <a:buSzPts val="1400"/>
              <a:buChar char="○"/>
            </a:pPr>
            <a:r>
              <a:rPr lang="en"/>
              <a:t>Anxiety: 36%; </a:t>
            </a:r>
            <a:r>
              <a:rPr lang="en">
                <a:solidFill>
                  <a:srgbClr val="0000FF"/>
                </a:solidFill>
              </a:rPr>
              <a:t>21%</a:t>
            </a:r>
            <a:endParaRPr>
              <a:solidFill>
                <a:srgbClr val="0000FF"/>
              </a:solidFill>
            </a:endParaRPr>
          </a:p>
          <a:p>
            <a:pPr marL="914400" lvl="1" indent="-317500" algn="l" rtl="0">
              <a:spcBef>
                <a:spcPts val="0"/>
              </a:spcBef>
              <a:spcAft>
                <a:spcPts val="0"/>
              </a:spcAft>
              <a:buSzPts val="1400"/>
              <a:buChar char="○"/>
            </a:pPr>
            <a:r>
              <a:rPr lang="en"/>
              <a:t>ADD/ADHD: 15%; </a:t>
            </a:r>
            <a:r>
              <a:rPr lang="en">
                <a:solidFill>
                  <a:srgbClr val="0000FF"/>
                </a:solidFill>
              </a:rPr>
              <a:t>6%</a:t>
            </a:r>
            <a:endParaRPr>
              <a:solidFill>
                <a:srgbClr val="0000FF"/>
              </a:solidFill>
            </a:endParaRPr>
          </a:p>
          <a:p>
            <a:pPr marL="914400" lvl="1" indent="-317500" algn="l" rtl="0">
              <a:spcBef>
                <a:spcPts val="0"/>
              </a:spcBef>
              <a:spcAft>
                <a:spcPts val="0"/>
              </a:spcAft>
              <a:buSzPts val="1400"/>
              <a:buChar char="○"/>
            </a:pPr>
            <a:r>
              <a:rPr lang="en"/>
              <a:t>Bipolar: 7%; </a:t>
            </a:r>
            <a:r>
              <a:rPr lang="en">
                <a:solidFill>
                  <a:srgbClr val="0000FF"/>
                </a:solidFill>
              </a:rPr>
              <a:t>6%</a:t>
            </a:r>
            <a:endParaRPr>
              <a:solidFill>
                <a:srgbClr val="0000FF"/>
              </a:solidFill>
            </a:endParaRPr>
          </a:p>
          <a:p>
            <a:pPr marL="914400" lvl="1" indent="-317500" algn="l" rtl="0">
              <a:spcBef>
                <a:spcPts val="0"/>
              </a:spcBef>
              <a:spcAft>
                <a:spcPts val="0"/>
              </a:spcAft>
              <a:buSzPts val="1400"/>
              <a:buChar char="○"/>
            </a:pPr>
            <a:r>
              <a:rPr lang="en"/>
              <a:t>Eating Disorders: 6%;</a:t>
            </a:r>
            <a:r>
              <a:rPr lang="en">
                <a:solidFill>
                  <a:srgbClr val="0000FF"/>
                </a:solidFill>
              </a:rPr>
              <a:t> 3%</a:t>
            </a:r>
            <a:endParaRPr>
              <a:solidFill>
                <a:srgbClr val="0000FF"/>
              </a:solidFill>
            </a:endParaRPr>
          </a:p>
          <a:p>
            <a:pPr marL="914400" lvl="1" indent="-317500" algn="l" rtl="0">
              <a:spcBef>
                <a:spcPts val="0"/>
              </a:spcBef>
              <a:spcAft>
                <a:spcPts val="0"/>
              </a:spcAft>
              <a:buSzPts val="1400"/>
              <a:buChar char="○"/>
            </a:pPr>
            <a:r>
              <a:rPr lang="en"/>
              <a:t>Substance abuse: 6%; </a:t>
            </a:r>
            <a:r>
              <a:rPr lang="en">
                <a:solidFill>
                  <a:srgbClr val="0000FF"/>
                </a:solidFill>
              </a:rPr>
              <a:t>1%</a:t>
            </a:r>
            <a:endParaRPr>
              <a:solidFill>
                <a:srgbClr val="0000FF"/>
              </a:solidFill>
            </a:endParaRPr>
          </a:p>
          <a:p>
            <a:pPr marL="914400" lvl="1" indent="-317500" algn="l" rtl="0">
              <a:spcBef>
                <a:spcPts val="0"/>
              </a:spcBef>
              <a:spcAft>
                <a:spcPts val="0"/>
              </a:spcAft>
              <a:buSzPts val="1400"/>
              <a:buChar char="○"/>
            </a:pPr>
            <a:r>
              <a:rPr lang="en"/>
              <a:t>PTSD: 5%; </a:t>
            </a:r>
            <a:r>
              <a:rPr lang="en">
                <a:solidFill>
                  <a:srgbClr val="0000FF"/>
                </a:solidFill>
              </a:rPr>
              <a:t>3%</a:t>
            </a:r>
            <a:endParaRPr>
              <a:solidFill>
                <a:srgbClr val="0000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Findings: How often do tutors self- disclose?</a:t>
            </a:r>
            <a:endParaRPr/>
          </a:p>
        </p:txBody>
      </p:sp>
      <p:sp>
        <p:nvSpPr>
          <p:cNvPr id="102" name="Google Shape;102;p20"/>
          <p:cNvSpPr txBox="1">
            <a:spLocks noGrp="1"/>
          </p:cNvSpPr>
          <p:nvPr>
            <p:ph type="body" idx="1"/>
          </p:nvPr>
        </p:nvSpPr>
        <p:spPr>
          <a:xfrm>
            <a:off x="311700" y="14998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Majority (72%) hadn’t disclosed to anyone in WC</a:t>
            </a:r>
            <a:endParaRPr/>
          </a:p>
          <a:p>
            <a:pPr marL="457200" lvl="0" indent="-342900" algn="l" rtl="0">
              <a:spcBef>
                <a:spcPts val="0"/>
              </a:spcBef>
              <a:spcAft>
                <a:spcPts val="0"/>
              </a:spcAft>
              <a:buSzPts val="1800"/>
              <a:buChar char="●"/>
            </a:pPr>
            <a:r>
              <a:rPr lang="en"/>
              <a:t>Of those who had disclosed, </a:t>
            </a:r>
            <a:endParaRPr/>
          </a:p>
          <a:p>
            <a:pPr marL="914400" lvl="1" indent="-317500" algn="l" rtl="0">
              <a:spcBef>
                <a:spcPts val="0"/>
              </a:spcBef>
              <a:spcAft>
                <a:spcPts val="0"/>
              </a:spcAft>
              <a:buSzPts val="1400"/>
              <a:buChar char="○"/>
            </a:pPr>
            <a:r>
              <a:rPr lang="en"/>
              <a:t>12% to their administration</a:t>
            </a:r>
            <a:endParaRPr/>
          </a:p>
          <a:p>
            <a:pPr marL="914400" lvl="1" indent="-317500" algn="l" rtl="0">
              <a:spcBef>
                <a:spcPts val="0"/>
              </a:spcBef>
              <a:spcAft>
                <a:spcPts val="0"/>
              </a:spcAft>
              <a:buSzPts val="1400"/>
              <a:buChar char="○"/>
            </a:pPr>
            <a:r>
              <a:rPr lang="en"/>
              <a:t>24% to other tutors</a:t>
            </a:r>
            <a:endParaRPr/>
          </a:p>
          <a:p>
            <a:pPr marL="914400" lvl="1" indent="-317500" algn="l" rtl="0">
              <a:spcBef>
                <a:spcPts val="0"/>
              </a:spcBef>
              <a:spcAft>
                <a:spcPts val="0"/>
              </a:spcAft>
              <a:buSzPts val="1400"/>
              <a:buChar char="○"/>
            </a:pPr>
            <a:r>
              <a:rPr lang="en"/>
              <a:t>12% to students visiting WC</a:t>
            </a:r>
            <a:endParaRPr/>
          </a:p>
          <a:p>
            <a:pPr marL="0" lvl="0" indent="0" algn="l" rtl="0">
              <a:spcBef>
                <a:spcPts val="1600"/>
              </a:spcBef>
              <a:spcAft>
                <a:spcPts val="160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Findings: </a:t>
            </a:r>
            <a:r>
              <a:rPr lang="en" i="1"/>
              <a:t>Why</a:t>
            </a:r>
            <a:r>
              <a:rPr lang="en"/>
              <a:t> do tutors choose to disclose or not?</a:t>
            </a:r>
            <a:endParaRPr/>
          </a:p>
        </p:txBody>
      </p:sp>
      <p:sp>
        <p:nvSpPr>
          <p:cNvPr id="108" name="Google Shape;108;p21"/>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Reasons for nondisclosure:</a:t>
            </a:r>
            <a:endParaRPr/>
          </a:p>
          <a:p>
            <a:pPr marL="914400" lvl="1" indent="-317500" algn="l" rtl="0">
              <a:spcBef>
                <a:spcPts val="0"/>
              </a:spcBef>
              <a:spcAft>
                <a:spcPts val="0"/>
              </a:spcAft>
              <a:buSzPts val="1400"/>
              <a:buChar char="○"/>
            </a:pPr>
            <a:r>
              <a:rPr lang="en"/>
              <a:t>Believe their concern/illness doesn’t affect their tutoring</a:t>
            </a:r>
            <a:endParaRPr/>
          </a:p>
          <a:p>
            <a:pPr marL="914400" lvl="1" indent="-317500" algn="l" rtl="0">
              <a:spcBef>
                <a:spcPts val="0"/>
              </a:spcBef>
              <a:spcAft>
                <a:spcPts val="0"/>
              </a:spcAft>
              <a:buSzPts val="1400"/>
              <a:buChar char="○"/>
            </a:pPr>
            <a:r>
              <a:rPr lang="en"/>
              <a:t>Nervous about being seen as unprofessional/less capable (potential job loss because of illness)</a:t>
            </a:r>
            <a:endParaRPr/>
          </a:p>
          <a:p>
            <a:pPr marL="914400" lvl="1" indent="-317500" algn="l" rtl="0">
              <a:spcBef>
                <a:spcPts val="0"/>
              </a:spcBef>
              <a:spcAft>
                <a:spcPts val="0"/>
              </a:spcAft>
              <a:buSzPts val="1400"/>
              <a:buChar char="○"/>
            </a:pPr>
            <a:r>
              <a:rPr lang="en"/>
              <a:t>Uncomfortable discussing their disorder/mental health concerns with others</a:t>
            </a:r>
            <a:endParaRPr/>
          </a:p>
          <a:p>
            <a:pPr marL="914400" lvl="1" indent="-317500" algn="l" rtl="0">
              <a:spcBef>
                <a:spcPts val="0"/>
              </a:spcBef>
              <a:spcAft>
                <a:spcPts val="0"/>
              </a:spcAft>
              <a:buSzPts val="1400"/>
              <a:buChar char="○"/>
            </a:pPr>
            <a:r>
              <a:rPr lang="en"/>
              <a:t>Desire to avoid burdening others</a:t>
            </a:r>
            <a:endParaRPr/>
          </a:p>
          <a:p>
            <a:pPr marL="457200" lvl="0" indent="-342900" algn="l" rtl="0">
              <a:spcBef>
                <a:spcPts val="0"/>
              </a:spcBef>
              <a:spcAft>
                <a:spcPts val="0"/>
              </a:spcAft>
              <a:buSzPts val="1800"/>
              <a:buChar char="●"/>
            </a:pPr>
            <a:r>
              <a:rPr lang="en"/>
              <a:t>Reasons for disclosure: </a:t>
            </a:r>
            <a:endParaRPr/>
          </a:p>
          <a:p>
            <a:pPr marL="914400" lvl="1" indent="-317500" algn="l" rtl="0">
              <a:spcBef>
                <a:spcPts val="0"/>
              </a:spcBef>
              <a:spcAft>
                <a:spcPts val="0"/>
              </a:spcAft>
              <a:buSzPts val="1400"/>
              <a:buChar char="○"/>
            </a:pPr>
            <a:r>
              <a:rPr lang="en"/>
              <a:t>If tutee disclosed their mental disorder in a session or is writing about mental health</a:t>
            </a:r>
            <a:endParaRPr/>
          </a:p>
          <a:p>
            <a:pPr marL="914400" lvl="1" indent="-317500" algn="l" rtl="0">
              <a:spcBef>
                <a:spcPts val="0"/>
              </a:spcBef>
              <a:spcAft>
                <a:spcPts val="0"/>
              </a:spcAft>
              <a:buSzPts val="1400"/>
              <a:buChar char="○"/>
            </a:pPr>
            <a:r>
              <a:rPr lang="en"/>
              <a:t>Disclosed to fellow tutor because of friendship outside of work</a:t>
            </a:r>
            <a:endParaRPr/>
          </a:p>
          <a:p>
            <a:pPr marL="914400" lvl="1" indent="-317500" algn="l" rtl="0">
              <a:spcBef>
                <a:spcPts val="0"/>
              </a:spcBef>
              <a:spcAft>
                <a:spcPts val="0"/>
              </a:spcAft>
              <a:buSzPts val="1400"/>
              <a:buChar char="○"/>
            </a:pPr>
            <a:r>
              <a:rPr lang="en"/>
              <a:t>Disclose to administrators out of necessity (had caused significant impairment)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Findings: Impacts of tutor mental health on sessions</a:t>
            </a:r>
            <a:endParaRPr/>
          </a:p>
        </p:txBody>
      </p:sp>
      <p:sp>
        <p:nvSpPr>
          <p:cNvPr id="114" name="Google Shape;114;p22"/>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Respondents who had experienced mental health concerns or illnesses were asked whether it impacted their tutoring, and if so to what extent</a:t>
            </a:r>
            <a:endParaRPr/>
          </a:p>
          <a:p>
            <a:pPr marL="457200" lvl="0" indent="-342900" algn="l" rtl="0">
              <a:lnSpc>
                <a:spcPct val="150000"/>
              </a:lnSpc>
              <a:spcBef>
                <a:spcPts val="0"/>
              </a:spcBef>
              <a:spcAft>
                <a:spcPts val="0"/>
              </a:spcAft>
              <a:buSzPts val="1800"/>
              <a:buChar char="●"/>
            </a:pPr>
            <a:r>
              <a:rPr lang="en"/>
              <a:t>56% said it had</a:t>
            </a:r>
            <a:endParaRPr/>
          </a:p>
          <a:p>
            <a:pPr marL="914400" lvl="1" indent="-317500" algn="l" rtl="0">
              <a:lnSpc>
                <a:spcPct val="150000"/>
              </a:lnSpc>
              <a:spcBef>
                <a:spcPts val="0"/>
              </a:spcBef>
              <a:spcAft>
                <a:spcPts val="0"/>
              </a:spcAft>
              <a:buSzPts val="1400"/>
              <a:buChar char="○"/>
            </a:pPr>
            <a:r>
              <a:rPr lang="en"/>
              <a:t>36% responded “slightly”</a:t>
            </a:r>
            <a:endParaRPr/>
          </a:p>
          <a:p>
            <a:pPr marL="914400" lvl="1" indent="-317500" algn="l" rtl="0">
              <a:lnSpc>
                <a:spcPct val="150000"/>
              </a:lnSpc>
              <a:spcBef>
                <a:spcPts val="0"/>
              </a:spcBef>
              <a:spcAft>
                <a:spcPts val="0"/>
              </a:spcAft>
              <a:buSzPts val="1400"/>
              <a:buChar char="○"/>
            </a:pPr>
            <a:r>
              <a:rPr lang="en"/>
              <a:t>16% responded “moderately”</a:t>
            </a:r>
            <a:endParaRPr/>
          </a:p>
          <a:p>
            <a:pPr marL="914400" lvl="1" indent="-317500" algn="l" rtl="0">
              <a:lnSpc>
                <a:spcPct val="150000"/>
              </a:lnSpc>
              <a:spcBef>
                <a:spcPts val="0"/>
              </a:spcBef>
              <a:spcAft>
                <a:spcPts val="0"/>
              </a:spcAft>
              <a:buSzPts val="1400"/>
              <a:buChar char="○"/>
            </a:pPr>
            <a:r>
              <a:rPr lang="en"/>
              <a:t>4% responded “significantly”</a:t>
            </a:r>
            <a:endParaRPr/>
          </a:p>
          <a:p>
            <a:pPr marL="0" lvl="0" indent="0" algn="l" rtl="0">
              <a:spcBef>
                <a:spcPts val="1600"/>
              </a:spcBef>
              <a:spcAft>
                <a:spcPts val="1600"/>
              </a:spcAft>
              <a:buNone/>
            </a:pPr>
            <a:endParaRPr/>
          </a:p>
        </p:txBody>
      </p:sp>
      <p:sp>
        <p:nvSpPr>
          <p:cNvPr id="115" name="Google Shape;115;p22"/>
          <p:cNvSpPr txBox="1"/>
          <p:nvPr/>
        </p:nvSpPr>
        <p:spPr>
          <a:xfrm>
            <a:off x="4218625" y="2343175"/>
            <a:ext cx="2355000" cy="668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100">
                <a:latin typeface="Playfair Display"/>
                <a:ea typeface="Playfair Display"/>
                <a:cs typeface="Playfair Display"/>
                <a:sym typeface="Playfair Display"/>
              </a:rPr>
              <a:t>Distraction, sluggishness, irritability or apathy, discouragement, no motivation</a:t>
            </a:r>
            <a:endParaRPr sz="1100">
              <a:latin typeface="Playfair Display"/>
              <a:ea typeface="Playfair Display"/>
              <a:cs typeface="Playfair Display"/>
              <a:sym typeface="Playfair Display"/>
            </a:endParaRPr>
          </a:p>
        </p:txBody>
      </p:sp>
      <p:sp>
        <p:nvSpPr>
          <p:cNvPr id="116" name="Google Shape;116;p22"/>
          <p:cNvSpPr txBox="1"/>
          <p:nvPr/>
        </p:nvSpPr>
        <p:spPr>
          <a:xfrm>
            <a:off x="4218625" y="3226400"/>
            <a:ext cx="2286000" cy="4602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100">
                <a:latin typeface="Playfair Display"/>
                <a:ea typeface="Playfair Display"/>
                <a:cs typeface="Playfair Display"/>
                <a:sym typeface="Playfair Display"/>
              </a:rPr>
              <a:t>Missed shifts, need to resign from WC, hospitalization</a:t>
            </a:r>
            <a:endParaRPr sz="1100">
              <a:latin typeface="Playfair Display"/>
              <a:ea typeface="Playfair Display"/>
              <a:cs typeface="Playfair Display"/>
              <a:sym typeface="Playfair Display"/>
            </a:endParaRPr>
          </a:p>
        </p:txBody>
      </p:sp>
      <p:sp>
        <p:nvSpPr>
          <p:cNvPr id="117" name="Google Shape;117;p22"/>
          <p:cNvSpPr/>
          <p:nvPr/>
        </p:nvSpPr>
        <p:spPr>
          <a:xfrm rot="3835">
            <a:off x="3406697" y="2558755"/>
            <a:ext cx="806701" cy="141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2"/>
          <p:cNvSpPr/>
          <p:nvPr/>
        </p:nvSpPr>
        <p:spPr>
          <a:xfrm rot="-1218507">
            <a:off x="3598050" y="2829730"/>
            <a:ext cx="650006" cy="143611"/>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2"/>
          <p:cNvSpPr/>
          <p:nvPr/>
        </p:nvSpPr>
        <p:spPr>
          <a:xfrm rot="333582">
            <a:off x="3622647" y="3314651"/>
            <a:ext cx="600726" cy="13442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Stop Should-ing all over yourself!</a:t>
            </a:r>
            <a:endParaRPr/>
          </a:p>
        </p:txBody>
      </p:sp>
      <p:sp>
        <p:nvSpPr>
          <p:cNvPr id="125" name="Google Shape;125;p23"/>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If you’re feeling mentally and emotionally drained, or if you’re dealing with invisible disorders/diagnoses, it can be easy to fall into a negative rut of self-blame during your session </a:t>
            </a:r>
            <a:endParaRPr/>
          </a:p>
          <a:p>
            <a:pPr marL="914400" lvl="1" indent="-317500" algn="l" rtl="0">
              <a:lnSpc>
                <a:spcPct val="150000"/>
              </a:lnSpc>
              <a:spcBef>
                <a:spcPts val="0"/>
              </a:spcBef>
              <a:spcAft>
                <a:spcPts val="0"/>
              </a:spcAft>
              <a:buSzPts val="1400"/>
              <a:buChar char="○"/>
            </a:pPr>
            <a:r>
              <a:rPr lang="en"/>
              <a:t>Self doubt about tutoring capabilities</a:t>
            </a:r>
            <a:endParaRPr/>
          </a:p>
          <a:p>
            <a:pPr marL="914400" lvl="1" indent="-317500" algn="l" rtl="0">
              <a:lnSpc>
                <a:spcPct val="150000"/>
              </a:lnSpc>
              <a:spcBef>
                <a:spcPts val="0"/>
              </a:spcBef>
              <a:spcAft>
                <a:spcPts val="0"/>
              </a:spcAft>
              <a:buSzPts val="1400"/>
              <a:buChar char="○"/>
            </a:pPr>
            <a:r>
              <a:rPr lang="en"/>
              <a:t>Self-directed irritation for lack of focus</a:t>
            </a:r>
            <a:endParaRPr/>
          </a:p>
          <a:p>
            <a:pPr marL="914400" lvl="1" indent="-317500" algn="l" rtl="0">
              <a:lnSpc>
                <a:spcPct val="150000"/>
              </a:lnSpc>
              <a:spcBef>
                <a:spcPts val="0"/>
              </a:spcBef>
              <a:spcAft>
                <a:spcPts val="0"/>
              </a:spcAft>
              <a:buSzPts val="1400"/>
              <a:buChar char="○"/>
            </a:pPr>
            <a:r>
              <a:rPr lang="en"/>
              <a:t>Feeling like you should be processing quicker/shouldn’t have to re-read</a:t>
            </a:r>
            <a:endParaRPr/>
          </a:p>
          <a:p>
            <a:pPr marL="914400" lvl="1" indent="-317500" algn="l" rtl="0">
              <a:lnSpc>
                <a:spcPct val="150000"/>
              </a:lnSpc>
              <a:spcBef>
                <a:spcPts val="0"/>
              </a:spcBef>
              <a:spcAft>
                <a:spcPts val="0"/>
              </a:spcAft>
              <a:buSzPts val="1400"/>
              <a:buChar char="○"/>
            </a:pPr>
            <a:r>
              <a:rPr lang="en"/>
              <a:t>Feeling like you should be able to make a session work rather than asking for coverage (weakness in asking for help)</a:t>
            </a:r>
            <a:endParaRPr/>
          </a:p>
          <a:p>
            <a:pPr marL="0" lvl="0" indent="0" algn="l" rtl="0">
              <a:spcBef>
                <a:spcPts val="1600"/>
              </a:spcBef>
              <a:spcAft>
                <a:spcPts val="16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do you “should” all over yourself?</a:t>
            </a:r>
            <a:endParaRPr/>
          </a:p>
        </p:txBody>
      </p:sp>
      <p:sp>
        <p:nvSpPr>
          <p:cNvPr id="131" name="Google Shape;131;p2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Take a minute to list out any instances, in the WC or elsewhere, when you “should-ed” all over yourself due to your mental state &amp; productivity</a:t>
            </a:r>
            <a:endParaRPr/>
          </a:p>
          <a:p>
            <a:pPr marL="457200" lvl="0" indent="-342900" algn="l" rtl="0">
              <a:spcBef>
                <a:spcPts val="0"/>
              </a:spcBef>
              <a:spcAft>
                <a:spcPts val="0"/>
              </a:spcAft>
              <a:buSzPts val="1800"/>
              <a:buChar char="●"/>
            </a:pPr>
            <a:r>
              <a:rPr lang="en"/>
              <a:t>What influences those thoughts? Would you tell someone else facing that struggle that they should’ve been better?</a:t>
            </a:r>
            <a:endParaRPr/>
          </a:p>
          <a:p>
            <a:pPr marL="457200" lvl="0" indent="-342900" algn="l" rtl="0">
              <a:spcBef>
                <a:spcPts val="0"/>
              </a:spcBef>
              <a:spcAft>
                <a:spcPts val="0"/>
              </a:spcAft>
              <a:buSzPts val="1800"/>
              <a:buChar char="●"/>
            </a:pPr>
            <a:r>
              <a:rPr lang="en"/>
              <a:t>As tutors and college students, we deal with real struggles that </a:t>
            </a:r>
            <a:r>
              <a:rPr lang="en" i="1"/>
              <a:t>do </a:t>
            </a:r>
            <a:r>
              <a:rPr lang="en"/>
              <a:t>impact our ability to be productive and navigate a demanding environment effectively. And that’s okay! Be gracious with yourself and others… don’t should on yourself!</a:t>
            </a:r>
            <a:endParaRPr/>
          </a:p>
          <a:p>
            <a:pPr marL="0" lvl="0" indent="0" algn="l" rtl="0">
              <a:spcBef>
                <a:spcPts val="1600"/>
              </a:spcBef>
              <a:spcAft>
                <a:spcPts val="160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1">
                                            <p:txEl>
                                              <p:pRg st="0" end="0"/>
                                            </p:txEl>
                                          </p:spTgt>
                                        </p:tgtEl>
                                        <p:attrNameLst>
                                          <p:attrName>style.visibility</p:attrName>
                                        </p:attrNameLst>
                                      </p:cBhvr>
                                      <p:to>
                                        <p:strVal val="visible"/>
                                      </p:to>
                                    </p:set>
                                    <p:anim calcmode="lin" valueType="num">
                                      <p:cBhvr additive="base">
                                        <p:cTn id="7" dur="1500"/>
                                        <p:tgtEl>
                                          <p:spTgt spid="1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31">
                                            <p:txEl>
                                              <p:pRg st="1" end="1"/>
                                            </p:txEl>
                                          </p:spTgt>
                                        </p:tgtEl>
                                        <p:attrNameLst>
                                          <p:attrName>style.visibility</p:attrName>
                                        </p:attrNameLst>
                                      </p:cBhvr>
                                      <p:to>
                                        <p:strVal val="visible"/>
                                      </p:to>
                                    </p:set>
                                    <p:anim calcmode="lin" valueType="num">
                                      <p:cBhvr additive="base">
                                        <p:cTn id="12" dur="1500"/>
                                        <p:tgtEl>
                                          <p:spTgt spid="1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1">
                                            <p:txEl>
                                              <p:pRg st="2" end="2"/>
                                            </p:txEl>
                                          </p:spTgt>
                                        </p:tgtEl>
                                        <p:attrNameLst>
                                          <p:attrName>style.visibility</p:attrName>
                                        </p:attrNameLst>
                                      </p:cBhvr>
                                      <p:to>
                                        <p:strVal val="visible"/>
                                      </p:to>
                                    </p:set>
                                    <p:anim calcmode="lin" valueType="num">
                                      <p:cBhvr additive="base">
                                        <p:cTn id="17" dur="1500"/>
                                        <p:tgtEl>
                                          <p:spTgt spid="1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31">
                                            <p:txEl>
                                              <p:pRg st="3" end="3"/>
                                            </p:txEl>
                                          </p:spTgt>
                                        </p:tgtEl>
                                        <p:attrNameLst>
                                          <p:attrName>style.visibility</p:attrName>
                                        </p:attrNameLst>
                                      </p:cBhvr>
                                      <p:to>
                                        <p:strVal val="visible"/>
                                      </p:to>
                                    </p:set>
                                    <p:anim calcmode="lin" valueType="num">
                                      <p:cBhvr additive="base">
                                        <p:cTn id="22" dur="1500"/>
                                        <p:tgtEl>
                                          <p:spTgt spid="13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5"/>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Findings: How are WC supporting tutors?</a:t>
            </a:r>
            <a:endParaRPr/>
          </a:p>
        </p:txBody>
      </p:sp>
      <p:sp>
        <p:nvSpPr>
          <p:cNvPr id="137" name="Google Shape;137;p25"/>
          <p:cNvSpPr txBox="1">
            <a:spLocks noGrp="1"/>
          </p:cNvSpPr>
          <p:nvPr>
            <p:ph type="body" idx="1"/>
          </p:nvPr>
        </p:nvSpPr>
        <p:spPr>
          <a:xfrm>
            <a:off x="311700" y="923375"/>
            <a:ext cx="8776200" cy="4067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t>Training: </a:t>
            </a:r>
            <a:endParaRPr/>
          </a:p>
          <a:p>
            <a:pPr marL="457200" lvl="0" indent="-342900" algn="l" rtl="0">
              <a:lnSpc>
                <a:spcPct val="100000"/>
              </a:lnSpc>
              <a:spcBef>
                <a:spcPts val="1600"/>
              </a:spcBef>
              <a:spcAft>
                <a:spcPts val="0"/>
              </a:spcAft>
              <a:buSzPts val="1800"/>
              <a:buChar char="●"/>
            </a:pPr>
            <a:r>
              <a:rPr lang="en"/>
              <a:t>Only 6% said their WC training included discussions of how </a:t>
            </a:r>
            <a:r>
              <a:rPr lang="en" i="1"/>
              <a:t>tutors</a:t>
            </a:r>
            <a:r>
              <a:rPr lang="en"/>
              <a:t> should cope with mental health issues in a session, 28% on how to tutor students </a:t>
            </a:r>
            <a:endParaRPr/>
          </a:p>
          <a:p>
            <a:pPr marL="457200" lvl="0" indent="-342900" algn="l" rtl="0">
              <a:spcBef>
                <a:spcPts val="0"/>
              </a:spcBef>
              <a:spcAft>
                <a:spcPts val="0"/>
              </a:spcAft>
              <a:buSzPts val="1800"/>
              <a:buChar char="●"/>
            </a:pPr>
            <a:r>
              <a:rPr lang="en"/>
              <a:t>71% never received training on mental health concerns/disorders for students or tutors</a:t>
            </a:r>
            <a:endParaRPr/>
          </a:p>
          <a:p>
            <a:pPr marL="457200" lvl="0" indent="-342900" algn="l" rtl="0">
              <a:spcBef>
                <a:spcPts val="0"/>
              </a:spcBef>
              <a:spcAft>
                <a:spcPts val="0"/>
              </a:spcAft>
              <a:buSzPts val="1800"/>
              <a:buChar char="●"/>
            </a:pPr>
            <a:r>
              <a:rPr lang="en"/>
              <a:t>Focus: reporting obligations/referrals to counseling center</a:t>
            </a:r>
            <a:endParaRPr/>
          </a:p>
          <a:p>
            <a:pPr marL="0" lvl="0" indent="0" algn="l" rtl="0">
              <a:lnSpc>
                <a:spcPct val="100000"/>
              </a:lnSpc>
              <a:spcBef>
                <a:spcPts val="1600"/>
              </a:spcBef>
              <a:spcAft>
                <a:spcPts val="0"/>
              </a:spcAft>
              <a:buNone/>
            </a:pPr>
            <a:r>
              <a:rPr lang="en"/>
              <a:t>Room for improvement:</a:t>
            </a:r>
            <a:endParaRPr/>
          </a:p>
          <a:p>
            <a:pPr marL="457200" lvl="0" indent="-342900" algn="l" rtl="0">
              <a:lnSpc>
                <a:spcPct val="100000"/>
              </a:lnSpc>
              <a:spcBef>
                <a:spcPts val="1600"/>
              </a:spcBef>
              <a:spcAft>
                <a:spcPts val="0"/>
              </a:spcAft>
              <a:buSzPts val="1800"/>
              <a:buChar char="●"/>
            </a:pPr>
            <a:r>
              <a:rPr lang="en"/>
              <a:t>Revising training/adding PD opportunities around mental health</a:t>
            </a:r>
            <a:endParaRPr/>
          </a:p>
          <a:p>
            <a:pPr marL="457200" lvl="0" indent="-342900" algn="l" rtl="0">
              <a:spcBef>
                <a:spcPts val="0"/>
              </a:spcBef>
              <a:spcAft>
                <a:spcPts val="0"/>
              </a:spcAft>
              <a:buSzPts val="1800"/>
              <a:buChar char="●"/>
            </a:pPr>
            <a:r>
              <a:rPr lang="en"/>
              <a:t>Refer tutors to counseling center</a:t>
            </a:r>
            <a:endParaRPr/>
          </a:p>
          <a:p>
            <a:pPr marL="457200" lvl="0" indent="-342900" algn="l" rtl="0">
              <a:spcBef>
                <a:spcPts val="0"/>
              </a:spcBef>
              <a:spcAft>
                <a:spcPts val="0"/>
              </a:spcAft>
              <a:buSzPts val="1800"/>
              <a:buChar char="●"/>
            </a:pPr>
            <a:r>
              <a:rPr lang="en"/>
              <a:t>Provide handout with resources/info</a:t>
            </a:r>
            <a:endParaRPr/>
          </a:p>
          <a:p>
            <a:pPr marL="457200" lvl="0" indent="-342900" algn="l" rtl="0">
              <a:spcBef>
                <a:spcPts val="0"/>
              </a:spcBef>
              <a:spcAft>
                <a:spcPts val="0"/>
              </a:spcAft>
              <a:buSzPts val="1800"/>
              <a:buChar char="●"/>
            </a:pPr>
            <a:r>
              <a:rPr lang="en"/>
              <a:t>“Safe space”-- no concrete solution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Implications</a:t>
            </a:r>
            <a:endParaRPr/>
          </a:p>
        </p:txBody>
      </p:sp>
      <p:sp>
        <p:nvSpPr>
          <p:cNvPr id="143" name="Google Shape;143;p26"/>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Authors note these findings suggest there needs to be: </a:t>
            </a:r>
            <a:endParaRPr/>
          </a:p>
          <a:p>
            <a:pPr marL="914400" lvl="1" indent="-317500" algn="l" rtl="0">
              <a:lnSpc>
                <a:spcPct val="150000"/>
              </a:lnSpc>
              <a:spcBef>
                <a:spcPts val="0"/>
              </a:spcBef>
              <a:spcAft>
                <a:spcPts val="0"/>
              </a:spcAft>
              <a:buSzPts val="1400"/>
              <a:buChar char="○"/>
            </a:pPr>
            <a:r>
              <a:rPr lang="en"/>
              <a:t>More research</a:t>
            </a:r>
            <a:endParaRPr/>
          </a:p>
          <a:p>
            <a:pPr marL="914400" lvl="1" indent="-317500" algn="l" rtl="0">
              <a:lnSpc>
                <a:spcPct val="150000"/>
              </a:lnSpc>
              <a:spcBef>
                <a:spcPts val="0"/>
              </a:spcBef>
              <a:spcAft>
                <a:spcPts val="0"/>
              </a:spcAft>
              <a:buSzPts val="1400"/>
              <a:buChar char="○"/>
            </a:pPr>
            <a:r>
              <a:rPr lang="en"/>
              <a:t>Regular convos about mental health and disclosure/opportunities for disclosure created, rather than putting the onus on tutors to come forward</a:t>
            </a:r>
            <a:endParaRPr/>
          </a:p>
          <a:p>
            <a:pPr marL="1371600" lvl="2" indent="-317500" algn="l" rtl="0">
              <a:lnSpc>
                <a:spcPct val="150000"/>
              </a:lnSpc>
              <a:spcBef>
                <a:spcPts val="0"/>
              </a:spcBef>
              <a:spcAft>
                <a:spcPts val="0"/>
              </a:spcAft>
              <a:buSzPts val="1400"/>
              <a:buChar char="■"/>
            </a:pPr>
            <a:r>
              <a:rPr lang="en"/>
              <a:t>Try out different strategies for this</a:t>
            </a:r>
            <a:endParaRPr/>
          </a:p>
          <a:p>
            <a:pPr marL="1371600" lvl="2" indent="-317500" algn="l" rtl="0">
              <a:lnSpc>
                <a:spcPct val="150000"/>
              </a:lnSpc>
              <a:spcBef>
                <a:spcPts val="0"/>
              </a:spcBef>
              <a:spcAft>
                <a:spcPts val="0"/>
              </a:spcAft>
              <a:buSzPts val="1400"/>
              <a:buChar char="■"/>
            </a:pPr>
            <a:r>
              <a:rPr lang="en"/>
              <a:t>This creates more of an intentional safe space for disclosure &amp; meeting tutor needs (partially in control of administrators)</a:t>
            </a:r>
            <a:endParaRPr/>
          </a:p>
          <a:p>
            <a:pPr marL="0" lvl="0" indent="0" algn="l" rtl="0">
              <a:spcBef>
                <a:spcPts val="1600"/>
              </a:spcBef>
              <a:spcAft>
                <a:spcPts val="160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Discussion Questions</a:t>
            </a:r>
            <a:endParaRPr/>
          </a:p>
        </p:txBody>
      </p:sp>
      <p:sp>
        <p:nvSpPr>
          <p:cNvPr id="149" name="Google Shape;149;p27"/>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sz="1300"/>
              <a:t>Do you think Trinity’s WC is similar to the center in this study? What factors may be at play that could either increase  or decrease the number of tutors struggling with mental health on a campus and the intensity of their impediment?</a:t>
            </a:r>
            <a:endParaRPr sz="1300"/>
          </a:p>
          <a:p>
            <a:pPr marL="457200" lvl="0" indent="-311150" algn="l" rtl="0">
              <a:spcBef>
                <a:spcPts val="0"/>
              </a:spcBef>
              <a:spcAft>
                <a:spcPts val="0"/>
              </a:spcAft>
              <a:buSzPts val="1300"/>
              <a:buChar char="●"/>
            </a:pPr>
            <a:r>
              <a:rPr lang="en" sz="1300"/>
              <a:t>If many tutors are going to have times when their mental health negatively impacts their tutoring sessions, what can our Writing Center do to support tutors? What steps need to be taken to create an environment where tutors don’t “should all over themselves” when their mental health impedes their tutoring capabilities in some way?</a:t>
            </a:r>
            <a:endParaRPr sz="1300"/>
          </a:p>
          <a:p>
            <a:pPr marL="457200" lvl="0" indent="-311150" algn="l" rtl="0">
              <a:spcBef>
                <a:spcPts val="0"/>
              </a:spcBef>
              <a:spcAft>
                <a:spcPts val="0"/>
              </a:spcAft>
              <a:buSzPts val="1300"/>
              <a:buChar char="●"/>
            </a:pPr>
            <a:r>
              <a:rPr lang="en" sz="1300"/>
              <a:t>What does our writing center do well in regards to catering to tutors’ mental illneses/disorders? Is it a safe space?</a:t>
            </a:r>
            <a:endParaRPr sz="1300"/>
          </a:p>
          <a:p>
            <a:pPr marL="457200" lvl="0" indent="-311150" algn="l" rtl="0">
              <a:spcBef>
                <a:spcPts val="0"/>
              </a:spcBef>
              <a:spcAft>
                <a:spcPts val="0"/>
              </a:spcAft>
              <a:buSzPts val="1300"/>
              <a:buChar char="●"/>
            </a:pPr>
            <a:r>
              <a:rPr lang="en" sz="1300"/>
              <a:t>How can mental health concerns of students and tutors be implemented more centrally to Writing Associate training, rather than as an aside or not at all?</a:t>
            </a:r>
            <a:endParaRPr sz="1300"/>
          </a:p>
        </p:txBody>
      </p:sp>
    </p:spTree>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1454</Words>
  <Application>Microsoft Office PowerPoint</Application>
  <PresentationFormat>On-screen Show (16:9)</PresentationFormat>
  <Paragraphs>103</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Montserrat</vt:lpstr>
      <vt:lpstr>Oswald</vt:lpstr>
      <vt:lpstr>Playfair Display</vt:lpstr>
      <vt:lpstr>Times New Roman</vt:lpstr>
      <vt:lpstr>Pop</vt:lpstr>
      <vt:lpstr>Mental Health: Writing Centers’ Responsibility to Address Tutors’ Invisible Disabilities</vt:lpstr>
      <vt:lpstr>Degner, Wojciehowski, &amp; Giroux: Writing Center Literature on Disability</vt:lpstr>
      <vt:lpstr>Issue of Disclosure</vt:lpstr>
      <vt:lpstr>But it’s so common! </vt:lpstr>
      <vt:lpstr>Let’s Do Some Grounding</vt:lpstr>
      <vt:lpstr>Goals of the study</vt:lpstr>
      <vt:lpstr>Findings: Types of Disorders Experienced and Prevalence</vt:lpstr>
      <vt:lpstr>Findings: How often do tutors self- disclose?</vt:lpstr>
      <vt:lpstr>Findings: Why do tutors choose to disclose or not?</vt:lpstr>
      <vt:lpstr>Findings: Impacts of tutor mental health on sessions</vt:lpstr>
      <vt:lpstr>Stop Should-ing all over yourself!</vt:lpstr>
      <vt:lpstr>How do you “should” all over yourself?</vt:lpstr>
      <vt:lpstr>Findings: How are WC supporting tutors?</vt:lpstr>
      <vt:lpstr>Implications</vt:lpstr>
      <vt:lpstr>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Writing Centers’ Responsibility to Address Tutors’ Invisible Disabilities</dc:title>
  <dc:creator>Lyn Kelly</dc:creator>
  <cp:lastModifiedBy>Lyn Kelly</cp:lastModifiedBy>
  <cp:revision>1</cp:revision>
  <dcterms:modified xsi:type="dcterms:W3CDTF">2021-06-18T13:28:04Z</dcterms:modified>
</cp:coreProperties>
</file>