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Roboto" panose="02000000000000000000" pitchFamily="2" charset="0"/>
      <p:regular r:id="rId29"/>
      <p:bold r:id="rId30"/>
      <p:italic r:id="rId31"/>
      <p:boldItalic r:id="rId32"/>
    </p:embeddedFont>
    <p:embeddedFont>
      <p:font typeface="Roboto Slab" pitchFamily="2" charset="0"/>
      <p:regular r:id="rId33"/>
      <p:bold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p:cViewPr varScale="1">
        <p:scale>
          <a:sx n="115" d="100"/>
          <a:sy n="115" d="100"/>
        </p:scale>
        <p:origin x="514"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c6f75fce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c6f75fc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9dd5d00e1c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9dd5d00e1c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know what your thinking, why is there a picture of mean girls on the board in my writing theories and practice class? It’s not just a great movie but actually shows a lot issues regarding power and authority. We get to see Regina George who completely abuses her power and therefore runs the high school she attends. This may seem pretty great but everyone secretly hates her. We also see Cady, who becomes power obsessed as she attempts to befriend Regina and the plastics eventually leading to her popularity downfall and losing her true friends. Similar to as we see in mean girls, we as tutors need to remember to use the power and authority we are given properly.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9e0c5fd67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9e0c5fd6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9dd5d00e1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9dd5d00e1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9dd5d00e1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9dd5d00e1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c6f75fce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c6f75fce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c6f75fce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c6f75fce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As we discovered in our first reading, writing centers as an institution have struggled to gain their own sense of power and authority on college campuses</a:t>
            </a:r>
            <a:endParaRPr sz="180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Even though writing centers are more apparent on campuses today, many have faced the challenge of being on the bottom of hierarchical relationships on campus </a:t>
            </a:r>
            <a:endParaRPr sz="1800">
              <a:solidFill>
                <a:schemeClr val="dk1"/>
              </a:solidFill>
              <a:latin typeface="Roboto"/>
              <a:ea typeface="Roboto"/>
              <a:cs typeface="Roboto"/>
              <a:sym typeface="Roboto"/>
            </a:endParaRPr>
          </a:p>
          <a:p>
            <a:pPr marL="914400" lvl="1" indent="-317500" algn="l" rtl="0">
              <a:lnSpc>
                <a:spcPct val="115000"/>
              </a:lnSpc>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This has influenced them to take a nonauthoritative position in their work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9e0c5fd67d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9e0c5fd67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Good and bad </a:t>
            </a:r>
            <a:endParaRPr/>
          </a:p>
          <a:p>
            <a:pPr marL="457200" lvl="0" indent="-317500" algn="l" rtl="0">
              <a:spcBef>
                <a:spcPts val="0"/>
              </a:spcBef>
              <a:spcAft>
                <a:spcPts val="0"/>
              </a:spcAft>
              <a:buSzPts val="1400"/>
              <a:buChar char="-"/>
            </a:pPr>
            <a:r>
              <a:rPr lang="en"/>
              <a:t>Some students wonder what they “get for” spending their time in the writing center if it is not these credit hours and grades </a:t>
            </a:r>
            <a:endParaRPr/>
          </a:p>
          <a:p>
            <a:pPr marL="457200" lvl="0" indent="-317500" algn="l" rtl="0">
              <a:spcBef>
                <a:spcPts val="0"/>
              </a:spcBef>
              <a:spcAft>
                <a:spcPts val="0"/>
              </a:spcAft>
              <a:buSzPts val="1400"/>
              <a:buChar char="-"/>
            </a:pPr>
            <a:r>
              <a:rPr lang="en"/>
              <a:t>Some students recognize they will eventually get a better grade by coming to the center to become better writers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6f75fceb_0_1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c6f75fce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c6f75fceb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c6f75fceb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9dd5d00e1c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9dd5d00e1c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9e0c5fd67d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9e0c5fd67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c6f75fceb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c6f75fceb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c6f75fceb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c6f75fceb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9dd5d00e1c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9dd5d00e1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9dd5d00e1c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9dd5d00e1c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9dd5d00e1c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9dd5d00e1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9e0c5fd67d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9e0c5fd67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9e3dff97c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9e3dff97c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9e3dff97c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9e3dff97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9e3dff97ce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9e3dff97c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9e3dff97ce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9e3dff97c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9e3dff97c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9e3dff97c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9e3dff97ce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9e3dff97c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9dd5d00e1c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9dd5d00e1c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9dd5d00e1c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9dd5d00e1c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hyperlink" Target="https://www.surveymonkey.com/dashboard/" TargetMode="External"/><Relationship Id="rId4" Type="http://schemas.openxmlformats.org/officeDocument/2006/relationships/hyperlink" Target="https://www.surveymonkey.com/r/FK53NS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300725"/>
            <a:ext cx="57834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“Power and Authority in Peer Tutoring” </a:t>
            </a:r>
            <a:endParaRPr/>
          </a:p>
          <a:p>
            <a:pPr marL="0" lvl="0" indent="0" algn="ctr" rtl="0">
              <a:spcBef>
                <a:spcPts val="0"/>
              </a:spcBef>
              <a:spcAft>
                <a:spcPts val="0"/>
              </a:spcAft>
              <a:buNone/>
            </a:pPr>
            <a:r>
              <a:rPr lang="en" sz="2500"/>
              <a:t>Peter Carino </a:t>
            </a:r>
            <a:endParaRPr sz="2500"/>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Cassidy McNeeley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4"/>
          <p:cNvPicPr preferRelativeResize="0"/>
          <p:nvPr/>
        </p:nvPicPr>
        <p:blipFill>
          <a:blip r:embed="rId3">
            <a:alphaModFix/>
          </a:blip>
          <a:stretch>
            <a:fillRect/>
          </a:stretch>
        </p:blipFill>
        <p:spPr>
          <a:xfrm>
            <a:off x="2682037" y="203825"/>
            <a:ext cx="3779924" cy="48386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5"/>
          <p:cNvPicPr preferRelativeResize="0"/>
          <p:nvPr/>
        </p:nvPicPr>
        <p:blipFill>
          <a:blip r:embed="rId3">
            <a:alphaModFix/>
          </a:blip>
          <a:stretch>
            <a:fillRect/>
          </a:stretch>
        </p:blipFill>
        <p:spPr>
          <a:xfrm>
            <a:off x="2059550" y="566375"/>
            <a:ext cx="4810600" cy="4242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50925" y="1039275"/>
            <a:ext cx="7942200" cy="3229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2100">
              <a:solidFill>
                <a:srgbClr val="FFFFFF"/>
              </a:solidFill>
              <a:latin typeface="Arial"/>
              <a:ea typeface="Arial"/>
              <a:cs typeface="Arial"/>
              <a:sym typeface="Arial"/>
            </a:endParaRPr>
          </a:p>
          <a:p>
            <a:pPr marL="0" lvl="0" indent="0" algn="l" rtl="0">
              <a:lnSpc>
                <a:spcPct val="115000"/>
              </a:lnSpc>
              <a:spcBef>
                <a:spcPts val="0"/>
              </a:spcBef>
              <a:spcAft>
                <a:spcPts val="0"/>
              </a:spcAft>
              <a:buNone/>
            </a:pPr>
            <a:r>
              <a:rPr lang="en" sz="2100">
                <a:solidFill>
                  <a:srgbClr val="FFFFFF"/>
                </a:solidFill>
                <a:latin typeface="Arial"/>
                <a:ea typeface="Arial"/>
                <a:cs typeface="Arial"/>
                <a:sym typeface="Arial"/>
              </a:rPr>
              <a:t>Attempts to sort out </a:t>
            </a:r>
            <a:endParaRPr sz="2100">
              <a:solidFill>
                <a:srgbClr val="FFFFFF"/>
              </a:solidFill>
              <a:latin typeface="Arial"/>
              <a:ea typeface="Arial"/>
              <a:cs typeface="Arial"/>
              <a:sym typeface="Arial"/>
            </a:endParaRPr>
          </a:p>
          <a:p>
            <a:pPr marL="457200" lvl="0" indent="-361950" algn="l" rtl="0">
              <a:lnSpc>
                <a:spcPct val="115000"/>
              </a:lnSpc>
              <a:spcBef>
                <a:spcPts val="0"/>
              </a:spcBef>
              <a:spcAft>
                <a:spcPts val="0"/>
              </a:spcAft>
              <a:buClr>
                <a:srgbClr val="FFFFFF"/>
              </a:buClr>
              <a:buSzPts val="2100"/>
              <a:buFont typeface="Arial"/>
              <a:buChar char="●"/>
            </a:pPr>
            <a:r>
              <a:rPr lang="en" sz="2100">
                <a:solidFill>
                  <a:srgbClr val="FFFFFF"/>
                </a:solidFill>
                <a:latin typeface="Arial"/>
                <a:ea typeface="Arial"/>
                <a:cs typeface="Arial"/>
                <a:sym typeface="Arial"/>
              </a:rPr>
              <a:t>why writing centers have been uncomfortable with holding power and claiming authority</a:t>
            </a:r>
            <a:endParaRPr sz="2100">
              <a:solidFill>
                <a:srgbClr val="FFFFFF"/>
              </a:solidFill>
              <a:latin typeface="Arial"/>
              <a:ea typeface="Arial"/>
              <a:cs typeface="Arial"/>
              <a:sym typeface="Arial"/>
            </a:endParaRPr>
          </a:p>
          <a:p>
            <a:pPr marL="457200" lvl="0" indent="0" algn="l" rtl="0">
              <a:lnSpc>
                <a:spcPct val="115000"/>
              </a:lnSpc>
              <a:spcBef>
                <a:spcPts val="0"/>
              </a:spcBef>
              <a:spcAft>
                <a:spcPts val="0"/>
              </a:spcAft>
              <a:buNone/>
            </a:pPr>
            <a:endParaRPr sz="2100">
              <a:solidFill>
                <a:srgbClr val="FFFFFF"/>
              </a:solidFill>
              <a:latin typeface="Arial"/>
              <a:ea typeface="Arial"/>
              <a:cs typeface="Arial"/>
              <a:sym typeface="Arial"/>
            </a:endParaRPr>
          </a:p>
          <a:p>
            <a:pPr marL="457200" lvl="0" indent="-361950" algn="l" rtl="0">
              <a:lnSpc>
                <a:spcPct val="115000"/>
              </a:lnSpc>
              <a:spcBef>
                <a:spcPts val="0"/>
              </a:spcBef>
              <a:spcAft>
                <a:spcPts val="0"/>
              </a:spcAft>
              <a:buClr>
                <a:srgbClr val="FFFFFF"/>
              </a:buClr>
              <a:buSzPts val="2100"/>
              <a:buFont typeface="Arial"/>
              <a:buChar char="●"/>
            </a:pPr>
            <a:r>
              <a:rPr lang="en" sz="2100">
                <a:solidFill>
                  <a:srgbClr val="FFFFFF"/>
                </a:solidFill>
                <a:latin typeface="Arial"/>
                <a:ea typeface="Arial"/>
                <a:cs typeface="Arial"/>
                <a:sym typeface="Arial"/>
              </a:rPr>
              <a:t>Why they mask these terms with “peerness”</a:t>
            </a:r>
            <a:endParaRPr sz="2100">
              <a:solidFill>
                <a:srgbClr val="FFFFFF"/>
              </a:solidFill>
              <a:latin typeface="Arial"/>
              <a:ea typeface="Arial"/>
              <a:cs typeface="Arial"/>
              <a:sym typeface="Arial"/>
            </a:endParaRPr>
          </a:p>
          <a:p>
            <a:pPr marL="457200" lvl="0" indent="0" algn="l" rtl="0">
              <a:lnSpc>
                <a:spcPct val="115000"/>
              </a:lnSpc>
              <a:spcBef>
                <a:spcPts val="0"/>
              </a:spcBef>
              <a:spcAft>
                <a:spcPts val="0"/>
              </a:spcAft>
              <a:buNone/>
            </a:pPr>
            <a:endParaRPr sz="2100">
              <a:solidFill>
                <a:srgbClr val="FFFFFF"/>
              </a:solidFill>
              <a:latin typeface="Arial"/>
              <a:ea typeface="Arial"/>
              <a:cs typeface="Arial"/>
              <a:sym typeface="Arial"/>
            </a:endParaRPr>
          </a:p>
          <a:p>
            <a:pPr marL="457200" lvl="0" indent="-361950" algn="l" rtl="0">
              <a:lnSpc>
                <a:spcPct val="115000"/>
              </a:lnSpc>
              <a:spcBef>
                <a:spcPts val="0"/>
              </a:spcBef>
              <a:spcAft>
                <a:spcPts val="0"/>
              </a:spcAft>
              <a:buClr>
                <a:srgbClr val="FFFFFF"/>
              </a:buClr>
              <a:buSzPts val="2100"/>
              <a:buFont typeface="Arial"/>
              <a:buChar char="●"/>
            </a:pPr>
            <a:r>
              <a:rPr lang="en" sz="2100">
                <a:solidFill>
                  <a:srgbClr val="FFFFFF"/>
                </a:solidFill>
                <a:latin typeface="Arial"/>
                <a:ea typeface="Arial"/>
                <a:cs typeface="Arial"/>
                <a:sym typeface="Arial"/>
              </a:rPr>
              <a:t>How writing centers might have more success if they refigure authority as a tool in tutorial work</a:t>
            </a:r>
            <a:endParaRPr sz="2100">
              <a:solidFill>
                <a:srgbClr val="FFFFFF"/>
              </a:solidFill>
              <a:latin typeface="Arial"/>
              <a:ea typeface="Arial"/>
              <a:cs typeface="Arial"/>
              <a:sym typeface="Arial"/>
            </a:endParaRPr>
          </a:p>
          <a:p>
            <a:pPr marL="457200" lvl="0" indent="0" algn="l" rtl="0">
              <a:lnSpc>
                <a:spcPct val="115000"/>
              </a:lnSpc>
              <a:spcBef>
                <a:spcPts val="0"/>
              </a:spcBef>
              <a:spcAft>
                <a:spcPts val="0"/>
              </a:spcAft>
              <a:buNone/>
            </a:pPr>
            <a:endParaRPr sz="2100">
              <a:solidFill>
                <a:srgbClr val="FFFFFF"/>
              </a:solidFill>
              <a:latin typeface="Arial"/>
              <a:ea typeface="Arial"/>
              <a:cs typeface="Arial"/>
              <a:sym typeface="Arial"/>
            </a:endParaRPr>
          </a:p>
          <a:p>
            <a:pPr marL="457200" lvl="0" indent="-361950" algn="l" rtl="0">
              <a:lnSpc>
                <a:spcPct val="115000"/>
              </a:lnSpc>
              <a:spcBef>
                <a:spcPts val="0"/>
              </a:spcBef>
              <a:spcAft>
                <a:spcPts val="0"/>
              </a:spcAft>
              <a:buClr>
                <a:srgbClr val="FFFFFF"/>
              </a:buClr>
              <a:buSzPts val="2100"/>
              <a:buFont typeface="Arial"/>
              <a:buChar char="●"/>
            </a:pPr>
            <a:r>
              <a:rPr lang="en" sz="2100">
                <a:solidFill>
                  <a:srgbClr val="FFFFFF"/>
                </a:solidFill>
                <a:latin typeface="Arial"/>
                <a:ea typeface="Arial"/>
                <a:cs typeface="Arial"/>
                <a:sym typeface="Arial"/>
              </a:rPr>
              <a:t>How tutors can be trained to recognize when to use their power and authority and how to do it without becoming an authoritarian </a:t>
            </a:r>
            <a:endParaRPr/>
          </a:p>
        </p:txBody>
      </p:sp>
      <p:sp>
        <p:nvSpPr>
          <p:cNvPr id="80" name="Google Shape;80;p16"/>
          <p:cNvSpPr txBox="1"/>
          <p:nvPr/>
        </p:nvSpPr>
        <p:spPr>
          <a:xfrm>
            <a:off x="202575" y="0"/>
            <a:ext cx="6831300" cy="79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rgbClr val="FFFFFF"/>
                </a:solidFill>
                <a:latin typeface="Roboto"/>
                <a:ea typeface="Roboto"/>
                <a:cs typeface="Roboto"/>
                <a:sym typeface="Roboto"/>
              </a:rPr>
              <a:t>Carino’s Article…..</a:t>
            </a:r>
            <a:endParaRPr sz="3300">
              <a:solidFill>
                <a:srgbClr val="FFFFFF"/>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17"/>
          <p:cNvPicPr preferRelativeResize="0"/>
          <p:nvPr/>
        </p:nvPicPr>
        <p:blipFill>
          <a:blip r:embed="rId3">
            <a:alphaModFix/>
          </a:blip>
          <a:stretch>
            <a:fillRect/>
          </a:stretch>
        </p:blipFill>
        <p:spPr>
          <a:xfrm>
            <a:off x="213475" y="260925"/>
            <a:ext cx="4103526" cy="4566076"/>
          </a:xfrm>
          <a:prstGeom prst="rect">
            <a:avLst/>
          </a:prstGeom>
          <a:noFill/>
          <a:ln>
            <a:noFill/>
          </a:ln>
        </p:spPr>
      </p:pic>
      <p:pic>
        <p:nvPicPr>
          <p:cNvPr id="86" name="Google Shape;86;p17"/>
          <p:cNvPicPr preferRelativeResize="0"/>
          <p:nvPr/>
        </p:nvPicPr>
        <p:blipFill>
          <a:blip r:embed="rId4">
            <a:alphaModFix/>
          </a:blip>
          <a:stretch>
            <a:fillRect/>
          </a:stretch>
        </p:blipFill>
        <p:spPr>
          <a:xfrm>
            <a:off x="4803275" y="193850"/>
            <a:ext cx="4176475" cy="45660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2"/>
              </a:buClr>
              <a:buSzPts val="1100"/>
              <a:buNone/>
            </a:pPr>
            <a:r>
              <a:rPr lang="en"/>
              <a:t>Not “nice” words </a:t>
            </a:r>
            <a:endParaRPr/>
          </a:p>
          <a:p>
            <a:pPr marL="457200" lvl="0" indent="-342900" algn="l" rtl="0">
              <a:spcBef>
                <a:spcPts val="1600"/>
              </a:spcBef>
              <a:spcAft>
                <a:spcPts val="0"/>
              </a:spcAft>
              <a:buSzPts val="1800"/>
              <a:buChar char="●"/>
            </a:pPr>
            <a:r>
              <a:rPr lang="en"/>
              <a:t>Writing Centers are known as nurturing and friendly environments </a:t>
            </a:r>
            <a:endParaRPr/>
          </a:p>
          <a:p>
            <a:pPr marL="914400" lvl="1" indent="-317500" algn="l" rtl="0">
              <a:spcBef>
                <a:spcPts val="0"/>
              </a:spcBef>
              <a:spcAft>
                <a:spcPts val="0"/>
              </a:spcAft>
              <a:buSzPts val="1400"/>
              <a:buChar char="○"/>
            </a:pPr>
            <a:r>
              <a:rPr lang="en"/>
              <a:t>These words take away from the stereotypical image we have of a writing center </a:t>
            </a:r>
            <a:endParaRPr/>
          </a:p>
        </p:txBody>
      </p:sp>
      <p:sp>
        <p:nvSpPr>
          <p:cNvPr id="92" name="Google Shape;92;p18"/>
          <p:cNvSpPr txBox="1">
            <a:spLocks noGrp="1"/>
          </p:cNvSpPr>
          <p:nvPr>
            <p:ph type="title"/>
          </p:nvPr>
        </p:nvSpPr>
        <p:spPr>
          <a:xfrm>
            <a:off x="265500" y="1285875"/>
            <a:ext cx="4045200" cy="194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b="1"/>
              <a:t>“Power” “Authority” </a:t>
            </a:r>
            <a:endParaRPr sz="5500" b="1"/>
          </a:p>
        </p:txBody>
      </p:sp>
      <p:pic>
        <p:nvPicPr>
          <p:cNvPr id="93" name="Google Shape;93;p18"/>
          <p:cNvPicPr preferRelativeResize="0"/>
          <p:nvPr/>
        </p:nvPicPr>
        <p:blipFill>
          <a:blip r:embed="rId3">
            <a:alphaModFix/>
          </a:blip>
          <a:stretch>
            <a:fillRect/>
          </a:stretch>
        </p:blipFill>
        <p:spPr>
          <a:xfrm>
            <a:off x="2566500" y="3187720"/>
            <a:ext cx="1744199" cy="1607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229775" y="4053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Where did this all begin? </a:t>
            </a:r>
            <a:endParaRPr/>
          </a:p>
        </p:txBody>
      </p:sp>
      <p:sp>
        <p:nvSpPr>
          <p:cNvPr id="99" name="Google Shape;99;p19"/>
          <p:cNvSpPr txBox="1">
            <a:spLocks noGrp="1"/>
          </p:cNvSpPr>
          <p:nvPr>
            <p:ph type="body" idx="1"/>
          </p:nvPr>
        </p:nvSpPr>
        <p:spPr>
          <a:xfrm>
            <a:off x="345725" y="1354900"/>
            <a:ext cx="4386300" cy="805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Char char="●"/>
            </a:pPr>
            <a:r>
              <a:rPr lang="en">
                <a:solidFill>
                  <a:srgbClr val="FFFFFF"/>
                </a:solidFill>
              </a:rPr>
              <a:t>Writing Centers as an institution struggled to gain their own power and authority on college campuses</a:t>
            </a:r>
            <a:endParaRPr>
              <a:solidFill>
                <a:srgbClr val="FFFFFF"/>
              </a:solidFill>
            </a:endParaRPr>
          </a:p>
          <a:p>
            <a:pPr marL="1828800" lvl="0" indent="0" algn="l" rtl="0">
              <a:spcBef>
                <a:spcPts val="1600"/>
              </a:spcBef>
              <a:spcAft>
                <a:spcPts val="0"/>
              </a:spcAft>
              <a:buNone/>
            </a:pPr>
            <a:endParaRPr>
              <a:solidFill>
                <a:srgbClr val="FFFFFF"/>
              </a:solidFill>
            </a:endParaRPr>
          </a:p>
          <a:p>
            <a:pPr marL="1828800" lvl="0" indent="0" algn="l" rtl="0">
              <a:spcBef>
                <a:spcPts val="1600"/>
              </a:spcBef>
              <a:spcAft>
                <a:spcPts val="0"/>
              </a:spcAft>
              <a:buNone/>
            </a:pPr>
            <a:endParaRPr>
              <a:solidFill>
                <a:srgbClr val="FFFFFF"/>
              </a:solidFill>
            </a:endParaRPr>
          </a:p>
          <a:p>
            <a:pPr marL="1828800" lvl="0" indent="0" algn="l" rtl="0">
              <a:spcBef>
                <a:spcPts val="1600"/>
              </a:spcBef>
              <a:spcAft>
                <a:spcPts val="0"/>
              </a:spcAft>
              <a:buNone/>
            </a:pPr>
            <a:endParaRPr>
              <a:solidFill>
                <a:srgbClr val="FFFFFF"/>
              </a:solidFill>
            </a:endParaRPr>
          </a:p>
          <a:p>
            <a:pPr marL="0" lvl="0" indent="0" algn="l" rtl="0">
              <a:spcBef>
                <a:spcPts val="1600"/>
              </a:spcBef>
              <a:spcAft>
                <a:spcPts val="1600"/>
              </a:spcAft>
              <a:buNone/>
            </a:pPr>
            <a:endParaRPr>
              <a:solidFill>
                <a:srgbClr val="FFFFFF"/>
              </a:solidFill>
            </a:endParaRPr>
          </a:p>
        </p:txBody>
      </p:sp>
      <p:sp>
        <p:nvSpPr>
          <p:cNvPr id="100" name="Google Shape;100;p19"/>
          <p:cNvSpPr txBox="1"/>
          <p:nvPr/>
        </p:nvSpPr>
        <p:spPr>
          <a:xfrm>
            <a:off x="505925" y="2371475"/>
            <a:ext cx="7673100" cy="18339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FFFFFF"/>
              </a:buClr>
              <a:buSzPts val="1800"/>
              <a:buFont typeface="Roboto"/>
              <a:buChar char="●"/>
            </a:pPr>
            <a:r>
              <a:rPr lang="en" sz="1800">
                <a:solidFill>
                  <a:srgbClr val="FFFFFF"/>
                </a:solidFill>
                <a:latin typeface="Roboto"/>
                <a:ea typeface="Roboto"/>
                <a:cs typeface="Roboto"/>
                <a:sym typeface="Roboto"/>
              </a:rPr>
              <a:t>Many successful writing centers were at the bottom of the hierarchy when they first developed on campus </a:t>
            </a:r>
            <a:endParaRPr sz="1800">
              <a:solidFill>
                <a:srgbClr val="FFFFFF"/>
              </a:solidFill>
              <a:latin typeface="Roboto"/>
              <a:ea typeface="Roboto"/>
              <a:cs typeface="Roboto"/>
              <a:sym typeface="Roboto"/>
            </a:endParaRPr>
          </a:p>
          <a:p>
            <a:pPr marL="914400" lvl="1" indent="-317500" algn="l" rtl="0">
              <a:lnSpc>
                <a:spcPct val="115000"/>
              </a:lnSpc>
              <a:spcBef>
                <a:spcPts val="0"/>
              </a:spcBef>
              <a:spcAft>
                <a:spcPts val="0"/>
              </a:spcAft>
              <a:buClr>
                <a:srgbClr val="FFFFFF"/>
              </a:buClr>
              <a:buSzPts val="1400"/>
              <a:buFont typeface="Roboto"/>
              <a:buChar char="○"/>
            </a:pPr>
            <a:r>
              <a:rPr lang="en">
                <a:solidFill>
                  <a:srgbClr val="FFFFFF"/>
                </a:solidFill>
                <a:latin typeface="Roboto"/>
                <a:ea typeface="Roboto"/>
                <a:cs typeface="Roboto"/>
                <a:sym typeface="Roboto"/>
              </a:rPr>
              <a:t>Recognize that no one enjoys feeling less empowered </a:t>
            </a:r>
            <a:endParaRPr>
              <a:solidFill>
                <a:srgbClr val="FFFFFF"/>
              </a:solidFill>
              <a:latin typeface="Roboto"/>
              <a:ea typeface="Roboto"/>
              <a:cs typeface="Roboto"/>
              <a:sym typeface="Roboto"/>
            </a:endParaRPr>
          </a:p>
          <a:p>
            <a:pPr marL="1371600" lvl="2" indent="-317500" algn="l" rtl="0">
              <a:lnSpc>
                <a:spcPct val="115000"/>
              </a:lnSpc>
              <a:spcBef>
                <a:spcPts val="0"/>
              </a:spcBef>
              <a:spcAft>
                <a:spcPts val="0"/>
              </a:spcAft>
              <a:buClr>
                <a:srgbClr val="FFFFFF"/>
              </a:buClr>
              <a:buSzPts val="1400"/>
              <a:buFont typeface="Roboto"/>
              <a:buChar char="■"/>
            </a:pPr>
            <a:r>
              <a:rPr lang="en">
                <a:solidFill>
                  <a:srgbClr val="FFFFFF"/>
                </a:solidFill>
                <a:latin typeface="Roboto"/>
                <a:ea typeface="Roboto"/>
                <a:cs typeface="Roboto"/>
                <a:sym typeface="Roboto"/>
              </a:rPr>
              <a:t>Want to make students as comfortable as possible </a:t>
            </a:r>
            <a:endParaRPr>
              <a:solidFill>
                <a:srgbClr val="FFFFFF"/>
              </a:solidFill>
              <a:latin typeface="Roboto"/>
              <a:ea typeface="Roboto"/>
              <a:cs typeface="Roboto"/>
              <a:sym typeface="Roboto"/>
            </a:endParaRPr>
          </a:p>
          <a:p>
            <a:pPr marL="1828800" lvl="3" indent="-317500" algn="l" rtl="0">
              <a:lnSpc>
                <a:spcPct val="115000"/>
              </a:lnSpc>
              <a:spcBef>
                <a:spcPts val="0"/>
              </a:spcBef>
              <a:spcAft>
                <a:spcPts val="0"/>
              </a:spcAft>
              <a:buClr>
                <a:srgbClr val="FFFFFF"/>
              </a:buClr>
              <a:buSzPts val="1400"/>
              <a:buFont typeface="Roboto"/>
              <a:buChar char="●"/>
            </a:pPr>
            <a:r>
              <a:rPr lang="en">
                <a:solidFill>
                  <a:srgbClr val="FFFFFF"/>
                </a:solidFill>
                <a:latin typeface="Roboto"/>
                <a:ea typeface="Roboto"/>
                <a:cs typeface="Roboto"/>
                <a:sym typeface="Roboto"/>
              </a:rPr>
              <a:t>Do this by not taking an authoritative position, but a peer tutoring model </a:t>
            </a:r>
            <a:endParaRPr>
              <a:latin typeface="Roboto"/>
              <a:ea typeface="Roboto"/>
              <a:cs typeface="Roboto"/>
              <a:sym typeface="Roboto"/>
            </a:endParaRPr>
          </a:p>
        </p:txBody>
      </p:sp>
      <p:sp>
        <p:nvSpPr>
          <p:cNvPr id="101" name="Google Shape;101;p19"/>
          <p:cNvSpPr txBox="1"/>
          <p:nvPr/>
        </p:nvSpPr>
        <p:spPr>
          <a:xfrm>
            <a:off x="532175" y="4121150"/>
            <a:ext cx="7620600" cy="7083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FFFFFF"/>
              </a:buClr>
              <a:buSzPts val="1800"/>
              <a:buFont typeface="Roboto"/>
              <a:buChar char="●"/>
            </a:pPr>
            <a:r>
              <a:rPr lang="en" sz="1800">
                <a:solidFill>
                  <a:srgbClr val="FFFFFF"/>
                </a:solidFill>
                <a:latin typeface="Roboto"/>
                <a:ea typeface="Roboto"/>
                <a:cs typeface="Roboto"/>
                <a:sym typeface="Roboto"/>
              </a:rPr>
              <a:t>Power struggle between classrooms and writing centers </a:t>
            </a:r>
            <a:endParaRPr sz="1800">
              <a:solidFill>
                <a:srgbClr val="FFFFFF"/>
              </a:solidFill>
              <a:latin typeface="Roboto"/>
              <a:ea typeface="Roboto"/>
              <a:cs typeface="Roboto"/>
              <a:sym typeface="Roboto"/>
            </a:endParaRPr>
          </a:p>
          <a:p>
            <a:pPr marL="0" lvl="0" indent="0" algn="l" rtl="0">
              <a:spcBef>
                <a:spcPts val="1600"/>
              </a:spcBef>
              <a:spcAft>
                <a:spcPts val="0"/>
              </a:spcAft>
              <a:buNone/>
            </a:pPr>
            <a:endParaRPr>
              <a:latin typeface="Roboto"/>
              <a:ea typeface="Roboto"/>
              <a:cs typeface="Roboto"/>
              <a:sym typeface="Roboto"/>
            </a:endParaRPr>
          </a:p>
        </p:txBody>
      </p:sp>
      <p:pic>
        <p:nvPicPr>
          <p:cNvPr id="102" name="Google Shape;102;p19"/>
          <p:cNvPicPr preferRelativeResize="0"/>
          <p:nvPr/>
        </p:nvPicPr>
        <p:blipFill>
          <a:blip r:embed="rId3">
            <a:alphaModFix/>
          </a:blip>
          <a:stretch>
            <a:fillRect/>
          </a:stretch>
        </p:blipFill>
        <p:spPr>
          <a:xfrm>
            <a:off x="5505075" y="206205"/>
            <a:ext cx="2972275" cy="222920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Classroom vs Writing Center</a:t>
            </a:r>
            <a:endParaRPr/>
          </a:p>
        </p:txBody>
      </p:sp>
      <p:sp>
        <p:nvSpPr>
          <p:cNvPr id="108" name="Google Shape;108;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Debate of who should teach students how to write, the classroom or the Writing Center? </a:t>
            </a:r>
            <a:endParaRPr/>
          </a:p>
          <a:p>
            <a:pPr marL="914400" lvl="1" indent="-317500" algn="l" rtl="0">
              <a:spcBef>
                <a:spcPts val="0"/>
              </a:spcBef>
              <a:spcAft>
                <a:spcPts val="0"/>
              </a:spcAft>
              <a:buSzPts val="1400"/>
              <a:buChar char="○"/>
            </a:pPr>
            <a:r>
              <a:rPr lang="en"/>
              <a:t>This authority is usually reserved for the classroom → hold more power </a:t>
            </a:r>
            <a:endParaRPr/>
          </a:p>
          <a:p>
            <a:pPr marL="1371600" lvl="2" indent="-317500" algn="l" rtl="0">
              <a:spcBef>
                <a:spcPts val="0"/>
              </a:spcBef>
              <a:spcAft>
                <a:spcPts val="0"/>
              </a:spcAft>
              <a:buSzPts val="1400"/>
              <a:buChar char="■"/>
            </a:pPr>
            <a:r>
              <a:rPr lang="en"/>
              <a:t>Credited hours and grades are what colleges revolve around</a:t>
            </a:r>
            <a:endParaRPr/>
          </a:p>
          <a:p>
            <a:pPr marL="457200" lvl="0" indent="-342900" algn="l" rtl="0">
              <a:spcBef>
                <a:spcPts val="0"/>
              </a:spcBef>
              <a:spcAft>
                <a:spcPts val="0"/>
              </a:spcAft>
              <a:buSzPts val="1800"/>
              <a:buChar char="●"/>
            </a:pPr>
            <a:r>
              <a:rPr lang="en"/>
              <a:t>Writing Centers function more like a minority, recognized as a voice but lack institutional power </a:t>
            </a:r>
            <a:endParaRPr/>
          </a:p>
          <a:p>
            <a:pPr marL="457200" lvl="0" indent="-342900" algn="l" rtl="0">
              <a:spcBef>
                <a:spcPts val="0"/>
              </a:spcBef>
              <a:spcAft>
                <a:spcPts val="0"/>
              </a:spcAft>
              <a:buSzPts val="1800"/>
              <a:buChar char="●"/>
            </a:pPr>
            <a:r>
              <a:rPr lang="en"/>
              <a:t>Professors argue that their classrooms provide students with the same welcoming and friendly environment, but writing centers have the luxury of not having to give out grades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title" idx="4294967295"/>
          </p:nvPr>
        </p:nvSpPr>
        <p:spPr>
          <a:xfrm>
            <a:off x="311700" y="372500"/>
            <a:ext cx="8520600" cy="776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Peer Tutoring </a:t>
            </a:r>
            <a:endParaRPr/>
          </a:p>
        </p:txBody>
      </p:sp>
      <p:cxnSp>
        <p:nvCxnSpPr>
          <p:cNvPr id="114" name="Google Shape;114;p21"/>
          <p:cNvCxnSpPr/>
          <p:nvPr/>
        </p:nvCxnSpPr>
        <p:spPr>
          <a:xfrm>
            <a:off x="418675" y="1148908"/>
            <a:ext cx="270900" cy="0"/>
          </a:xfrm>
          <a:prstGeom prst="straightConnector1">
            <a:avLst/>
          </a:prstGeom>
          <a:noFill/>
          <a:ln w="9525" cap="flat" cmpd="sng">
            <a:solidFill>
              <a:schemeClr val="lt2"/>
            </a:solidFill>
            <a:prstDash val="solid"/>
            <a:round/>
            <a:headEnd type="none" w="sm" len="sm"/>
            <a:tailEnd type="none" w="sm" len="sm"/>
          </a:ln>
        </p:spPr>
      </p:cxnSp>
      <p:sp>
        <p:nvSpPr>
          <p:cNvPr id="115" name="Google Shape;115;p21"/>
          <p:cNvSpPr txBox="1">
            <a:spLocks noGrp="1"/>
          </p:cNvSpPr>
          <p:nvPr>
            <p:ph type="body" idx="4294967295"/>
          </p:nvPr>
        </p:nvSpPr>
        <p:spPr>
          <a:xfrm>
            <a:off x="311700" y="1336630"/>
            <a:ext cx="3853200" cy="2753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“The use of undergraduate peer tutors has powerfully shaped writing center practice for more than twenty years, and the idea of peership has served in center scholarship to represent writing centers as</a:t>
            </a:r>
            <a:r>
              <a:rPr lang="en">
                <a:solidFill>
                  <a:schemeClr val="accent5"/>
                </a:solidFill>
              </a:rPr>
              <a:t> non hierarchical and non threatening collaborative environments most aspire to be</a:t>
            </a:r>
            <a:r>
              <a:rPr lang="en"/>
              <a:t>” (Carino 96). </a:t>
            </a:r>
            <a:endParaRPr/>
          </a:p>
        </p:txBody>
      </p:sp>
      <p:sp>
        <p:nvSpPr>
          <p:cNvPr id="116" name="Google Shape;116;p21"/>
          <p:cNvSpPr txBox="1">
            <a:spLocks noGrp="1"/>
          </p:cNvSpPr>
          <p:nvPr>
            <p:ph type="body" idx="4294967295"/>
          </p:nvPr>
        </p:nvSpPr>
        <p:spPr>
          <a:xfrm>
            <a:off x="5142350" y="149069"/>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How to be a Peer Tutor </a:t>
            </a:r>
            <a:endParaRPr sz="2400">
              <a:solidFill>
                <a:schemeClr val="accent5"/>
              </a:solidFill>
            </a:endParaRPr>
          </a:p>
        </p:txBody>
      </p:sp>
      <p:cxnSp>
        <p:nvCxnSpPr>
          <p:cNvPr id="117" name="Google Shape;117;p21"/>
          <p:cNvCxnSpPr/>
          <p:nvPr/>
        </p:nvCxnSpPr>
        <p:spPr>
          <a:xfrm>
            <a:off x="5012725" y="1811883"/>
            <a:ext cx="270900" cy="0"/>
          </a:xfrm>
          <a:prstGeom prst="straightConnector1">
            <a:avLst/>
          </a:prstGeom>
          <a:noFill/>
          <a:ln w="9525" cap="flat" cmpd="sng">
            <a:solidFill>
              <a:schemeClr val="lt2"/>
            </a:solidFill>
            <a:prstDash val="solid"/>
            <a:round/>
            <a:headEnd type="none" w="sm" len="sm"/>
            <a:tailEnd type="none" w="sm" len="sm"/>
          </a:ln>
        </p:spPr>
      </p:cxnSp>
      <p:sp>
        <p:nvSpPr>
          <p:cNvPr id="118" name="Google Shape;118;p21"/>
          <p:cNvSpPr txBox="1">
            <a:spLocks noGrp="1"/>
          </p:cNvSpPr>
          <p:nvPr>
            <p:ph type="body" idx="4294967295"/>
          </p:nvPr>
        </p:nvSpPr>
        <p:spPr>
          <a:xfrm>
            <a:off x="5101200" y="673480"/>
            <a:ext cx="3853200" cy="2753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Create an equal, reciprocal relationship where trust acts as the basis for sharing work between two people  (Thom Hawkins) </a:t>
            </a:r>
            <a:endParaRPr sz="1400"/>
          </a:p>
        </p:txBody>
      </p:sp>
      <p:pic>
        <p:nvPicPr>
          <p:cNvPr id="119" name="Google Shape;119;p21"/>
          <p:cNvPicPr preferRelativeResize="0"/>
          <p:nvPr/>
        </p:nvPicPr>
        <p:blipFill>
          <a:blip r:embed="rId3">
            <a:alphaModFix/>
          </a:blip>
          <a:stretch>
            <a:fillRect/>
          </a:stretch>
        </p:blipFill>
        <p:spPr>
          <a:xfrm>
            <a:off x="4235950" y="2047125"/>
            <a:ext cx="4572000" cy="2571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265500" y="154175"/>
            <a:ext cx="3660000" cy="79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Direct Tutoring</a:t>
            </a:r>
            <a:endParaRPr/>
          </a:p>
        </p:txBody>
      </p:sp>
      <p:sp>
        <p:nvSpPr>
          <p:cNvPr id="125" name="Google Shape;125;p22"/>
          <p:cNvSpPr txBox="1">
            <a:spLocks noGrp="1"/>
          </p:cNvSpPr>
          <p:nvPr>
            <p:ph type="body" idx="2"/>
          </p:nvPr>
        </p:nvSpPr>
        <p:spPr>
          <a:xfrm>
            <a:off x="4939500" y="1731550"/>
            <a:ext cx="3837000" cy="30954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Clr>
                <a:srgbClr val="FFFFFF"/>
              </a:buClr>
              <a:buSzPts val="1600"/>
              <a:buChar char="●"/>
            </a:pPr>
            <a:r>
              <a:rPr lang="en" sz="1600">
                <a:solidFill>
                  <a:srgbClr val="FFFFFF"/>
                </a:solidFill>
              </a:rPr>
              <a:t>Can cue students to recall knowledge they have as well as construct new knowledge </a:t>
            </a:r>
            <a:endParaRPr sz="1600">
              <a:solidFill>
                <a:srgbClr val="FFFFFF"/>
              </a:solidFill>
            </a:endParaRPr>
          </a:p>
          <a:p>
            <a:pPr marL="914400" lvl="1" indent="-330200" algn="l" rtl="0">
              <a:spcBef>
                <a:spcPts val="0"/>
              </a:spcBef>
              <a:spcAft>
                <a:spcPts val="0"/>
              </a:spcAft>
              <a:buClr>
                <a:srgbClr val="FFFFFF"/>
              </a:buClr>
              <a:buSzPts val="1600"/>
              <a:buChar char="○"/>
            </a:pPr>
            <a:r>
              <a:rPr lang="en" sz="1600">
                <a:solidFill>
                  <a:srgbClr val="FFFFFF"/>
                </a:solidFill>
              </a:rPr>
              <a:t>tutor asks questions and the student’s answers lead to an improvement in their writing </a:t>
            </a:r>
            <a:endParaRPr sz="1600">
              <a:solidFill>
                <a:srgbClr val="FFFFFF"/>
              </a:solidFill>
            </a:endParaRPr>
          </a:p>
          <a:p>
            <a:pPr marL="457200" lvl="0" indent="-330200" algn="l" rtl="0">
              <a:spcBef>
                <a:spcPts val="0"/>
              </a:spcBef>
              <a:spcAft>
                <a:spcPts val="0"/>
              </a:spcAft>
              <a:buClr>
                <a:srgbClr val="FFFFFF"/>
              </a:buClr>
              <a:buSzPts val="1600"/>
              <a:buChar char="●"/>
            </a:pPr>
            <a:r>
              <a:rPr lang="en" sz="1600">
                <a:solidFill>
                  <a:srgbClr val="FFFFFF"/>
                </a:solidFill>
              </a:rPr>
              <a:t>Most successful indirect tutoring is when both student and tutor learn from each other </a:t>
            </a:r>
            <a:endParaRPr sz="1600">
              <a:solidFill>
                <a:srgbClr val="FFFFFF"/>
              </a:solidFill>
            </a:endParaRPr>
          </a:p>
          <a:p>
            <a:pPr marL="914400" lvl="1" indent="-330200" algn="l" rtl="0">
              <a:spcBef>
                <a:spcPts val="0"/>
              </a:spcBef>
              <a:spcAft>
                <a:spcPts val="0"/>
              </a:spcAft>
              <a:buClr>
                <a:srgbClr val="FFFFFF"/>
              </a:buClr>
              <a:buSzPts val="1600"/>
              <a:buChar char="○"/>
            </a:pPr>
            <a:r>
              <a:rPr lang="en" sz="1600">
                <a:solidFill>
                  <a:srgbClr val="FFFFFF"/>
                </a:solidFill>
              </a:rPr>
              <a:t>Directors believe this happens more often than it actually does </a:t>
            </a:r>
            <a:endParaRPr sz="1600">
              <a:solidFill>
                <a:srgbClr val="FFFFFF"/>
              </a:solidFill>
            </a:endParaRPr>
          </a:p>
          <a:p>
            <a:pPr marL="0" lvl="0" indent="0" algn="l" rtl="0">
              <a:spcBef>
                <a:spcPts val="0"/>
              </a:spcBef>
              <a:spcAft>
                <a:spcPts val="0"/>
              </a:spcAft>
              <a:buNone/>
            </a:pPr>
            <a:endParaRPr sz="900">
              <a:solidFill>
                <a:srgbClr val="000000"/>
              </a:solidFill>
              <a:latin typeface="Arial"/>
              <a:ea typeface="Arial"/>
              <a:cs typeface="Arial"/>
              <a:sym typeface="Arial"/>
            </a:endParaRPr>
          </a:p>
          <a:p>
            <a:pPr marL="0" lvl="0" indent="0" algn="l" rtl="0">
              <a:spcBef>
                <a:spcPts val="0"/>
              </a:spcBef>
              <a:spcAft>
                <a:spcPts val="1600"/>
              </a:spcAft>
              <a:buNone/>
            </a:pPr>
            <a:endParaRPr sz="1600"/>
          </a:p>
        </p:txBody>
      </p:sp>
      <p:sp>
        <p:nvSpPr>
          <p:cNvPr id="126" name="Google Shape;126;p22"/>
          <p:cNvSpPr txBox="1"/>
          <p:nvPr/>
        </p:nvSpPr>
        <p:spPr>
          <a:xfrm>
            <a:off x="265500" y="1008100"/>
            <a:ext cx="4087200" cy="1921200"/>
          </a:xfrm>
          <a:prstGeom prst="rect">
            <a:avLst/>
          </a:prstGeom>
          <a:noFill/>
          <a:ln>
            <a:noFill/>
          </a:ln>
        </p:spPr>
        <p:txBody>
          <a:bodyPr spcFirstLastPara="1" wrap="square" lIns="91425" tIns="91425" rIns="91425" bIns="91425" anchor="ctr" anchorCtr="0">
            <a:noAutofit/>
          </a:bodyPr>
          <a:lstStyle/>
          <a:p>
            <a:pPr marL="457200" lvl="0" indent="-342900" algn="l" rtl="0">
              <a:lnSpc>
                <a:spcPct val="115000"/>
              </a:lnSpc>
              <a:spcBef>
                <a:spcPts val="0"/>
              </a:spcBef>
              <a:spcAft>
                <a:spcPts val="0"/>
              </a:spcAft>
              <a:buClr>
                <a:srgbClr val="FFFFFF"/>
              </a:buClr>
              <a:buSzPts val="1800"/>
              <a:buFont typeface="Roboto"/>
              <a:buChar char="●"/>
            </a:pPr>
            <a:r>
              <a:rPr lang="en" sz="1800">
                <a:solidFill>
                  <a:srgbClr val="FFFFFF"/>
                </a:solidFill>
                <a:latin typeface="Roboto"/>
                <a:ea typeface="Roboto"/>
                <a:cs typeface="Roboto"/>
                <a:sym typeface="Roboto"/>
              </a:rPr>
              <a:t>A form of plunder, rather than help </a:t>
            </a:r>
            <a:endParaRPr sz="1800">
              <a:solidFill>
                <a:srgbClr val="FFFFFF"/>
              </a:solidFill>
              <a:latin typeface="Roboto"/>
              <a:ea typeface="Roboto"/>
              <a:cs typeface="Roboto"/>
              <a:sym typeface="Roboto"/>
            </a:endParaRPr>
          </a:p>
          <a:p>
            <a:pPr marL="457200" lvl="0" indent="-342900" algn="l" rtl="0">
              <a:lnSpc>
                <a:spcPct val="115000"/>
              </a:lnSpc>
              <a:spcBef>
                <a:spcPts val="0"/>
              </a:spcBef>
              <a:spcAft>
                <a:spcPts val="0"/>
              </a:spcAft>
              <a:buClr>
                <a:srgbClr val="FFFFFF"/>
              </a:buClr>
              <a:buSzPts val="1800"/>
              <a:buFont typeface="Roboto"/>
              <a:buChar char="●"/>
            </a:pPr>
            <a:r>
              <a:rPr lang="en" sz="1800">
                <a:solidFill>
                  <a:srgbClr val="FFFFFF"/>
                </a:solidFill>
                <a:latin typeface="Roboto"/>
                <a:ea typeface="Roboto"/>
                <a:cs typeface="Roboto"/>
                <a:sym typeface="Roboto"/>
              </a:rPr>
              <a:t>Equivalent to the tutor taking ownership over the students work</a:t>
            </a:r>
            <a:endParaRPr sz="1800">
              <a:solidFill>
                <a:srgbClr val="FFFFFF"/>
              </a:solidFill>
              <a:latin typeface="Roboto"/>
              <a:ea typeface="Roboto"/>
              <a:cs typeface="Roboto"/>
              <a:sym typeface="Roboto"/>
            </a:endParaRPr>
          </a:p>
          <a:p>
            <a:pPr marL="457200" lvl="0" indent="-342900" algn="l" rtl="0">
              <a:lnSpc>
                <a:spcPct val="115000"/>
              </a:lnSpc>
              <a:spcBef>
                <a:spcPts val="0"/>
              </a:spcBef>
              <a:spcAft>
                <a:spcPts val="0"/>
              </a:spcAft>
              <a:buClr>
                <a:srgbClr val="FFFFFF"/>
              </a:buClr>
              <a:buSzPts val="1800"/>
              <a:buFont typeface="Roboto"/>
              <a:buChar char="●"/>
            </a:pPr>
            <a:r>
              <a:rPr lang="en" sz="1800">
                <a:solidFill>
                  <a:srgbClr val="FFFFFF"/>
                </a:solidFill>
                <a:latin typeface="Roboto"/>
                <a:ea typeface="Roboto"/>
                <a:cs typeface="Roboto"/>
                <a:sym typeface="Roboto"/>
              </a:rPr>
              <a:t>Example: grabbing pen/paper, telling student exact correction to make  </a:t>
            </a:r>
            <a:endParaRPr sz="1800">
              <a:solidFill>
                <a:srgbClr val="FFFFFF"/>
              </a:solidFill>
              <a:latin typeface="Roboto"/>
              <a:ea typeface="Roboto"/>
              <a:cs typeface="Roboto"/>
              <a:sym typeface="Roboto"/>
            </a:endParaRPr>
          </a:p>
        </p:txBody>
      </p:sp>
      <p:sp>
        <p:nvSpPr>
          <p:cNvPr id="127" name="Google Shape;127;p22"/>
          <p:cNvSpPr txBox="1"/>
          <p:nvPr/>
        </p:nvSpPr>
        <p:spPr>
          <a:xfrm>
            <a:off x="4878900" y="154175"/>
            <a:ext cx="4087200" cy="79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800">
                <a:solidFill>
                  <a:srgbClr val="FFFFFF"/>
                </a:solidFill>
                <a:latin typeface="Roboto"/>
                <a:ea typeface="Roboto"/>
                <a:cs typeface="Roboto"/>
                <a:sym typeface="Roboto"/>
              </a:rPr>
              <a:t>Indirect Tutoring </a:t>
            </a:r>
            <a:endParaRPr sz="3800">
              <a:solidFill>
                <a:srgbClr val="FFFFFF"/>
              </a:solidFill>
              <a:latin typeface="Roboto"/>
              <a:ea typeface="Roboto"/>
              <a:cs typeface="Roboto"/>
              <a:sym typeface="Roboto"/>
            </a:endParaRPr>
          </a:p>
        </p:txBody>
      </p:sp>
      <p:pic>
        <p:nvPicPr>
          <p:cNvPr id="128" name="Google Shape;128;p22"/>
          <p:cNvPicPr preferRelativeResize="0"/>
          <p:nvPr/>
        </p:nvPicPr>
        <p:blipFill>
          <a:blip r:embed="rId3">
            <a:alphaModFix/>
          </a:blip>
          <a:stretch>
            <a:fillRect/>
          </a:stretch>
        </p:blipFill>
        <p:spPr>
          <a:xfrm>
            <a:off x="494438" y="3081700"/>
            <a:ext cx="3629318" cy="1909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0" y="544800"/>
            <a:ext cx="4471200" cy="3855900"/>
          </a:xfrm>
          <a:prstGeom prst="rect">
            <a:avLst/>
          </a:prstGeom>
        </p:spPr>
        <p:txBody>
          <a:bodyPr spcFirstLastPara="1" wrap="square" lIns="91425" tIns="91425" rIns="91425" bIns="91425" anchor="b" anchorCtr="0">
            <a:noAutofit/>
          </a:bodyPr>
          <a:lstStyle/>
          <a:p>
            <a:pPr marL="457200" lvl="0" indent="-342900" algn="l" rtl="0">
              <a:lnSpc>
                <a:spcPct val="115000"/>
              </a:lnSpc>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Nondirective tutoring is an antidote for having too much or too little knowledge </a:t>
            </a:r>
            <a:endParaRPr sz="1800">
              <a:solidFill>
                <a:srgbClr val="FFFFFF"/>
              </a:solidFill>
              <a:latin typeface="Arial"/>
              <a:ea typeface="Arial"/>
              <a:cs typeface="Arial"/>
              <a:sym typeface="Arial"/>
            </a:endParaRPr>
          </a:p>
          <a:p>
            <a:pPr marL="914400" lvl="1" indent="-342900" algn="l" rtl="0">
              <a:lnSpc>
                <a:spcPct val="115000"/>
              </a:lnSpc>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More knowledge- ask questions to ensure your not doing work for them </a:t>
            </a:r>
            <a:endParaRPr sz="1800">
              <a:solidFill>
                <a:srgbClr val="FFFFFF"/>
              </a:solidFill>
              <a:latin typeface="Arial"/>
              <a:ea typeface="Arial"/>
              <a:cs typeface="Arial"/>
              <a:sym typeface="Arial"/>
            </a:endParaRPr>
          </a:p>
          <a:p>
            <a:pPr marL="914400" lvl="1" indent="-342900" algn="l" rtl="0">
              <a:lnSpc>
                <a:spcPct val="115000"/>
              </a:lnSpc>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Less knowledge- ask questions to draw knowledge of the subject </a:t>
            </a:r>
            <a:endParaRPr sz="1800">
              <a:solidFill>
                <a:srgbClr val="FFFFFF"/>
              </a:solidFill>
              <a:latin typeface="Arial"/>
              <a:ea typeface="Arial"/>
              <a:cs typeface="Arial"/>
              <a:sym typeface="Arial"/>
            </a:endParaRPr>
          </a:p>
          <a:p>
            <a:pPr marL="0" lvl="0" indent="0" algn="ctr" rtl="0">
              <a:spcBef>
                <a:spcPts val="0"/>
              </a:spcBef>
              <a:spcAft>
                <a:spcPts val="0"/>
              </a:spcAft>
              <a:buNone/>
            </a:pPr>
            <a:endParaRPr sz="4500">
              <a:solidFill>
                <a:srgbClr val="FFFFFF"/>
              </a:solidFill>
            </a:endParaRPr>
          </a:p>
        </p:txBody>
      </p:sp>
      <p:pic>
        <p:nvPicPr>
          <p:cNvPr id="134" name="Google Shape;134;p23"/>
          <p:cNvPicPr preferRelativeResize="0"/>
          <p:nvPr/>
        </p:nvPicPr>
        <p:blipFill rotWithShape="1">
          <a:blip r:embed="rId3">
            <a:alphaModFix/>
          </a:blip>
          <a:srcRect t="-12900" b="12899"/>
          <a:stretch/>
        </p:blipFill>
        <p:spPr>
          <a:xfrm>
            <a:off x="5525350" y="833250"/>
            <a:ext cx="2867100" cy="3233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184225" y="814300"/>
            <a:ext cx="4045200" cy="1506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Activity </a:t>
            </a:r>
            <a:endParaRPr/>
          </a:p>
        </p:txBody>
      </p:sp>
      <p:sp>
        <p:nvSpPr>
          <p:cNvPr id="140" name="Google Shape;140;p24"/>
          <p:cNvSpPr txBox="1">
            <a:spLocks noGrp="1"/>
          </p:cNvSpPr>
          <p:nvPr>
            <p:ph type="subTitle" idx="1"/>
          </p:nvPr>
        </p:nvSpPr>
        <p:spPr>
          <a:xfrm>
            <a:off x="265500" y="2412226"/>
            <a:ext cx="4045200" cy="134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Take out your phones! </a:t>
            </a:r>
            <a:endParaRPr/>
          </a:p>
        </p:txBody>
      </p:sp>
      <p:pic>
        <p:nvPicPr>
          <p:cNvPr id="141" name="Google Shape;141;p24"/>
          <p:cNvPicPr preferRelativeResize="0"/>
          <p:nvPr/>
        </p:nvPicPr>
        <p:blipFill>
          <a:blip r:embed="rId3">
            <a:alphaModFix/>
          </a:blip>
          <a:stretch>
            <a:fillRect/>
          </a:stretch>
        </p:blipFill>
        <p:spPr>
          <a:xfrm>
            <a:off x="4815600" y="1385774"/>
            <a:ext cx="4045200" cy="2371958"/>
          </a:xfrm>
          <a:prstGeom prst="rect">
            <a:avLst/>
          </a:prstGeom>
          <a:noFill/>
          <a:ln>
            <a:noFill/>
          </a:ln>
        </p:spPr>
      </p:pic>
      <p:sp>
        <p:nvSpPr>
          <p:cNvPr id="142" name="Google Shape;142;p24"/>
          <p:cNvSpPr txBox="1"/>
          <p:nvPr/>
        </p:nvSpPr>
        <p:spPr>
          <a:xfrm>
            <a:off x="4815600" y="4005675"/>
            <a:ext cx="6687600" cy="78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latin typeface="Roboto"/>
                <a:ea typeface="Roboto"/>
                <a:cs typeface="Roboto"/>
                <a:sym typeface="Roboto"/>
                <a:hlinkClick r:id="rId4"/>
              </a:rPr>
              <a:t>https://www.surveymonkey.com/r/FK53NSC</a:t>
            </a: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r>
              <a:rPr lang="en" u="sng">
                <a:solidFill>
                  <a:schemeClr val="hlink"/>
                </a:solidFill>
                <a:latin typeface="Roboto"/>
                <a:ea typeface="Roboto"/>
                <a:cs typeface="Roboto"/>
                <a:sym typeface="Roboto"/>
                <a:hlinkClick r:id="rId5"/>
              </a:rPr>
              <a:t>https://www.surveymonkey.com/dashboard/</a:t>
            </a:r>
            <a:endParaRPr>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340825" y="1182975"/>
            <a:ext cx="4092900" cy="3106800"/>
          </a:xfrm>
          <a:prstGeom prst="rect">
            <a:avLst/>
          </a:prstGeom>
        </p:spPr>
        <p:txBody>
          <a:bodyPr spcFirstLastPara="1" wrap="square" lIns="91425" tIns="91425" rIns="91425" bIns="91425" anchor="ctr" anchorCtr="0">
            <a:noAutofit/>
          </a:bodyPr>
          <a:lstStyle/>
          <a:p>
            <a:pPr marL="457200" lvl="0" indent="-349250" algn="l" rtl="0">
              <a:lnSpc>
                <a:spcPct val="115000"/>
              </a:lnSpc>
              <a:spcBef>
                <a:spcPts val="0"/>
              </a:spcBef>
              <a:spcAft>
                <a:spcPts val="0"/>
              </a:spcAft>
              <a:buClr>
                <a:srgbClr val="FFFFFF"/>
              </a:buClr>
              <a:buSzPts val="1900"/>
              <a:buFont typeface="Arial"/>
              <a:buChar char="●"/>
            </a:pPr>
            <a:r>
              <a:rPr lang="en" sz="1900">
                <a:solidFill>
                  <a:srgbClr val="FFFFFF"/>
                </a:solidFill>
                <a:latin typeface="Arial"/>
                <a:ea typeface="Arial"/>
                <a:cs typeface="Arial"/>
                <a:sym typeface="Arial"/>
              </a:rPr>
              <a:t>Training should not be nondirective peership but should be flexible </a:t>
            </a:r>
            <a:endParaRPr sz="1900">
              <a:solidFill>
                <a:srgbClr val="FFFFFF"/>
              </a:solidFill>
              <a:latin typeface="Arial"/>
              <a:ea typeface="Arial"/>
              <a:cs typeface="Arial"/>
              <a:sym typeface="Arial"/>
            </a:endParaRPr>
          </a:p>
          <a:p>
            <a:pPr marL="914400" lvl="1" indent="-349250" algn="l" rtl="0">
              <a:lnSpc>
                <a:spcPct val="115000"/>
              </a:lnSpc>
              <a:spcBef>
                <a:spcPts val="0"/>
              </a:spcBef>
              <a:spcAft>
                <a:spcPts val="0"/>
              </a:spcAft>
              <a:buClr>
                <a:srgbClr val="FFFFFF"/>
              </a:buClr>
              <a:buSzPts val="1900"/>
              <a:buFont typeface="Arial"/>
              <a:buChar char="○"/>
            </a:pPr>
            <a:r>
              <a:rPr lang="en" sz="1900">
                <a:solidFill>
                  <a:srgbClr val="FFFFFF"/>
                </a:solidFill>
                <a:latin typeface="Arial"/>
                <a:ea typeface="Arial"/>
                <a:cs typeface="Arial"/>
                <a:sym typeface="Arial"/>
              </a:rPr>
              <a:t>Tutors should learn to switch between directive and nondirective methods as needed and develop a sliding Scale (110) </a:t>
            </a:r>
            <a:endParaRPr sz="1900">
              <a:solidFill>
                <a:srgbClr val="FFFFFF"/>
              </a:solidFill>
              <a:latin typeface="Arial"/>
              <a:ea typeface="Arial"/>
              <a:cs typeface="Arial"/>
              <a:sym typeface="Arial"/>
            </a:endParaRPr>
          </a:p>
          <a:p>
            <a:pPr marL="1371600" lvl="0" indent="0" algn="l" rtl="0">
              <a:lnSpc>
                <a:spcPct val="115000"/>
              </a:lnSpc>
              <a:spcBef>
                <a:spcPts val="0"/>
              </a:spcBef>
              <a:spcAft>
                <a:spcPts val="0"/>
              </a:spcAft>
              <a:buNone/>
            </a:pPr>
            <a:endParaRPr sz="4300"/>
          </a:p>
        </p:txBody>
      </p:sp>
      <p:sp>
        <p:nvSpPr>
          <p:cNvPr id="148" name="Google Shape;148;p25"/>
          <p:cNvSpPr txBox="1"/>
          <p:nvPr/>
        </p:nvSpPr>
        <p:spPr>
          <a:xfrm>
            <a:off x="227650" y="236600"/>
            <a:ext cx="6572100" cy="68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Roboto"/>
                <a:ea typeface="Roboto"/>
                <a:cs typeface="Roboto"/>
                <a:sym typeface="Roboto"/>
              </a:rPr>
              <a:t>Peter Carino </a:t>
            </a:r>
            <a:endParaRPr sz="3600">
              <a:solidFill>
                <a:srgbClr val="FFFFFF"/>
              </a:solidFill>
              <a:latin typeface="Roboto"/>
              <a:ea typeface="Roboto"/>
              <a:cs typeface="Roboto"/>
              <a:sym typeface="Roboto"/>
            </a:endParaRPr>
          </a:p>
        </p:txBody>
      </p:sp>
      <p:pic>
        <p:nvPicPr>
          <p:cNvPr id="149" name="Google Shape;149;p25"/>
          <p:cNvPicPr preferRelativeResize="0"/>
          <p:nvPr/>
        </p:nvPicPr>
        <p:blipFill>
          <a:blip r:embed="rId3">
            <a:alphaModFix/>
          </a:blip>
          <a:stretch>
            <a:fillRect/>
          </a:stretch>
        </p:blipFill>
        <p:spPr>
          <a:xfrm>
            <a:off x="5422356" y="880500"/>
            <a:ext cx="2857531" cy="2286025"/>
          </a:xfrm>
          <a:prstGeom prst="rect">
            <a:avLst/>
          </a:prstGeom>
          <a:noFill/>
          <a:ln>
            <a:noFill/>
          </a:ln>
        </p:spPr>
      </p:pic>
      <p:sp>
        <p:nvSpPr>
          <p:cNvPr id="150" name="Google Shape;150;p25"/>
          <p:cNvSpPr txBox="1"/>
          <p:nvPr/>
        </p:nvSpPr>
        <p:spPr>
          <a:xfrm>
            <a:off x="4876075" y="3341400"/>
            <a:ext cx="3950100" cy="691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700">
                <a:solidFill>
                  <a:srgbClr val="FFFFFF"/>
                </a:solidFill>
              </a:rPr>
              <a:t>Each student/tutor is different, can not expect all tutors to work the same and all students to learn the same </a:t>
            </a:r>
            <a:endParaRPr sz="120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a:spLocks noGrp="1"/>
          </p:cNvSpPr>
          <p:nvPr>
            <p:ph type="body" idx="2"/>
          </p:nvPr>
        </p:nvSpPr>
        <p:spPr>
          <a:xfrm>
            <a:off x="4572000" y="1135900"/>
            <a:ext cx="4448700" cy="871200"/>
          </a:xfrm>
          <a:prstGeom prst="rect">
            <a:avLst/>
          </a:prstGeom>
        </p:spPr>
        <p:txBody>
          <a:bodyPr spcFirstLastPara="1" wrap="square" lIns="91425" tIns="91425" rIns="91425" bIns="91425" anchor="ctr" anchorCtr="0">
            <a:noAutofit/>
          </a:bodyPr>
          <a:lstStyle/>
          <a:p>
            <a:pPr marL="457200" lvl="0" indent="-298450" algn="l" rtl="0">
              <a:spcBef>
                <a:spcPts val="0"/>
              </a:spcBef>
              <a:spcAft>
                <a:spcPts val="0"/>
              </a:spcAft>
              <a:buClr>
                <a:srgbClr val="FFFFFF"/>
              </a:buClr>
              <a:buSzPts val="1100"/>
              <a:buFont typeface="Arial"/>
              <a:buChar char="●"/>
            </a:pPr>
            <a:r>
              <a:rPr lang="en" sz="1100">
                <a:solidFill>
                  <a:srgbClr val="FFFFFF"/>
                </a:solidFill>
                <a:latin typeface="Arial"/>
                <a:ea typeface="Arial"/>
                <a:cs typeface="Arial"/>
                <a:sym typeface="Arial"/>
              </a:rPr>
              <a:t>1995→ Linda Shamoon and Deborah Burns: “A Critique of Pure Tutoring” </a:t>
            </a:r>
            <a:endParaRPr sz="1100">
              <a:solidFill>
                <a:srgbClr val="FFFFFF"/>
              </a:solidFill>
              <a:latin typeface="Arial"/>
              <a:ea typeface="Arial"/>
              <a:cs typeface="Arial"/>
              <a:sym typeface="Arial"/>
            </a:endParaRPr>
          </a:p>
          <a:p>
            <a:pPr marL="1371600" lvl="2" indent="-298450" algn="l" rtl="0">
              <a:spcBef>
                <a:spcPts val="0"/>
              </a:spcBef>
              <a:spcAft>
                <a:spcPts val="0"/>
              </a:spcAft>
              <a:buClr>
                <a:srgbClr val="FFFFFF"/>
              </a:buClr>
              <a:buSzPts val="1100"/>
              <a:buFont typeface="Arial"/>
              <a:buChar char="■"/>
            </a:pPr>
            <a:r>
              <a:rPr lang="en" sz="1100">
                <a:solidFill>
                  <a:srgbClr val="FFFFFF"/>
                </a:solidFill>
                <a:latin typeface="Arial"/>
                <a:ea typeface="Arial"/>
                <a:cs typeface="Arial"/>
                <a:sym typeface="Arial"/>
              </a:rPr>
              <a:t>Attacked the writing centers practice of non-directive peer model </a:t>
            </a:r>
            <a:endParaRPr sz="1100">
              <a:solidFill>
                <a:srgbClr val="FFFFFF"/>
              </a:solidFill>
              <a:latin typeface="Arial"/>
              <a:ea typeface="Arial"/>
              <a:cs typeface="Arial"/>
              <a:sym typeface="Arial"/>
            </a:endParaRPr>
          </a:p>
          <a:p>
            <a:pPr marL="1828800" lvl="3" indent="-298450" algn="l" rtl="0">
              <a:spcBef>
                <a:spcPts val="0"/>
              </a:spcBef>
              <a:spcAft>
                <a:spcPts val="0"/>
              </a:spcAft>
              <a:buClr>
                <a:srgbClr val="FFFFFF"/>
              </a:buClr>
              <a:buSzPts val="1100"/>
              <a:buFont typeface="Arial"/>
              <a:buChar char="●"/>
            </a:pPr>
            <a:r>
              <a:rPr lang="en" sz="1100">
                <a:solidFill>
                  <a:srgbClr val="FFFFFF"/>
                </a:solidFill>
                <a:latin typeface="Arial"/>
                <a:ea typeface="Arial"/>
                <a:cs typeface="Arial"/>
                <a:sym typeface="Arial"/>
              </a:rPr>
              <a:t>The main argument is that it is not a bad thing that someone has more knowledge and skills than the other sense they are passing this knowledge and skill-set down to them (141) </a:t>
            </a:r>
            <a:endParaRPr sz="1100">
              <a:solidFill>
                <a:srgbClr val="FFFFFF"/>
              </a:solidFill>
              <a:latin typeface="Arial"/>
              <a:ea typeface="Arial"/>
              <a:cs typeface="Arial"/>
              <a:sym typeface="Arial"/>
            </a:endParaRPr>
          </a:p>
          <a:p>
            <a:pPr marL="0" lvl="0" indent="0" algn="l" rtl="0">
              <a:spcBef>
                <a:spcPts val="0"/>
              </a:spcBef>
              <a:spcAft>
                <a:spcPts val="1600"/>
              </a:spcAft>
              <a:buNone/>
            </a:pPr>
            <a:endParaRPr/>
          </a:p>
        </p:txBody>
      </p:sp>
      <p:sp>
        <p:nvSpPr>
          <p:cNvPr id="156" name="Google Shape;156;p26"/>
          <p:cNvSpPr txBox="1">
            <a:spLocks noGrp="1"/>
          </p:cNvSpPr>
          <p:nvPr>
            <p:ph type="title"/>
          </p:nvPr>
        </p:nvSpPr>
        <p:spPr>
          <a:xfrm>
            <a:off x="244625" y="891700"/>
            <a:ext cx="4045200" cy="150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900">
                <a:solidFill>
                  <a:srgbClr val="FFFFFF"/>
                </a:solidFill>
                <a:latin typeface="Arial"/>
                <a:ea typeface="Arial"/>
                <a:cs typeface="Arial"/>
                <a:sym typeface="Arial"/>
              </a:rPr>
              <a:t>Scholars have began to question the effectivity of “peerness” and indirect tutoring </a:t>
            </a:r>
            <a:endParaRPr sz="2900">
              <a:solidFill>
                <a:srgbClr val="FFFFFF"/>
              </a:solidFill>
              <a:latin typeface="Arial"/>
              <a:ea typeface="Arial"/>
              <a:cs typeface="Arial"/>
              <a:sym typeface="Arial"/>
            </a:endParaRPr>
          </a:p>
          <a:p>
            <a:pPr marL="0" lvl="0" indent="0" algn="ctr" rtl="0">
              <a:spcBef>
                <a:spcPts val="0"/>
              </a:spcBef>
              <a:spcAft>
                <a:spcPts val="0"/>
              </a:spcAft>
              <a:buNone/>
            </a:pPr>
            <a:endParaRPr/>
          </a:p>
        </p:txBody>
      </p:sp>
      <p:sp>
        <p:nvSpPr>
          <p:cNvPr id="157" name="Google Shape;157;p26"/>
          <p:cNvSpPr txBox="1"/>
          <p:nvPr/>
        </p:nvSpPr>
        <p:spPr>
          <a:xfrm>
            <a:off x="4672850" y="2283800"/>
            <a:ext cx="4132500" cy="1941000"/>
          </a:xfrm>
          <a:prstGeom prst="rect">
            <a:avLst/>
          </a:prstGeom>
          <a:noFill/>
          <a:ln>
            <a:noFill/>
          </a:ln>
        </p:spPr>
        <p:txBody>
          <a:bodyPr spcFirstLastPara="1" wrap="square" lIns="91425" tIns="91425" rIns="91425" bIns="91425" anchor="t" anchorCtr="0">
            <a:noAutofit/>
          </a:bodyPr>
          <a:lstStyle/>
          <a:p>
            <a:pPr marL="1828800" lvl="0" indent="0" algn="l" rtl="0">
              <a:lnSpc>
                <a:spcPct val="115000"/>
              </a:lnSpc>
              <a:spcBef>
                <a:spcPts val="0"/>
              </a:spcBef>
              <a:spcAft>
                <a:spcPts val="0"/>
              </a:spcAft>
              <a:buNone/>
            </a:pPr>
            <a:endParaRPr sz="1100">
              <a:solidFill>
                <a:srgbClr val="FFFFFF"/>
              </a:solidFill>
            </a:endParaRPr>
          </a:p>
          <a:p>
            <a:pPr marL="457200" lvl="0" indent="-298450" algn="l" rtl="0">
              <a:lnSpc>
                <a:spcPct val="115000"/>
              </a:lnSpc>
              <a:spcBef>
                <a:spcPts val="0"/>
              </a:spcBef>
              <a:spcAft>
                <a:spcPts val="0"/>
              </a:spcAft>
              <a:buClr>
                <a:srgbClr val="FFFFFF"/>
              </a:buClr>
              <a:buSzPts val="1100"/>
              <a:buChar char="●"/>
            </a:pPr>
            <a:r>
              <a:rPr lang="en" sz="1100">
                <a:solidFill>
                  <a:srgbClr val="FFFFFF"/>
                </a:solidFill>
              </a:rPr>
              <a:t>1996→ Irene Clark and David Healy </a:t>
            </a:r>
            <a:endParaRPr sz="1100">
              <a:solidFill>
                <a:srgbClr val="FFFFFF"/>
              </a:solidFill>
            </a:endParaRPr>
          </a:p>
          <a:p>
            <a:pPr marL="914400" lvl="1" indent="-298450" algn="l" rtl="0">
              <a:lnSpc>
                <a:spcPct val="115000"/>
              </a:lnSpc>
              <a:spcBef>
                <a:spcPts val="0"/>
              </a:spcBef>
              <a:spcAft>
                <a:spcPts val="0"/>
              </a:spcAft>
              <a:buClr>
                <a:srgbClr val="FFFFFF"/>
              </a:buClr>
              <a:buSzPts val="1100"/>
              <a:buChar char="○"/>
            </a:pPr>
            <a:r>
              <a:rPr lang="en" sz="1100">
                <a:solidFill>
                  <a:srgbClr val="FFFFFF"/>
                </a:solidFill>
              </a:rPr>
              <a:t>Argue that we need to stop pretending that the tutors do not do some of the work </a:t>
            </a:r>
            <a:endParaRPr sz="1100">
              <a:solidFill>
                <a:srgbClr val="FFFFFF"/>
              </a:solidFill>
            </a:endParaRPr>
          </a:p>
          <a:p>
            <a:pPr marL="1371600" lvl="2" indent="-298450" algn="l" rtl="0">
              <a:lnSpc>
                <a:spcPct val="115000"/>
              </a:lnSpc>
              <a:spcBef>
                <a:spcPts val="0"/>
              </a:spcBef>
              <a:spcAft>
                <a:spcPts val="0"/>
              </a:spcAft>
              <a:buClr>
                <a:srgbClr val="FFFFFF"/>
              </a:buClr>
              <a:buSzPts val="1100"/>
              <a:buChar char="■"/>
            </a:pPr>
            <a:r>
              <a:rPr lang="en" sz="1100">
                <a:solidFill>
                  <a:srgbClr val="FFFFFF"/>
                </a:solidFill>
              </a:rPr>
              <a:t>This is not plagiarism: no single author, even that of professional writing is fully responsible for their work </a:t>
            </a:r>
            <a:endParaRPr sz="1100">
              <a:solidFill>
                <a:srgbClr val="FFFFFF"/>
              </a:solidFill>
            </a:endParaRPr>
          </a:p>
          <a:p>
            <a:pPr marL="1371600" lvl="0" indent="0" algn="l" rtl="0">
              <a:lnSpc>
                <a:spcPct val="115000"/>
              </a:lnSpc>
              <a:spcBef>
                <a:spcPts val="0"/>
              </a:spcBef>
              <a:spcAft>
                <a:spcPts val="0"/>
              </a:spcAft>
              <a:buNone/>
            </a:pPr>
            <a:endParaRPr sz="1100">
              <a:solidFill>
                <a:srgbClr val="FFFFFF"/>
              </a:solidFill>
            </a:endParaRPr>
          </a:p>
          <a:p>
            <a:pPr marL="1371600" lvl="0" indent="0" algn="l" rtl="0">
              <a:lnSpc>
                <a:spcPct val="115000"/>
              </a:lnSpc>
              <a:spcBef>
                <a:spcPts val="0"/>
              </a:spcBef>
              <a:spcAft>
                <a:spcPts val="0"/>
              </a:spcAft>
              <a:buNone/>
            </a:pPr>
            <a:endParaRPr sz="1100">
              <a:solidFill>
                <a:srgbClr val="FFFFFF"/>
              </a:solidFill>
            </a:endParaRPr>
          </a:p>
          <a:p>
            <a:pPr marL="457200" lvl="0" indent="-298450" algn="l" rtl="0">
              <a:lnSpc>
                <a:spcPct val="115000"/>
              </a:lnSpc>
              <a:spcBef>
                <a:spcPts val="0"/>
              </a:spcBef>
              <a:spcAft>
                <a:spcPts val="0"/>
              </a:spcAft>
              <a:buClr>
                <a:srgbClr val="FFFFFF"/>
              </a:buClr>
              <a:buSzPts val="1100"/>
              <a:buChar char="●"/>
            </a:pPr>
            <a:r>
              <a:rPr lang="en" sz="1100">
                <a:solidFill>
                  <a:srgbClr val="FFFFFF"/>
                </a:solidFill>
              </a:rPr>
              <a:t>1978 → Marcia Silver </a:t>
            </a:r>
            <a:endParaRPr sz="1100">
              <a:solidFill>
                <a:srgbClr val="FFFFFF"/>
              </a:solidFill>
            </a:endParaRPr>
          </a:p>
          <a:p>
            <a:pPr marL="914400" lvl="1" indent="-298450" algn="l" rtl="0">
              <a:lnSpc>
                <a:spcPct val="115000"/>
              </a:lnSpc>
              <a:spcBef>
                <a:spcPts val="0"/>
              </a:spcBef>
              <a:spcAft>
                <a:spcPts val="0"/>
              </a:spcAft>
              <a:buClr>
                <a:srgbClr val="FFFFFF"/>
              </a:buClr>
              <a:buSzPts val="1100"/>
              <a:buChar char="○"/>
            </a:pPr>
            <a:r>
              <a:rPr lang="en" sz="1100">
                <a:solidFill>
                  <a:srgbClr val="FFFFFF"/>
                </a:solidFill>
              </a:rPr>
              <a:t>Argues that tutors and writing centers should not have a blind adherence to non hierarchical ethic of peer tutoring </a:t>
            </a:r>
            <a:endParaRPr sz="1100">
              <a:solidFill>
                <a:srgbClr val="FFFFFF"/>
              </a:solidFill>
            </a:endParaRPr>
          </a:p>
          <a:p>
            <a:pPr marL="0" lvl="0" indent="0" algn="l" rtl="0">
              <a:spcBef>
                <a:spcPts val="0"/>
              </a:spcBef>
              <a:spcAft>
                <a:spcPts val="0"/>
              </a:spcAft>
              <a:buNone/>
            </a:pPr>
            <a:endParaRPr>
              <a:solidFill>
                <a:srgbClr val="FFFFFF"/>
              </a:solidFill>
              <a:latin typeface="Roboto"/>
              <a:ea typeface="Roboto"/>
              <a:cs typeface="Roboto"/>
              <a:sym typeface="Roboto"/>
            </a:endParaRPr>
          </a:p>
        </p:txBody>
      </p:sp>
      <p:pic>
        <p:nvPicPr>
          <p:cNvPr id="158" name="Google Shape;158;p26"/>
          <p:cNvPicPr preferRelativeResize="0"/>
          <p:nvPr/>
        </p:nvPicPr>
        <p:blipFill>
          <a:blip r:embed="rId3">
            <a:alphaModFix/>
          </a:blip>
          <a:stretch>
            <a:fillRect/>
          </a:stretch>
        </p:blipFill>
        <p:spPr>
          <a:xfrm>
            <a:off x="615213" y="2653275"/>
            <a:ext cx="3304025" cy="220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Arial"/>
                <a:ea typeface="Arial"/>
                <a:cs typeface="Arial"/>
                <a:sym typeface="Arial"/>
              </a:rPr>
              <a:t>“I believe that peer tutoring should not be dismissed, but refigured in terms of the way authority and power play themselves out depending on the player in any given tutorial” (Carino 102/103) </a:t>
            </a:r>
            <a:endParaRPr sz="31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Carino’s Argument </a:t>
            </a:r>
            <a:endParaRPr/>
          </a:p>
        </p:txBody>
      </p:sp>
      <p:sp>
        <p:nvSpPr>
          <p:cNvPr id="169" name="Google Shape;169;p28"/>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Tutorials depend on authority and power</a:t>
            </a:r>
            <a:endParaRPr>
              <a:solidFill>
                <a:srgbClr val="FFFFFF"/>
              </a:solidFill>
              <a:latin typeface="Arial"/>
              <a:ea typeface="Arial"/>
              <a:cs typeface="Arial"/>
              <a:sym typeface="Arial"/>
            </a:endParaRPr>
          </a:p>
          <a:p>
            <a:pPr marL="914400" lvl="1" indent="-342900" algn="l" rtl="0">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Authority about the nature of writing and power to proceed from or resist what that authority says </a:t>
            </a:r>
            <a:endParaRPr sz="1800">
              <a:solidFill>
                <a:srgbClr val="FFFFFF"/>
              </a:solidFill>
              <a:latin typeface="Arial"/>
              <a:ea typeface="Arial"/>
              <a:cs typeface="Arial"/>
              <a:sym typeface="Arial"/>
            </a:endParaRPr>
          </a:p>
          <a:p>
            <a:pPr marL="1371600" lvl="2" indent="-342900" algn="l" rtl="0">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One or the other must have authority, usually the tutor </a:t>
            </a:r>
            <a:endParaRPr sz="1800">
              <a:solidFill>
                <a:srgbClr val="FFFFFF"/>
              </a:solidFill>
              <a:latin typeface="Arial"/>
              <a:ea typeface="Arial"/>
              <a:cs typeface="Arial"/>
              <a:sym typeface="Arial"/>
            </a:endParaRPr>
          </a:p>
          <a:p>
            <a:pPr marL="1371600" lvl="2" indent="-342900" algn="l" rtl="0">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Or both must share authority to produce a collaborative peer situation, this is rare </a:t>
            </a:r>
            <a:endParaRPr sz="1800">
              <a:solidFill>
                <a:srgbClr val="FFFFFF"/>
              </a:solidFill>
              <a:latin typeface="Arial"/>
              <a:ea typeface="Arial"/>
              <a:cs typeface="Arial"/>
              <a:sym typeface="Arial"/>
            </a:endParaRPr>
          </a:p>
          <a:p>
            <a:pPr marL="914400" lvl="1" indent="-342900" algn="l" rtl="0">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No matter what techniques are used, both people, or one person, must have the knowledge and occupy the position of power and authority in a hierarchical relationship </a:t>
            </a:r>
            <a:endParaRPr sz="1800">
              <a:solidFill>
                <a:srgbClr val="FFFFFF"/>
              </a:solidFill>
              <a:latin typeface="Arial"/>
              <a:ea typeface="Arial"/>
              <a:cs typeface="Arial"/>
              <a:sym typeface="Arial"/>
            </a:endParaRPr>
          </a:p>
          <a:p>
            <a:pPr marL="0" lvl="0" indent="0" algn="l" rtl="0">
              <a:spcBef>
                <a:spcPts val="0"/>
              </a:spcBef>
              <a:spcAft>
                <a:spcPts val="1600"/>
              </a:spcAft>
              <a:buNone/>
            </a:pPr>
            <a:endParaRPr sz="2300">
              <a:solidFill>
                <a:srgbClr val="FFFFFF"/>
              </a:solidFill>
            </a:endParaRPr>
          </a:p>
        </p:txBody>
      </p:sp>
      <p:pic>
        <p:nvPicPr>
          <p:cNvPr id="170" name="Google Shape;170;p28"/>
          <p:cNvPicPr preferRelativeResize="0"/>
          <p:nvPr/>
        </p:nvPicPr>
        <p:blipFill>
          <a:blip r:embed="rId3">
            <a:alphaModFix/>
          </a:blip>
          <a:stretch>
            <a:fillRect/>
          </a:stretch>
        </p:blipFill>
        <p:spPr>
          <a:xfrm>
            <a:off x="5627000" y="97799"/>
            <a:ext cx="3209525" cy="1794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Continued </a:t>
            </a:r>
            <a:endParaRPr/>
          </a:p>
        </p:txBody>
      </p:sp>
      <p:sp>
        <p:nvSpPr>
          <p:cNvPr id="176" name="Google Shape;176;p29"/>
          <p:cNvSpPr txBox="1">
            <a:spLocks noGrp="1"/>
          </p:cNvSpPr>
          <p:nvPr>
            <p:ph type="body" idx="1"/>
          </p:nvPr>
        </p:nvSpPr>
        <p:spPr>
          <a:xfrm>
            <a:off x="387900" y="1032299"/>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a:t>“A non hierarchical environment does not depend on blind commitment to non directive tutoring methods. Instead tutors should be taught to recognize where the power and authority lie in any given tutorial, when and what degree they have them, when and to what degree the student has them, and when and to what degree they are absent in any given tutorial” (109). </a:t>
            </a:r>
            <a:endParaRPr/>
          </a:p>
          <a:p>
            <a:pPr marL="0" lvl="0" indent="0" algn="l" rtl="0">
              <a:lnSpc>
                <a:spcPct val="100000"/>
              </a:lnSpc>
              <a:spcBef>
                <a:spcPts val="1600"/>
              </a:spcBef>
              <a:spcAft>
                <a:spcPts val="0"/>
              </a:spcAft>
              <a:buNone/>
            </a:pPr>
            <a:br>
              <a:rPr lang="en"/>
            </a:b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77" name="Google Shape;177;p29"/>
          <p:cNvPicPr preferRelativeResize="0"/>
          <p:nvPr/>
        </p:nvPicPr>
        <p:blipFill>
          <a:blip r:embed="rId3">
            <a:alphaModFix/>
          </a:blip>
          <a:stretch>
            <a:fillRect/>
          </a:stretch>
        </p:blipFill>
        <p:spPr>
          <a:xfrm>
            <a:off x="5340500" y="2921549"/>
            <a:ext cx="3624625" cy="2026500"/>
          </a:xfrm>
          <a:prstGeom prst="rect">
            <a:avLst/>
          </a:prstGeom>
          <a:noFill/>
          <a:ln>
            <a:noFill/>
          </a:ln>
        </p:spPr>
      </p:pic>
      <p:sp>
        <p:nvSpPr>
          <p:cNvPr id="178" name="Google Shape;178;p29"/>
          <p:cNvSpPr txBox="1"/>
          <p:nvPr/>
        </p:nvSpPr>
        <p:spPr>
          <a:xfrm>
            <a:off x="254275" y="3744925"/>
            <a:ext cx="4923900" cy="77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FFFFFF"/>
                </a:solidFill>
                <a:latin typeface="Roboto"/>
                <a:ea typeface="Roboto"/>
                <a:cs typeface="Roboto"/>
                <a:sym typeface="Roboto"/>
              </a:rPr>
              <a:t>From here they decide what technique to use in a session </a:t>
            </a:r>
            <a:endParaRPr sz="1700">
              <a:solidFill>
                <a:srgbClr val="FFFFFF"/>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Continued </a:t>
            </a:r>
            <a:endParaRPr/>
          </a:p>
        </p:txBody>
      </p:sp>
      <p:sp>
        <p:nvSpPr>
          <p:cNvPr id="184" name="Google Shape;184;p30"/>
          <p:cNvSpPr txBox="1">
            <a:spLocks noGrp="1"/>
          </p:cNvSpPr>
          <p:nvPr>
            <p:ph type="body" idx="1"/>
          </p:nvPr>
        </p:nvSpPr>
        <p:spPr>
          <a:xfrm>
            <a:off x="411900" y="1252900"/>
            <a:ext cx="8320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“To Pretend that there is not a hierarchical relationship between tutor and student is a fallacy, and to engineer peer tutoring techniques that divest the tutor of power and authority is at times foolish and can even be unethical” (Carino 98).</a:t>
            </a:r>
            <a:endParaRPr/>
          </a:p>
        </p:txBody>
      </p:sp>
      <p:pic>
        <p:nvPicPr>
          <p:cNvPr id="185" name="Google Shape;185;p30"/>
          <p:cNvPicPr preferRelativeResize="0"/>
          <p:nvPr/>
        </p:nvPicPr>
        <p:blipFill>
          <a:blip r:embed="rId3">
            <a:alphaModFix/>
          </a:blip>
          <a:stretch>
            <a:fillRect/>
          </a:stretch>
        </p:blipFill>
        <p:spPr>
          <a:xfrm>
            <a:off x="2214825" y="2473048"/>
            <a:ext cx="4308125" cy="2408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1"/>
          <p:cNvSpPr txBox="1">
            <a:spLocks noGrp="1"/>
          </p:cNvSpPr>
          <p:nvPr>
            <p:ph type="title"/>
          </p:nvPr>
        </p:nvSpPr>
        <p:spPr>
          <a:xfrm>
            <a:off x="213775" y="4227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100"/>
              <a:t>Some Examples…... </a:t>
            </a:r>
            <a:endParaRPr sz="5100"/>
          </a:p>
        </p:txBody>
      </p:sp>
      <p:pic>
        <p:nvPicPr>
          <p:cNvPr id="191" name="Google Shape;191;p31"/>
          <p:cNvPicPr preferRelativeResize="0"/>
          <p:nvPr/>
        </p:nvPicPr>
        <p:blipFill>
          <a:blip r:embed="rId3">
            <a:alphaModFix/>
          </a:blip>
          <a:stretch>
            <a:fillRect/>
          </a:stretch>
        </p:blipFill>
        <p:spPr>
          <a:xfrm>
            <a:off x="1615350" y="1377300"/>
            <a:ext cx="4085475" cy="2637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2"/>
          <p:cNvSpPr txBox="1">
            <a:spLocks noGrp="1"/>
          </p:cNvSpPr>
          <p:nvPr>
            <p:ph type="title"/>
          </p:nvPr>
        </p:nvSpPr>
        <p:spPr>
          <a:xfrm>
            <a:off x="329850" y="423200"/>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Ideal Peer Tutoring in Nondirect Model</a:t>
            </a:r>
            <a:endParaRPr/>
          </a:p>
        </p:txBody>
      </p:sp>
      <p:sp>
        <p:nvSpPr>
          <p:cNvPr id="197" name="Google Shape;197;p32"/>
          <p:cNvSpPr txBox="1">
            <a:spLocks noGrp="1"/>
          </p:cNvSpPr>
          <p:nvPr>
            <p:ph type="body" idx="1"/>
          </p:nvPr>
        </p:nvSpPr>
        <p:spPr>
          <a:xfrm>
            <a:off x="387900" y="1187975"/>
            <a:ext cx="8368200" cy="28875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a:t>3rd year chem major comes in to go over a lab with a literature major</a:t>
            </a:r>
            <a:endParaRPr/>
          </a:p>
          <a:p>
            <a:pPr marL="1371600" lvl="1" indent="-317500" algn="l" rtl="0">
              <a:lnSpc>
                <a:spcPct val="100000"/>
              </a:lnSpc>
              <a:spcBef>
                <a:spcPts val="0"/>
              </a:spcBef>
              <a:spcAft>
                <a:spcPts val="0"/>
              </a:spcAft>
              <a:buSzPts val="1400"/>
              <a:buChar char="○"/>
            </a:pPr>
            <a:r>
              <a:rPr lang="en"/>
              <a:t>Tutor asks the student questions about their thesis placement and lack of transitions </a:t>
            </a:r>
            <a:endParaRPr/>
          </a:p>
          <a:p>
            <a:pPr marL="1828800" lvl="2" indent="-317500" algn="l" rtl="0">
              <a:lnSpc>
                <a:spcPct val="100000"/>
              </a:lnSpc>
              <a:spcBef>
                <a:spcPts val="0"/>
              </a:spcBef>
              <a:spcAft>
                <a:spcPts val="0"/>
              </a:spcAft>
              <a:buSzPts val="1400"/>
              <a:buChar char="■"/>
            </a:pPr>
            <a:r>
              <a:rPr lang="en"/>
              <a:t>The student’s answers to these questions influence an improvement in their work </a:t>
            </a:r>
            <a:endParaRPr/>
          </a:p>
          <a:p>
            <a:pPr marL="182880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Student takes authority of their work by teaching the tutor about thesis placement in lab rhetoric but also becomes a better writer by learning about transitions from the tutor </a:t>
            </a:r>
            <a:endParaRPr/>
          </a:p>
          <a:p>
            <a:pPr marL="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Both student and tutor share authority and are engaged in collaboration in order to improve the work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3"/>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Sticking to a Non Direct Method, Even When it is Not Appropriate </a:t>
            </a:r>
            <a:endParaRPr/>
          </a:p>
        </p:txBody>
      </p:sp>
      <p:sp>
        <p:nvSpPr>
          <p:cNvPr id="203" name="Google Shape;203;p33"/>
          <p:cNvSpPr txBox="1">
            <a:spLocks noGrp="1"/>
          </p:cNvSpPr>
          <p:nvPr>
            <p:ph type="body" idx="1"/>
          </p:nvPr>
        </p:nvSpPr>
        <p:spPr>
          <a:xfrm>
            <a:off x="387900" y="1269224"/>
            <a:ext cx="8368200" cy="30789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a:t>Tutor is a journalism major and theatre minor, working with a student writing a review for a theatre class</a:t>
            </a:r>
            <a:endParaRPr/>
          </a:p>
          <a:p>
            <a:pPr marL="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Tutor continues to ask indirect questions about the introduction but the student lacks the knowledge of the structure of play reviews to know what they are doing is wrong </a:t>
            </a:r>
            <a:endParaRPr/>
          </a:p>
          <a:p>
            <a:pPr marL="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Tutor should take the authority and teach them the proper way to write but instead the introduction is left as is and the student does not benefit from the appointment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Recognizing When to Switch to a Direct Approach </a:t>
            </a:r>
            <a:endParaRPr/>
          </a:p>
        </p:txBody>
      </p:sp>
      <p:sp>
        <p:nvSpPr>
          <p:cNvPr id="209" name="Google Shape;209;p34"/>
          <p:cNvSpPr txBox="1">
            <a:spLocks noGrp="1"/>
          </p:cNvSpPr>
          <p:nvPr>
            <p:ph type="body" idx="1"/>
          </p:nvPr>
        </p:nvSpPr>
        <p:spPr>
          <a:xfrm>
            <a:off x="387900" y="1144125"/>
            <a:ext cx="8703300" cy="30789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a:t>Same student and tutor as previous example </a:t>
            </a:r>
            <a:endParaRPr/>
          </a:p>
          <a:p>
            <a:pPr marL="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This time the tutor draws on their knowledge of journalism and theatre and takes authority to exercise power and direct the student </a:t>
            </a:r>
            <a:endParaRPr/>
          </a:p>
          <a:p>
            <a:pPr marL="45720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Does not belittle the student but uses their authority to share their knowledge so that they can help the student properly complete their assignment </a:t>
            </a:r>
            <a:endParaRPr/>
          </a:p>
          <a:p>
            <a:pPr marL="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Authority is not shared like first example, but there is still a sharing of work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Authority Lacking on Both Ends </a:t>
            </a:r>
            <a:endParaRPr/>
          </a:p>
        </p:txBody>
      </p:sp>
      <p:sp>
        <p:nvSpPr>
          <p:cNvPr id="215" name="Google Shape;215;p3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Returning back to the first example…</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Tutor questions the thesis but this time the student just moves it to where the tutor thinks it should be even though they are not familiar with lab reports </a:t>
            </a:r>
            <a:endParaRPr/>
          </a:p>
          <a:p>
            <a:pPr marL="914400" lvl="1" indent="-317500" algn="l" rtl="0">
              <a:spcBef>
                <a:spcPts val="0"/>
              </a:spcBef>
              <a:spcAft>
                <a:spcPts val="0"/>
              </a:spcAft>
              <a:buSzPts val="1400"/>
              <a:buChar char="○"/>
            </a:pPr>
            <a:r>
              <a:rPr lang="en"/>
              <a:t>Student is misdirected </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Student should have had power to resist the tutors suggestion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Summary of Examples </a:t>
            </a:r>
            <a:endParaRPr/>
          </a:p>
        </p:txBody>
      </p:sp>
      <p:sp>
        <p:nvSpPr>
          <p:cNvPr id="221" name="Google Shape;221;p3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Student had knowledge and needed it drawn out of them by the tutor’s questions </a:t>
            </a:r>
            <a:endParaRPr/>
          </a:p>
          <a:p>
            <a:pPr marL="457200" lvl="0" indent="-342900" algn="l" rtl="0">
              <a:spcBef>
                <a:spcPts val="0"/>
              </a:spcBef>
              <a:spcAft>
                <a:spcPts val="0"/>
              </a:spcAft>
              <a:buSzPts val="1800"/>
              <a:buAutoNum type="arabicPeriod"/>
            </a:pPr>
            <a:r>
              <a:rPr lang="en"/>
              <a:t>The tutor had the knowledge but withheld it from the student and did not correctly use their power/authority </a:t>
            </a:r>
            <a:endParaRPr/>
          </a:p>
          <a:p>
            <a:pPr marL="457200" lvl="0" indent="-342900" algn="l" rtl="0">
              <a:spcBef>
                <a:spcPts val="0"/>
              </a:spcBef>
              <a:spcAft>
                <a:spcPts val="0"/>
              </a:spcAft>
              <a:buSzPts val="1800"/>
              <a:buAutoNum type="arabicPeriod"/>
            </a:pPr>
            <a:r>
              <a:rPr lang="en"/>
              <a:t>Tutor had the knowledge and exercised authority to share it with the student </a:t>
            </a:r>
            <a:endParaRPr/>
          </a:p>
          <a:p>
            <a:pPr marL="457200" lvl="0" indent="-342900" algn="l" rtl="0">
              <a:spcBef>
                <a:spcPts val="0"/>
              </a:spcBef>
              <a:spcAft>
                <a:spcPts val="0"/>
              </a:spcAft>
              <a:buSzPts val="1800"/>
              <a:buAutoNum type="arabicPeriod"/>
            </a:pPr>
            <a:r>
              <a:rPr lang="en"/>
              <a:t>Neither student or tutor has knowledge and the appointment went poorly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7"/>
          <p:cNvSpPr txBox="1">
            <a:spLocks noGrp="1"/>
          </p:cNvSpPr>
          <p:nvPr>
            <p:ph type="title"/>
          </p:nvPr>
        </p:nvSpPr>
        <p:spPr>
          <a:xfrm>
            <a:off x="318225" y="399950"/>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Discussion Questions….</a:t>
            </a:r>
            <a:endParaRPr/>
          </a:p>
        </p:txBody>
      </p:sp>
      <p:sp>
        <p:nvSpPr>
          <p:cNvPr id="227" name="Google Shape;227;p37"/>
          <p:cNvSpPr txBox="1">
            <a:spLocks noGrp="1"/>
          </p:cNvSpPr>
          <p:nvPr>
            <p:ph type="body" idx="1"/>
          </p:nvPr>
        </p:nvSpPr>
        <p:spPr>
          <a:xfrm>
            <a:off x="318225" y="1492425"/>
            <a:ext cx="8622000" cy="30789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a:t>What have your experiences with power and authority in your sessions been like? Do you find yourself talking a more direct or indirect tutoring method? </a:t>
            </a:r>
            <a:endParaRPr/>
          </a:p>
          <a:p>
            <a:pPr marL="45720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Do you think students see us as authoritative figures or does the nonhierarchical environment really diminish this identity? </a:t>
            </a:r>
            <a:endParaRPr/>
          </a:p>
          <a:p>
            <a:pPr marL="457200" lvl="0" indent="0" algn="l" rtl="0">
              <a:lnSpc>
                <a:spcPct val="100000"/>
              </a:lnSpc>
              <a:spcBef>
                <a:spcPts val="1600"/>
              </a:spcBef>
              <a:spcAft>
                <a:spcPts val="0"/>
              </a:spcAft>
              <a:buNone/>
            </a:pPr>
            <a:endParaRPr/>
          </a:p>
          <a:p>
            <a:pPr marL="457200" lvl="0" indent="-342900" algn="l" rtl="0">
              <a:lnSpc>
                <a:spcPct val="100000"/>
              </a:lnSpc>
              <a:spcBef>
                <a:spcPts val="1600"/>
              </a:spcBef>
              <a:spcAft>
                <a:spcPts val="0"/>
              </a:spcAft>
              <a:buSzPts val="1800"/>
              <a:buChar char="●"/>
            </a:pPr>
            <a:r>
              <a:rPr lang="en"/>
              <a:t>How does being online impact roles of power and authority in Writing Center?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38"/>
          <p:cNvPicPr preferRelativeResize="0"/>
          <p:nvPr/>
        </p:nvPicPr>
        <p:blipFill>
          <a:blip r:embed="rId3">
            <a:alphaModFix/>
          </a:blip>
          <a:stretch>
            <a:fillRect/>
          </a:stretch>
        </p:blipFill>
        <p:spPr>
          <a:xfrm>
            <a:off x="1842900" y="1040950"/>
            <a:ext cx="5261850" cy="2774425"/>
          </a:xfrm>
          <a:prstGeom prst="rect">
            <a:avLst/>
          </a:prstGeom>
          <a:noFill/>
          <a:ln>
            <a:noFill/>
          </a:ln>
        </p:spPr>
      </p:pic>
      <p:sp>
        <p:nvSpPr>
          <p:cNvPr id="233" name="Google Shape;233;p38"/>
          <p:cNvSpPr txBox="1"/>
          <p:nvPr/>
        </p:nvSpPr>
        <p:spPr>
          <a:xfrm>
            <a:off x="452625" y="349750"/>
            <a:ext cx="5925300" cy="6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500">
                <a:solidFill>
                  <a:srgbClr val="FFFFFF"/>
                </a:solidFill>
                <a:latin typeface="Roboto"/>
                <a:ea typeface="Roboto"/>
                <a:cs typeface="Roboto"/>
                <a:sym typeface="Roboto"/>
              </a:rPr>
              <a:t>Thank You! </a:t>
            </a:r>
            <a:endParaRPr sz="3500">
              <a:solidFill>
                <a:srgbClr val="FFFFFF"/>
              </a:solidFill>
              <a:latin typeface="Roboto"/>
              <a:ea typeface="Roboto"/>
              <a:cs typeface="Roboto"/>
              <a:sym typeface="Roboto"/>
            </a:endParaRPr>
          </a:p>
        </p:txBody>
      </p:sp>
      <p:sp>
        <p:nvSpPr>
          <p:cNvPr id="234" name="Google Shape;234;p38"/>
          <p:cNvSpPr txBox="1"/>
          <p:nvPr/>
        </p:nvSpPr>
        <p:spPr>
          <a:xfrm>
            <a:off x="1228200" y="4156600"/>
            <a:ext cx="6687600" cy="780300"/>
          </a:xfrm>
          <a:prstGeom prst="rect">
            <a:avLst/>
          </a:prstGeom>
          <a:noFill/>
          <a:ln>
            <a:noFill/>
          </a:ln>
        </p:spPr>
        <p:txBody>
          <a:bodyPr spcFirstLastPara="1" wrap="square" lIns="91425" tIns="91425" rIns="91425" bIns="91425" anchor="t" anchorCtr="0">
            <a:noAutofit/>
          </a:bodyPr>
          <a:lstStyle/>
          <a:p>
            <a:pPr marL="355600" lvl="0" indent="0" algn="l" rtl="0">
              <a:lnSpc>
                <a:spcPct val="115000"/>
              </a:lnSpc>
              <a:spcBef>
                <a:spcPts val="1200"/>
              </a:spcBef>
              <a:spcAft>
                <a:spcPts val="0"/>
              </a:spcAft>
              <a:buNone/>
            </a:pPr>
            <a:r>
              <a:rPr lang="en" sz="1100"/>
              <a:t>Carino, Peter. “Power And Authority In Peer Tutoring.” </a:t>
            </a:r>
            <a:r>
              <a:rPr lang="en" sz="1100" i="1"/>
              <a:t>Center Will Hold</a:t>
            </a:r>
            <a:r>
              <a:rPr lang="en" sz="1100"/>
              <a:t>, pp. 96–113., doi:10.2307/j.ctt46nxnq.9. </a:t>
            </a:r>
            <a:endParaRPr sz="1100"/>
          </a:p>
          <a:p>
            <a:pPr marL="0" lvl="0" indent="0" algn="l" rtl="0">
              <a:spcBef>
                <a:spcPts val="1200"/>
              </a:spcBef>
              <a:spcAft>
                <a:spcPts val="0"/>
              </a:spcAft>
              <a:buNone/>
            </a:pPr>
            <a:endParaRPr>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1664</Words>
  <Application>Microsoft Office PowerPoint</Application>
  <PresentationFormat>On-screen Show (16:9)</PresentationFormat>
  <Paragraphs>134</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Roboto Slab</vt:lpstr>
      <vt:lpstr>Roboto</vt:lpstr>
      <vt:lpstr>Arial</vt:lpstr>
      <vt:lpstr>Marina</vt:lpstr>
      <vt:lpstr>“Power and Authority in Peer Tutoring”  Peter Carino </vt:lpstr>
      <vt:lpstr>PowerPoint Presentation</vt:lpstr>
      <vt:lpstr>PowerPoint Presentation</vt:lpstr>
      <vt:lpstr> Attempts to sort out  why writing centers have been uncomfortable with holding power and claiming authority  Why they mask these terms with “peerness”  How writing centers might have more success if they refigure authority as a tool in tutorial work  How tutors can be trained to recognize when to use their power and authority and how to do it without becoming an authoritarian </vt:lpstr>
      <vt:lpstr>PowerPoint Presentation</vt:lpstr>
      <vt:lpstr>“Power” “Authority” </vt:lpstr>
      <vt:lpstr>Where did this all begin? </vt:lpstr>
      <vt:lpstr>Classroom vs Writing Center</vt:lpstr>
      <vt:lpstr>Peer Tutoring </vt:lpstr>
      <vt:lpstr>Direct Tutoring</vt:lpstr>
      <vt:lpstr>Nondirective tutoring is an antidote for having too much or too little knowledge  More knowledge- ask questions to ensure your not doing work for them  Less knowledge- ask questions to draw knowledge of the subject  </vt:lpstr>
      <vt:lpstr>Activity </vt:lpstr>
      <vt:lpstr>Training should not be nondirective peership but should be flexible  Tutors should learn to switch between directive and nondirective methods as needed and develop a sliding Scale (110)  </vt:lpstr>
      <vt:lpstr>Scholars have began to question the effectivity of “peerness” and indirect tutoring  </vt:lpstr>
      <vt:lpstr>PowerPoint Presentation</vt:lpstr>
      <vt:lpstr>Carino’s Argument </vt:lpstr>
      <vt:lpstr>Continued </vt:lpstr>
      <vt:lpstr>Continued </vt:lpstr>
      <vt:lpstr>Some Examples…... </vt:lpstr>
      <vt:lpstr>Ideal Peer Tutoring in Nondirect Model</vt:lpstr>
      <vt:lpstr>Sticking to a Non Direct Method, Even When it is Not Appropriate </vt:lpstr>
      <vt:lpstr>Recognizing When to Switch to a Direct Approach </vt:lpstr>
      <vt:lpstr>Authority Lacking on Both Ends </vt:lpstr>
      <vt:lpstr>Summary of Examples </vt:lpstr>
      <vt:lpstr>Discussion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and Authority in Peer Tutoring”  Peter Carino</dc:title>
  <dc:creator>Lyn Kelly</dc:creator>
  <cp:lastModifiedBy>Lyn Kelly</cp:lastModifiedBy>
  <cp:revision>1</cp:revision>
  <dcterms:modified xsi:type="dcterms:W3CDTF">2021-05-14T13:32:21Z</dcterms:modified>
</cp:coreProperties>
</file>