
<file path=[Content_Types].xml><?xml version="1.0" encoding="utf-8"?>
<Types xmlns="http://schemas.openxmlformats.org/package/2006/content-types">
  <Default Extension="fntdata" ContentType="application/x-fontdata"/>
  <Default Extension="gif" ContentType="image/gif"/>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Lato" panose="020F0502020204030203" pitchFamily="34" charset="0"/>
      <p:regular r:id="rId22"/>
      <p:bold r:id="rId23"/>
      <p:italic r:id="rId24"/>
      <p:boldItalic r:id="rId25"/>
    </p:embeddedFont>
    <p:embeddedFont>
      <p:font typeface="Playfair Display" panose="020B060402020202020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51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9423cf547_0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9423cf547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9423cf547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9423cf547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99423cf547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99423cf547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9423cf547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9423cf547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9423cf547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9423cf547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99423cf547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99423cf547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9423cf547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9423cf547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99423cf547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99423cf547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99423cf547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99423cf547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99423cf547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99423cf547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99423cf547_0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99423cf547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99423cf547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99423cf547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9423cf547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9423cf547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99423cf547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99423cf547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99423cf547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99423cf547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99423cf547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99423cf547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99423cf547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99423cf547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99423cf547_0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99423cf547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How to Be an ESL Tutor</a:t>
            </a:r>
            <a:endParaRPr/>
          </a:p>
        </p:txBody>
      </p:sp>
      <p:sp>
        <p:nvSpPr>
          <p:cNvPr id="60" name="Google Shape;60;p13"/>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Common Errors and Techniques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OBJECTIVES</a:t>
            </a:r>
            <a:endParaRPr/>
          </a:p>
        </p:txBody>
      </p:sp>
      <p:sp>
        <p:nvSpPr>
          <p:cNvPr id="66" name="Google Shape;66;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Understand a Chinese students’ ESL learning experience </a:t>
            </a:r>
            <a:endParaRPr/>
          </a:p>
          <a:p>
            <a:pPr marL="457200" lvl="0" indent="-342900" algn="l" rtl="0">
              <a:lnSpc>
                <a:spcPct val="200000"/>
              </a:lnSpc>
              <a:spcBef>
                <a:spcPts val="0"/>
              </a:spcBef>
              <a:spcAft>
                <a:spcPts val="0"/>
              </a:spcAft>
              <a:buSzPts val="1800"/>
              <a:buChar char="●"/>
            </a:pPr>
            <a:r>
              <a:rPr lang="en"/>
              <a:t>Learn the common types of word choice errors </a:t>
            </a:r>
            <a:endParaRPr/>
          </a:p>
          <a:p>
            <a:pPr marL="457200" lvl="0" indent="-342900" algn="l" rtl="0">
              <a:lnSpc>
                <a:spcPct val="200000"/>
              </a:lnSpc>
              <a:spcBef>
                <a:spcPts val="0"/>
              </a:spcBef>
              <a:spcAft>
                <a:spcPts val="0"/>
              </a:spcAft>
              <a:buSzPts val="1800"/>
              <a:buChar char="●"/>
            </a:pPr>
            <a:r>
              <a:rPr lang="en"/>
              <a:t>Learn the common techniques on how to correct common errors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First, let’s take a look at a Chinese ELL’s experience… </a:t>
            </a:r>
            <a:endParaRPr/>
          </a:p>
        </p:txBody>
      </p:sp>
      <p:sp>
        <p:nvSpPr>
          <p:cNvPr id="72" name="Google Shape;72;p15"/>
          <p:cNvSpPr txBox="1">
            <a:spLocks noGrp="1"/>
          </p:cNvSpPr>
          <p:nvPr>
            <p:ph type="body" idx="1"/>
          </p:nvPr>
        </p:nvSpPr>
        <p:spPr>
          <a:xfrm>
            <a:off x="311700" y="1543750"/>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There is a lack of rigor in foreign English classes, which may have consisted of memorization and grammar tests </a:t>
            </a:r>
            <a:endParaRPr/>
          </a:p>
          <a:p>
            <a:pPr marL="457200" lvl="0" indent="-342900" algn="l" rtl="0">
              <a:lnSpc>
                <a:spcPct val="200000"/>
              </a:lnSpc>
              <a:spcBef>
                <a:spcPts val="0"/>
              </a:spcBef>
              <a:spcAft>
                <a:spcPts val="0"/>
              </a:spcAft>
              <a:buSzPts val="1800"/>
              <a:buChar char="●"/>
            </a:pPr>
            <a:r>
              <a:rPr lang="en"/>
              <a:t>Differences between structure and style</a:t>
            </a:r>
            <a:endParaRPr/>
          </a:p>
          <a:p>
            <a:pPr marL="457200" lvl="0" indent="-342900" algn="l" rtl="0">
              <a:lnSpc>
                <a:spcPct val="200000"/>
              </a:lnSpc>
              <a:spcBef>
                <a:spcPts val="0"/>
              </a:spcBef>
              <a:spcAft>
                <a:spcPts val="0"/>
              </a:spcAft>
              <a:buSzPts val="1800"/>
              <a:buChar char="●"/>
            </a:pPr>
            <a:r>
              <a:rPr lang="en"/>
              <a:t>Perceptions of Tutor-Tutee roles</a:t>
            </a:r>
            <a:endParaRPr/>
          </a:p>
          <a:p>
            <a:pPr marL="45720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WORD CHOICE</a:t>
            </a:r>
            <a:endParaRPr/>
          </a:p>
        </p:txBody>
      </p:sp>
      <p:sp>
        <p:nvSpPr>
          <p:cNvPr id="78" name="Google Shape;78;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most common error that ESL students make is word choice.. </a:t>
            </a:r>
            <a:endParaRPr/>
          </a:p>
          <a:p>
            <a:pPr marL="0" lvl="0" indent="0" algn="l" rtl="0">
              <a:spcBef>
                <a:spcPts val="1600"/>
              </a:spcBef>
              <a:spcAft>
                <a:spcPts val="0"/>
              </a:spcAft>
              <a:buNone/>
            </a:pPr>
            <a:r>
              <a:rPr lang="en"/>
              <a:t>Word choice errors are a natural process of second language learning. </a:t>
            </a:r>
            <a:endParaRPr/>
          </a:p>
          <a:p>
            <a:pPr marL="0" lvl="0" indent="0" algn="l" rtl="0">
              <a:spcBef>
                <a:spcPts val="1600"/>
              </a:spcBef>
              <a:spcAft>
                <a:spcPts val="0"/>
              </a:spcAft>
              <a:buNone/>
            </a:pPr>
            <a:r>
              <a:rPr lang="en"/>
              <a:t>Problematic and erroneous word choices result in the meaning of a writer’s words to be distorted, and therefore their overall message suffers. </a:t>
            </a:r>
            <a:endParaRPr/>
          </a:p>
          <a:p>
            <a:pPr marL="0" lvl="0" indent="0" algn="l" rtl="0">
              <a:spcBef>
                <a:spcPts val="1600"/>
              </a:spcBef>
              <a:spcAft>
                <a:spcPts val="0"/>
              </a:spcAft>
              <a:buNone/>
            </a:pPr>
            <a:r>
              <a:rPr lang="en"/>
              <a:t>MOST word choice errors are rooted in semantics. This reveals how two languages can express the same idea, but are very different when written out on a page. </a:t>
            </a:r>
            <a:endParaRPr/>
          </a:p>
          <a:p>
            <a:pPr marL="0" lvl="0" indent="0" algn="l" rtl="0">
              <a:spcBef>
                <a:spcPts val="1600"/>
              </a:spcBef>
              <a:spcAft>
                <a:spcPts val="1600"/>
              </a:spcAft>
              <a:buNone/>
            </a:pPr>
            <a:r>
              <a:rPr lang="en"/>
              <a:t>Writing Associates ARE ESL teachers. </a:t>
            </a:r>
            <a:endParaRPr/>
          </a:p>
        </p:txBody>
      </p:sp>
    </p:spTree>
  </p:cSld>
  <p:clrMapOvr>
    <a:masterClrMapping/>
  </p:clrMapOvr>
  <mc:AlternateContent xmlns:mc="http://schemas.openxmlformats.org/markup-compatibility/2006" xmlns:p14="http://schemas.microsoft.com/office/powerpoint/2010/main">
    <mc:Choice Requires="p14">
      <p:transition spd="slow" p14:dur="17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6 TYPES OF WORD CHOICE ERRORS</a:t>
            </a:r>
            <a:endParaRPr/>
          </a:p>
        </p:txBody>
      </p:sp>
      <p:sp>
        <p:nvSpPr>
          <p:cNvPr id="84" name="Google Shape;8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Translation</a:t>
            </a:r>
            <a:endParaRPr/>
          </a:p>
          <a:p>
            <a:pPr marL="457200" lvl="0" indent="-342900" algn="l" rtl="0">
              <a:spcBef>
                <a:spcPts val="0"/>
              </a:spcBef>
              <a:spcAft>
                <a:spcPts val="0"/>
              </a:spcAft>
              <a:buSzPts val="1800"/>
              <a:buAutoNum type="arabicPeriod"/>
            </a:pPr>
            <a:r>
              <a:rPr lang="en"/>
              <a:t>Wrong Context</a:t>
            </a:r>
            <a:endParaRPr/>
          </a:p>
          <a:p>
            <a:pPr marL="457200" lvl="0" indent="-342900" algn="l" rtl="0">
              <a:spcBef>
                <a:spcPts val="0"/>
              </a:spcBef>
              <a:spcAft>
                <a:spcPts val="0"/>
              </a:spcAft>
              <a:buSzPts val="1800"/>
              <a:buAutoNum type="arabicPeriod"/>
            </a:pPr>
            <a:r>
              <a:rPr lang="en"/>
              <a:t>Synform</a:t>
            </a:r>
            <a:endParaRPr/>
          </a:p>
          <a:p>
            <a:pPr marL="457200" lvl="0" indent="-342900" algn="l" rtl="0">
              <a:spcBef>
                <a:spcPts val="0"/>
              </a:spcBef>
              <a:spcAft>
                <a:spcPts val="0"/>
              </a:spcAft>
              <a:buSzPts val="1800"/>
              <a:buAutoNum type="arabicPeriod"/>
            </a:pPr>
            <a:r>
              <a:rPr lang="en"/>
              <a:t>Idiomaticity</a:t>
            </a:r>
            <a:endParaRPr/>
          </a:p>
          <a:p>
            <a:pPr marL="457200" lvl="0" indent="-342900" algn="l" rtl="0">
              <a:spcBef>
                <a:spcPts val="0"/>
              </a:spcBef>
              <a:spcAft>
                <a:spcPts val="0"/>
              </a:spcAft>
              <a:buSzPts val="1800"/>
              <a:buAutoNum type="arabicPeriod"/>
            </a:pPr>
            <a:r>
              <a:rPr lang="en"/>
              <a:t>Precision</a:t>
            </a:r>
            <a:endParaRPr/>
          </a:p>
          <a:p>
            <a:pPr marL="457200" lvl="0" indent="-342900" algn="l" rtl="0">
              <a:spcBef>
                <a:spcPts val="0"/>
              </a:spcBef>
              <a:spcAft>
                <a:spcPts val="0"/>
              </a:spcAft>
              <a:buSzPts val="1800"/>
              <a:buAutoNum type="arabicPeriod"/>
            </a:pPr>
            <a:r>
              <a:rPr lang="en"/>
              <a:t>Register</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Let’s take a look, using examples of English as  the  second language and Chinese Mandarin as  the first.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TRANSLATION</a:t>
            </a:r>
            <a:endParaRPr/>
          </a:p>
        </p:txBody>
      </p:sp>
      <p:sp>
        <p:nvSpPr>
          <p:cNvPr id="90" name="Google Shape;90;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Errors resulting from expressions that exist in Chinese but not in English</a:t>
            </a:r>
            <a:endParaRPr/>
          </a:p>
          <a:p>
            <a:pPr marL="0" lvl="0" indent="0" algn="ctr" rtl="0">
              <a:spcBef>
                <a:spcPts val="1600"/>
              </a:spcBef>
              <a:spcAft>
                <a:spcPts val="0"/>
              </a:spcAft>
              <a:buNone/>
            </a:pPr>
            <a:endParaRPr b="1"/>
          </a:p>
          <a:p>
            <a:pPr marL="0" lvl="0" indent="0" algn="ctr" rtl="0">
              <a:spcBef>
                <a:spcPts val="1600"/>
              </a:spcBef>
              <a:spcAft>
                <a:spcPts val="0"/>
              </a:spcAft>
              <a:buNone/>
            </a:pPr>
            <a:r>
              <a:rPr lang="en"/>
              <a:t>“They planned on  </a:t>
            </a:r>
            <a:r>
              <a:rPr lang="en" b="1"/>
              <a:t>casting bombs</a:t>
            </a:r>
            <a:r>
              <a:rPr lang="en"/>
              <a:t> to  the enemy.”</a:t>
            </a:r>
            <a:endParaRPr/>
          </a:p>
          <a:p>
            <a:pPr marL="0" lvl="0" indent="0" algn="ctr" rtl="0">
              <a:spcBef>
                <a:spcPts val="1600"/>
              </a:spcBef>
              <a:spcAft>
                <a:spcPts val="0"/>
              </a:spcAft>
              <a:buNone/>
            </a:pPr>
            <a:endParaRPr/>
          </a:p>
          <a:p>
            <a:pPr marL="0" lvl="0" indent="0" algn="ctr" rtl="0">
              <a:spcBef>
                <a:spcPts val="1600"/>
              </a:spcBef>
              <a:spcAft>
                <a:spcPts val="1600"/>
              </a:spcAft>
              <a:buNone/>
            </a:pPr>
            <a:r>
              <a:rPr lang="en"/>
              <a:t>They planned on </a:t>
            </a:r>
            <a:r>
              <a:rPr lang="en" b="1"/>
              <a:t>bombing</a:t>
            </a:r>
            <a:r>
              <a:rPr lang="en"/>
              <a:t> the enemy.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Wrong Context</a:t>
            </a:r>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Errors resulting from a lack of vocabulary or incomplete knowledge of appropriate context</a:t>
            </a:r>
            <a:endParaRPr/>
          </a:p>
          <a:p>
            <a:pPr marL="0" lvl="0" indent="0" algn="l" rtl="0">
              <a:spcBef>
                <a:spcPts val="1600"/>
              </a:spcBef>
              <a:spcAft>
                <a:spcPts val="0"/>
              </a:spcAft>
              <a:buNone/>
            </a:pPr>
            <a:r>
              <a:rPr lang="en"/>
              <a:t>As George W. Bush once said… </a:t>
            </a:r>
            <a:endParaRPr/>
          </a:p>
          <a:p>
            <a:pPr marL="0" lvl="0" indent="0" algn="ctr" rtl="0">
              <a:spcBef>
                <a:spcPts val="1600"/>
              </a:spcBef>
              <a:spcAft>
                <a:spcPts val="0"/>
              </a:spcAft>
              <a:buNone/>
            </a:pPr>
            <a:r>
              <a:rPr lang="en"/>
              <a:t>“I am the </a:t>
            </a:r>
            <a:r>
              <a:rPr lang="en" b="1"/>
              <a:t>decider, </a:t>
            </a:r>
            <a:r>
              <a:rPr lang="en"/>
              <a:t>and I decide what’s best.”</a:t>
            </a:r>
            <a:endParaRPr/>
          </a:p>
          <a:p>
            <a:pPr marL="0" lvl="0" indent="0" algn="l" rtl="0">
              <a:spcBef>
                <a:spcPts val="1600"/>
              </a:spcBef>
              <a:spcAft>
                <a:spcPts val="0"/>
              </a:spcAft>
              <a:buNone/>
            </a:pPr>
            <a:r>
              <a:rPr lang="en"/>
              <a:t>Or</a:t>
            </a:r>
            <a:endParaRPr/>
          </a:p>
          <a:p>
            <a:pPr marL="0" lvl="0" indent="0" algn="ctr" rtl="0">
              <a:spcBef>
                <a:spcPts val="1600"/>
              </a:spcBef>
              <a:spcAft>
                <a:spcPts val="0"/>
              </a:spcAft>
              <a:buNone/>
            </a:pPr>
            <a:r>
              <a:rPr lang="en"/>
              <a:t>“She </a:t>
            </a:r>
            <a:r>
              <a:rPr lang="en" b="1"/>
              <a:t>expelled </a:t>
            </a:r>
            <a:r>
              <a:rPr lang="en"/>
              <a:t>him out of the home.”</a:t>
            </a:r>
            <a:endParaRPr/>
          </a:p>
          <a:p>
            <a:pPr marL="0" lvl="0" indent="0" algn="l" rtl="0">
              <a:spcBef>
                <a:spcPts val="1600"/>
              </a:spcBef>
              <a:spcAft>
                <a:spcPts val="1600"/>
              </a:spcAft>
              <a:buNone/>
            </a:pPr>
            <a:r>
              <a:rPr lang="en"/>
              <a:t>*this is the most common mistake for ESL students*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SYNFORM</a:t>
            </a:r>
            <a:endParaRPr/>
          </a:p>
        </p:txBody>
      </p:sp>
      <p:sp>
        <p:nvSpPr>
          <p:cNvPr id="102" name="Google Shape;102;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Errors resulting from sound-alike or look-alike confusion. </a:t>
            </a:r>
            <a:endParaRPr/>
          </a:p>
          <a:p>
            <a:pPr marL="0" lvl="0" indent="0" algn="l" rtl="0">
              <a:spcBef>
                <a:spcPts val="1600"/>
              </a:spcBef>
              <a:spcAft>
                <a:spcPts val="1600"/>
              </a:spcAft>
              <a:buNone/>
            </a:pPr>
            <a:r>
              <a:rPr lang="en"/>
              <a:t>		Iggy Azalea 								Azealia Banks</a:t>
            </a:r>
            <a:endParaRPr/>
          </a:p>
        </p:txBody>
      </p:sp>
      <p:pic>
        <p:nvPicPr>
          <p:cNvPr id="103" name="Google Shape;103;p20" descr="Iggy Azalea shocks fans by revealing she has a son"/>
          <p:cNvPicPr preferRelativeResize="0"/>
          <p:nvPr/>
        </p:nvPicPr>
        <p:blipFill>
          <a:blip r:embed="rId3">
            <a:alphaModFix/>
          </a:blip>
          <a:stretch>
            <a:fillRect/>
          </a:stretch>
        </p:blipFill>
        <p:spPr>
          <a:xfrm>
            <a:off x="1042300" y="2084650"/>
            <a:ext cx="2221200" cy="2815600"/>
          </a:xfrm>
          <a:prstGeom prst="rect">
            <a:avLst/>
          </a:prstGeom>
          <a:noFill/>
          <a:ln>
            <a:noFill/>
          </a:ln>
        </p:spPr>
      </p:pic>
      <p:pic>
        <p:nvPicPr>
          <p:cNvPr id="104" name="Google Shape;104;p20" descr="Azealia Banks Returns To Instagram To Criticize Nicki Minaj"/>
          <p:cNvPicPr preferRelativeResize="0"/>
          <p:nvPr/>
        </p:nvPicPr>
        <p:blipFill>
          <a:blip r:embed="rId4">
            <a:alphaModFix/>
          </a:blip>
          <a:stretch>
            <a:fillRect/>
          </a:stretch>
        </p:blipFill>
        <p:spPr>
          <a:xfrm>
            <a:off x="5187925" y="2201388"/>
            <a:ext cx="2582125" cy="2582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IDIOMATICITY</a:t>
            </a:r>
            <a:endParaRPr/>
          </a:p>
        </p:txBody>
      </p:sp>
      <p:sp>
        <p:nvSpPr>
          <p:cNvPr id="110" name="Google Shape;110;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Errors resulting from not knowing the entire collocation</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11" name="Google Shape;111;p21" descr="Oh How The Turn Tables GIFs | Tenor"/>
          <p:cNvPicPr preferRelativeResize="0"/>
          <p:nvPr/>
        </p:nvPicPr>
        <p:blipFill>
          <a:blip r:embed="rId3">
            <a:alphaModFix/>
          </a:blip>
          <a:stretch>
            <a:fillRect/>
          </a:stretch>
        </p:blipFill>
        <p:spPr>
          <a:xfrm>
            <a:off x="2060963" y="1736425"/>
            <a:ext cx="5022075" cy="2998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PRECISION</a:t>
            </a:r>
            <a:endParaRPr/>
          </a:p>
        </p:txBody>
      </p:sp>
      <p:sp>
        <p:nvSpPr>
          <p:cNvPr id="117" name="Google Shape;117;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Using a word that is either too general or too specific for the occasion</a:t>
            </a:r>
            <a:endParaRPr/>
          </a:p>
          <a:p>
            <a:pPr marL="0" lvl="0" indent="0" algn="l" rtl="0">
              <a:spcBef>
                <a:spcPts val="1600"/>
              </a:spcBef>
              <a:spcAft>
                <a:spcPts val="0"/>
              </a:spcAft>
              <a:buNone/>
            </a:pPr>
            <a:endParaRPr/>
          </a:p>
          <a:p>
            <a:pPr marL="0" lvl="0" indent="0" algn="ctr" rtl="0">
              <a:spcBef>
                <a:spcPts val="1600"/>
              </a:spcBef>
              <a:spcAft>
                <a:spcPts val="0"/>
              </a:spcAft>
              <a:buNone/>
            </a:pPr>
            <a:r>
              <a:rPr lang="en"/>
              <a:t>“Humans </a:t>
            </a:r>
            <a:r>
              <a:rPr lang="en" b="1"/>
              <a:t>made</a:t>
            </a:r>
            <a:r>
              <a:rPr lang="en"/>
              <a:t> language to exchange ideas.”</a:t>
            </a:r>
            <a:endParaRPr/>
          </a:p>
          <a:p>
            <a:pPr marL="0" lvl="0" indent="0" algn="ctr" rtl="0">
              <a:spcBef>
                <a:spcPts val="1600"/>
              </a:spcBef>
              <a:spcAft>
                <a:spcPts val="0"/>
              </a:spcAft>
              <a:buNone/>
            </a:pPr>
            <a:r>
              <a:rPr lang="en"/>
              <a:t>“Humans </a:t>
            </a:r>
            <a:r>
              <a:rPr lang="en" b="1"/>
              <a:t>developed</a:t>
            </a:r>
            <a:r>
              <a:rPr lang="en"/>
              <a:t> language to exchange ideas.”</a:t>
            </a:r>
            <a:endParaRPr/>
          </a:p>
          <a:p>
            <a:pPr marL="0" lvl="0" indent="0" algn="l" rtl="0">
              <a:spcBef>
                <a:spcPts val="160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REGISTER</a:t>
            </a:r>
            <a:endParaRPr/>
          </a:p>
        </p:txBody>
      </p:sp>
      <p:sp>
        <p:nvSpPr>
          <p:cNvPr id="123" name="Google Shape;123;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Using words from conversational discourse in academic prose</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24" name="Google Shape;124;p23" descr="9 Best 'Napoleon Dynamite' Lines That We Still Use Today (with GIFs!) |  IndieWire"/>
          <p:cNvPicPr preferRelativeResize="0"/>
          <p:nvPr/>
        </p:nvPicPr>
        <p:blipFill>
          <a:blip r:embed="rId3">
            <a:alphaModFix/>
          </a:blip>
          <a:stretch>
            <a:fillRect/>
          </a:stretch>
        </p:blipFill>
        <p:spPr>
          <a:xfrm>
            <a:off x="2284250" y="1968250"/>
            <a:ext cx="4575500" cy="2461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KAHOOT TIME!</a:t>
            </a:r>
            <a:endParaRPr/>
          </a:p>
        </p:txBody>
      </p:sp>
      <p:sp>
        <p:nvSpPr>
          <p:cNvPr id="130" name="Google Shape;13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 </a:t>
            </a:r>
            <a:endParaRPr/>
          </a:p>
        </p:txBody>
      </p:sp>
      <p:pic>
        <p:nvPicPr>
          <p:cNvPr id="131" name="Google Shape;131;p24" descr="Step Brothers - So much space! For Activities! on Make a GIF"/>
          <p:cNvPicPr preferRelativeResize="0"/>
          <p:nvPr/>
        </p:nvPicPr>
        <p:blipFill rotWithShape="1">
          <a:blip r:embed="rId3">
            <a:alphaModFix/>
          </a:blip>
          <a:srcRect b="5141"/>
          <a:stretch/>
        </p:blipFill>
        <p:spPr>
          <a:xfrm>
            <a:off x="2368925" y="1208374"/>
            <a:ext cx="4406175" cy="31345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3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TIPS HEADING INTO A SESSION WITH AN ELL</a:t>
            </a:r>
            <a:endParaRPr/>
          </a:p>
        </p:txBody>
      </p:sp>
      <p:sp>
        <p:nvSpPr>
          <p:cNvPr id="137" name="Google Shape;137;p25"/>
          <p:cNvSpPr txBox="1">
            <a:spLocks noGrp="1"/>
          </p:cNvSpPr>
          <p:nvPr>
            <p:ph type="body" idx="1"/>
          </p:nvPr>
        </p:nvSpPr>
        <p:spPr>
          <a:xfrm>
            <a:off x="311700" y="1431400"/>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Meta-awareness : be aware of (mis)informed assumptions about your tutee’s abilities</a:t>
            </a:r>
            <a:endParaRPr/>
          </a:p>
          <a:p>
            <a:pPr marL="457200" lvl="0" indent="-342900" algn="l" rtl="0">
              <a:lnSpc>
                <a:spcPct val="200000"/>
              </a:lnSpc>
              <a:spcBef>
                <a:spcPts val="0"/>
              </a:spcBef>
              <a:spcAft>
                <a:spcPts val="0"/>
              </a:spcAft>
              <a:buSzPts val="1800"/>
              <a:buChar char="●"/>
            </a:pPr>
            <a:r>
              <a:rPr lang="en"/>
              <a:t>Do not be distracted by the tutee’s goals for the session</a:t>
            </a:r>
            <a:endParaRPr/>
          </a:p>
          <a:p>
            <a:pPr marL="457200" lvl="0" indent="-342900" algn="l" rtl="0">
              <a:lnSpc>
                <a:spcPct val="200000"/>
              </a:lnSpc>
              <a:spcBef>
                <a:spcPts val="0"/>
              </a:spcBef>
              <a:spcAft>
                <a:spcPts val="0"/>
              </a:spcAft>
              <a:buSzPts val="1800"/>
              <a:buChar char="●"/>
            </a:pPr>
            <a:r>
              <a:rPr lang="en"/>
              <a:t>Engage in small talk!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ASSESS WHERE THE WRITER IS NOW</a:t>
            </a:r>
            <a:endParaRPr/>
          </a:p>
        </p:txBody>
      </p:sp>
      <p:sp>
        <p:nvSpPr>
          <p:cNvPr id="143" name="Google Shape;143;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Avoid sermonizing, instead gauge the writer’s level of understanding of a specific concept of their writing </a:t>
            </a:r>
            <a:endParaRPr/>
          </a:p>
          <a:p>
            <a:pPr marL="457200" lvl="0" indent="-342900" algn="l" rtl="0">
              <a:spcBef>
                <a:spcPts val="0"/>
              </a:spcBef>
              <a:spcAft>
                <a:spcPts val="0"/>
              </a:spcAft>
              <a:buSzPts val="1800"/>
              <a:buChar char="●"/>
            </a:pPr>
            <a:r>
              <a:rPr lang="en"/>
              <a:t>Ask questions to make the interaction collaborative. This avoids making the tutee uncomfortable and skewing the objectives of your session. </a:t>
            </a:r>
            <a:endParaRPr/>
          </a:p>
        </p:txBody>
      </p:sp>
      <p:pic>
        <p:nvPicPr>
          <p:cNvPr id="144" name="Google Shape;144;p26" descr="the pink panther GIFs - Primo GIF - Latest Animated GIFs"/>
          <p:cNvPicPr preferRelativeResize="0"/>
          <p:nvPr/>
        </p:nvPicPr>
        <p:blipFill>
          <a:blip r:embed="rId3">
            <a:alphaModFix/>
          </a:blip>
          <a:stretch>
            <a:fillRect/>
          </a:stretch>
        </p:blipFill>
        <p:spPr>
          <a:xfrm>
            <a:off x="311700" y="2823612"/>
            <a:ext cx="4039626" cy="1868625"/>
          </a:xfrm>
          <a:prstGeom prst="rect">
            <a:avLst/>
          </a:prstGeom>
          <a:noFill/>
          <a:ln>
            <a:noFill/>
          </a:ln>
        </p:spPr>
      </p:pic>
      <p:pic>
        <p:nvPicPr>
          <p:cNvPr id="145" name="Google Shape;145;p26" descr="Why the James Bond Character Intro is Perfect, and How You Can Use That"/>
          <p:cNvPicPr preferRelativeResize="0"/>
          <p:nvPr/>
        </p:nvPicPr>
        <p:blipFill>
          <a:blip r:embed="rId4">
            <a:alphaModFix/>
          </a:blip>
          <a:stretch>
            <a:fillRect/>
          </a:stretch>
        </p:blipFill>
        <p:spPr>
          <a:xfrm>
            <a:off x="5071700" y="2700261"/>
            <a:ext cx="3760601" cy="2115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 DIRECT</a:t>
            </a:r>
            <a:endParaRPr/>
          </a:p>
        </p:txBody>
      </p:sp>
      <p:sp>
        <p:nvSpPr>
          <p:cNvPr id="151" name="Google Shape;151;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Prioritize direct speech over “polite” rhetoric (hedging or leading questions)</a:t>
            </a:r>
            <a:endParaRPr/>
          </a:p>
          <a:p>
            <a:pPr marL="457200" lvl="0" indent="-342900" algn="l" rtl="0">
              <a:lnSpc>
                <a:spcPct val="200000"/>
              </a:lnSpc>
              <a:spcBef>
                <a:spcPts val="0"/>
              </a:spcBef>
              <a:spcAft>
                <a:spcPts val="0"/>
              </a:spcAft>
              <a:buSzPts val="1800"/>
              <a:buChar char="●"/>
            </a:pPr>
            <a:r>
              <a:rPr lang="en"/>
              <a:t>Model specific examples for your tutee </a:t>
            </a:r>
            <a:endParaRPr/>
          </a:p>
          <a:p>
            <a:pPr marL="457200" lvl="0" indent="-342900" algn="l" rtl="0">
              <a:lnSpc>
                <a:spcPct val="200000"/>
              </a:lnSpc>
              <a:spcBef>
                <a:spcPts val="0"/>
              </a:spcBef>
              <a:spcAft>
                <a:spcPts val="0"/>
              </a:spcAft>
              <a:buSzPts val="1800"/>
              <a:buChar char="●"/>
            </a:pPr>
            <a:r>
              <a:rPr lang="en"/>
              <a:t>Give answers to technical issues</a:t>
            </a:r>
            <a:endParaRPr/>
          </a:p>
        </p:txBody>
      </p:sp>
      <p:pic>
        <p:nvPicPr>
          <p:cNvPr id="152" name="Google Shape;152;p27" descr="You talkin to me GIFs - Get the best gif on GIFER"/>
          <p:cNvPicPr preferRelativeResize="0"/>
          <p:nvPr/>
        </p:nvPicPr>
        <p:blipFill>
          <a:blip r:embed="rId3">
            <a:alphaModFix/>
          </a:blip>
          <a:stretch>
            <a:fillRect/>
          </a:stretch>
        </p:blipFill>
        <p:spPr>
          <a:xfrm>
            <a:off x="5411275" y="1966525"/>
            <a:ext cx="2501925" cy="2501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 TRANSPARENT</a:t>
            </a:r>
            <a:endParaRPr/>
          </a:p>
        </p:txBody>
      </p:sp>
      <p:sp>
        <p:nvSpPr>
          <p:cNvPr id="158" name="Google Shape;15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Completely reveal </a:t>
            </a:r>
            <a:r>
              <a:rPr lang="en" i="1"/>
              <a:t>why</a:t>
            </a:r>
            <a:r>
              <a:rPr lang="en"/>
              <a:t> you made a correction</a:t>
            </a:r>
            <a:endParaRPr/>
          </a:p>
          <a:p>
            <a:pPr marL="457200" lvl="0" indent="-342900" algn="l" rtl="0">
              <a:lnSpc>
                <a:spcPct val="100000"/>
              </a:lnSpc>
              <a:spcBef>
                <a:spcPts val="0"/>
              </a:spcBef>
              <a:spcAft>
                <a:spcPts val="0"/>
              </a:spcAft>
              <a:buSzPts val="1800"/>
              <a:buChar char="●"/>
            </a:pPr>
            <a:r>
              <a:rPr lang="en"/>
              <a:t>“transparency from the tutor will </a:t>
            </a:r>
            <a:r>
              <a:rPr lang="en" b="1"/>
              <a:t>encourage</a:t>
            </a:r>
            <a:r>
              <a:rPr lang="en"/>
              <a:t> </a:t>
            </a:r>
            <a:r>
              <a:rPr lang="en" b="1"/>
              <a:t>the ELL writer to direct the consultation </a:t>
            </a:r>
            <a:r>
              <a:rPr lang="en"/>
              <a:t>by increasing the writer's "metacognitive awareness" about consultation strategies. Tutors need to show ELL writers that tutors are certainly not perfect when it comes to giving suggestions or running consultations and that writers are </a:t>
            </a:r>
            <a:r>
              <a:rPr lang="en" b="1"/>
              <a:t>encouraged to make suggestions or queries</a:t>
            </a:r>
            <a:r>
              <a:rPr lang="en"/>
              <a:t>” (Frances Nan 57).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NOTICE BODY LANGUAGE</a:t>
            </a:r>
            <a:endParaRPr/>
          </a:p>
        </p:txBody>
      </p:sp>
      <p:sp>
        <p:nvSpPr>
          <p:cNvPr id="164" name="Google Shape;16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Both ELL and tutors can use body language as a supplementary tool </a:t>
            </a:r>
            <a:endParaRPr/>
          </a:p>
          <a:p>
            <a:pPr marL="457200" lvl="0" indent="-342900" algn="l" rtl="0">
              <a:lnSpc>
                <a:spcPct val="200000"/>
              </a:lnSpc>
              <a:spcBef>
                <a:spcPts val="0"/>
              </a:spcBef>
              <a:spcAft>
                <a:spcPts val="0"/>
              </a:spcAft>
              <a:buSzPts val="1800"/>
              <a:buChar char="●"/>
            </a:pPr>
            <a:r>
              <a:rPr lang="en"/>
              <a:t>This can inspire the tutor to ask more follow questions to gain clarity </a:t>
            </a:r>
            <a:endParaRPr/>
          </a:p>
        </p:txBody>
      </p:sp>
      <p:pic>
        <p:nvPicPr>
          <p:cNvPr id="165" name="Google Shape;165;p29" descr="Fall Guys GIFs | Tenor"/>
          <p:cNvPicPr preferRelativeResize="0"/>
          <p:nvPr/>
        </p:nvPicPr>
        <p:blipFill rotWithShape="1">
          <a:blip r:embed="rId3">
            <a:alphaModFix/>
          </a:blip>
          <a:srcRect l="12492" r="12024"/>
          <a:stretch/>
        </p:blipFill>
        <p:spPr>
          <a:xfrm>
            <a:off x="2954200" y="2376500"/>
            <a:ext cx="3235601" cy="2392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EVALUATE</a:t>
            </a:r>
            <a:endParaRPr/>
          </a:p>
        </p:txBody>
      </p:sp>
      <p:sp>
        <p:nvSpPr>
          <p:cNvPr id="171" name="Google Shape;171;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Ask for the tutee to demonstrate a concept/skill in order to gauge their level of understanding</a:t>
            </a:r>
            <a:endParaRPr/>
          </a:p>
          <a:p>
            <a:pPr marL="914400" lvl="1" indent="-317500" algn="l" rtl="0">
              <a:lnSpc>
                <a:spcPct val="200000"/>
              </a:lnSpc>
              <a:spcBef>
                <a:spcPts val="0"/>
              </a:spcBef>
              <a:spcAft>
                <a:spcPts val="0"/>
              </a:spcAft>
              <a:buSzPts val="1400"/>
              <a:buChar char="○"/>
            </a:pPr>
            <a:r>
              <a:rPr lang="en"/>
              <a:t>Note taking</a:t>
            </a:r>
            <a:endParaRPr/>
          </a:p>
          <a:p>
            <a:pPr marL="914400" lvl="1" indent="-317500" algn="l" rtl="0">
              <a:lnSpc>
                <a:spcPct val="200000"/>
              </a:lnSpc>
              <a:spcBef>
                <a:spcPts val="0"/>
              </a:spcBef>
              <a:spcAft>
                <a:spcPts val="0"/>
              </a:spcAft>
              <a:buSzPts val="1400"/>
              <a:buChar char="○"/>
            </a:pPr>
            <a:r>
              <a:rPr lang="en"/>
              <a:t>Mirroring</a:t>
            </a:r>
            <a:endParaRPr/>
          </a:p>
          <a:p>
            <a:pPr marL="914400" lvl="1" indent="-317500" algn="l" rtl="0">
              <a:lnSpc>
                <a:spcPct val="200000"/>
              </a:lnSpc>
              <a:spcBef>
                <a:spcPts val="0"/>
              </a:spcBef>
              <a:spcAft>
                <a:spcPts val="0"/>
              </a:spcAft>
              <a:buSzPts val="1400"/>
              <a:buChar char="○"/>
            </a:pPr>
            <a:r>
              <a:rPr lang="en"/>
              <a:t>Problematize a correct answer</a:t>
            </a:r>
            <a:endParaRPr/>
          </a:p>
          <a:p>
            <a:pPr marL="914400" lvl="1" indent="-317500" algn="l" rtl="0">
              <a:lnSpc>
                <a:spcPct val="200000"/>
              </a:lnSpc>
              <a:spcBef>
                <a:spcPts val="0"/>
              </a:spcBef>
              <a:spcAft>
                <a:spcPts val="0"/>
              </a:spcAft>
              <a:buSzPts val="1400"/>
              <a:buChar char="○"/>
            </a:pPr>
            <a:r>
              <a:rPr lang="en"/>
              <a:t>Pursuit questions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 QUESTIONS</a:t>
            </a:r>
            <a:endParaRPr/>
          </a:p>
        </p:txBody>
      </p:sp>
      <p:sp>
        <p:nvSpPr>
          <p:cNvPr id="177" name="Google Shape;177;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can we analyze and reimagine the WA hiring process to fit the needs of ESL students? </a:t>
            </a:r>
            <a:endParaRPr/>
          </a:p>
          <a:p>
            <a:pPr marL="0" lvl="0" indent="0" algn="l" rtl="0">
              <a:spcBef>
                <a:spcPts val="1600"/>
              </a:spcBef>
              <a:spcAft>
                <a:spcPts val="0"/>
              </a:spcAft>
              <a:buNone/>
            </a:pPr>
            <a:r>
              <a:rPr lang="en"/>
              <a:t>Can some of these techniques be used for native English speaking students as well?</a:t>
            </a:r>
            <a:endParaRPr/>
          </a:p>
          <a:p>
            <a:pPr marL="0" lvl="0" indent="0" algn="l" rtl="0">
              <a:spcBef>
                <a:spcPts val="1600"/>
              </a:spcBef>
              <a:spcAft>
                <a:spcPts val="1600"/>
              </a:spcAft>
              <a:buNone/>
            </a:pPr>
            <a:r>
              <a:rPr lang="en"/>
              <a:t>Has anyone experienced these issues of word choice errors or have been able to apply these techniques in your own tutoring sessions? </a:t>
            </a:r>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657</Words>
  <Application>Microsoft Office PowerPoint</Application>
  <PresentationFormat>On-screen Show (16:9)</PresentationFormat>
  <Paragraphs>83</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Lato</vt:lpstr>
      <vt:lpstr>Playfair Display</vt:lpstr>
      <vt:lpstr>Coral</vt:lpstr>
      <vt:lpstr>How to Be an ESL Tutor</vt:lpstr>
      <vt:lpstr>OBJECTIVES</vt:lpstr>
      <vt:lpstr>First, let’s take a look at a Chinese ELL’s experience… </vt:lpstr>
      <vt:lpstr>WORD CHOICE</vt:lpstr>
      <vt:lpstr>THE 6 TYPES OF WORD CHOICE ERRORS</vt:lpstr>
      <vt:lpstr>TRANSLATION</vt:lpstr>
      <vt:lpstr>Wrong Context</vt:lpstr>
      <vt:lpstr>SYNFORM</vt:lpstr>
      <vt:lpstr>IDIOMATICITY</vt:lpstr>
      <vt:lpstr>PRECISION</vt:lpstr>
      <vt:lpstr>REGISTER</vt:lpstr>
      <vt:lpstr>KAHOOT TIME!</vt:lpstr>
      <vt:lpstr>TIPS HEADING INTO A SESSION WITH AN ELL</vt:lpstr>
      <vt:lpstr>ASSESS WHERE THE WRITER IS NOW</vt:lpstr>
      <vt:lpstr>BE DIRECT</vt:lpstr>
      <vt:lpstr>BE TRANSPARENT</vt:lpstr>
      <vt:lpstr>NOTICE BODY LANGUAGE</vt:lpstr>
      <vt:lpstr>EVALUATE</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Be an ESL Tutor</dc:title>
  <dc:creator>Lyn Kelly</dc:creator>
  <cp:lastModifiedBy>Lyn Kelly</cp:lastModifiedBy>
  <cp:revision>1</cp:revision>
  <dcterms:modified xsi:type="dcterms:W3CDTF">2021-05-14T13:29:46Z</dcterms:modified>
</cp:coreProperties>
</file>