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Average" panose="020B0604020202020204" charset="0"/>
      <p:regular r:id="rId20"/>
    </p:embeddedFont>
    <p:embeddedFont>
      <p:font typeface="Georgia" panose="02040502050405020303" pitchFamily="18" charset="0"/>
      <p:regular r:id="rId21"/>
      <p:bold r:id="rId22"/>
      <p:italic r:id="rId23"/>
      <p:boldItalic r:id="rId24"/>
    </p:embeddedFont>
    <p:embeddedFont>
      <p:font typeface="Oswald" pitchFamily="2" charset="0"/>
      <p:regular r:id="rId25"/>
      <p:bold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514"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a41bcd3ab5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a41bcd3ab5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a3e979bb60_0_2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a3e979bb60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a3dea4fe58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a3dea4fe58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Fish echoes a lot of concerns that we have shared in class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a3dea4fe58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a3dea4fe5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a41bcd3ab5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a41bcd3ab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9d59c9fe0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9d59c9fe0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a44b862026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a44b86202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a474e286df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a474e286df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a41bcd3ab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a41bcd3ab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a474e286df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a474e286df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a44b862026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a44b862026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a474e286df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a474e286df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a44b862026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a44b862026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a44b862026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a44b86202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a44b86202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a44b86202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a474e286df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a474e286df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p2"/>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 name="Google Shape;16;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8" name="Google Shape;38;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
        <p:cNvGrpSpPr/>
        <p:nvPr/>
      </p:nvGrpSpPr>
      <p:grpSpPr>
        <a:xfrm>
          <a:off x="0" y="0"/>
          <a:ext cx="0" cy="0"/>
          <a:chOff x="0" y="0"/>
          <a:chExt cx="0" cy="0"/>
        </a:xfrm>
      </p:grpSpPr>
      <p:sp>
        <p:nvSpPr>
          <p:cNvPr id="59" name="Google Shape;59;p13"/>
          <p:cNvSpPr/>
          <p:nvPr/>
        </p:nvSpPr>
        <p:spPr>
          <a:xfrm>
            <a:off x="969000" y="482125"/>
            <a:ext cx="7206000" cy="4089900"/>
          </a:xfrm>
          <a:prstGeom prst="rect">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3"/>
          <p:cNvSpPr/>
          <p:nvPr/>
        </p:nvSpPr>
        <p:spPr>
          <a:xfrm>
            <a:off x="1217850" y="710725"/>
            <a:ext cx="6708300" cy="36327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3"/>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5400"/>
              <a:t>Code Meshing in the </a:t>
            </a:r>
            <a:endParaRPr sz="5400"/>
          </a:p>
          <a:p>
            <a:pPr marL="0" lvl="0" indent="0" algn="ctr" rtl="0">
              <a:spcBef>
                <a:spcPts val="0"/>
              </a:spcBef>
              <a:spcAft>
                <a:spcPts val="0"/>
              </a:spcAft>
              <a:buNone/>
            </a:pPr>
            <a:r>
              <a:rPr lang="en" sz="5400"/>
              <a:t>Writing Center</a:t>
            </a:r>
            <a:endParaRPr sz="5400"/>
          </a:p>
        </p:txBody>
      </p:sp>
      <p:sp>
        <p:nvSpPr>
          <p:cNvPr id="62" name="Google Shape;62;p13"/>
          <p:cNvSpPr txBox="1">
            <a:spLocks noGrp="1"/>
          </p:cNvSpPr>
          <p:nvPr>
            <p:ph type="subTitle" idx="1"/>
          </p:nvPr>
        </p:nvSpPr>
        <p:spPr>
          <a:xfrm>
            <a:off x="2868750" y="3304125"/>
            <a:ext cx="3406500" cy="738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a:solidFill>
                  <a:srgbClr val="FFFFFF"/>
                </a:solidFill>
              </a:rPr>
              <a:t>Olivia Zeiner-Morrish</a:t>
            </a:r>
            <a:endParaRPr sz="1400">
              <a:solidFill>
                <a:srgbClr val="FFFFFF"/>
              </a:solidFill>
            </a:endParaRPr>
          </a:p>
        </p:txBody>
      </p:sp>
      <p:sp>
        <p:nvSpPr>
          <p:cNvPr id="63" name="Google Shape;63;p13"/>
          <p:cNvSpPr/>
          <p:nvPr/>
        </p:nvSpPr>
        <p:spPr>
          <a:xfrm>
            <a:off x="4260275" y="2884525"/>
            <a:ext cx="623450" cy="141325"/>
          </a:xfrm>
          <a:prstGeom prst="flowChartDecision">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p:nvPr/>
        </p:nvSpPr>
        <p:spPr>
          <a:xfrm>
            <a:off x="319675" y="1270000"/>
            <a:ext cx="8185200" cy="2244900"/>
          </a:xfrm>
          <a:prstGeom prst="rect">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Should Writers Use They Own English?</a:t>
            </a:r>
            <a:endParaRPr/>
          </a:p>
          <a:p>
            <a:pPr marL="0" lvl="0" indent="0" algn="l" rtl="0">
              <a:spcBef>
                <a:spcPts val="0"/>
              </a:spcBef>
              <a:spcAft>
                <a:spcPts val="0"/>
              </a:spcAft>
              <a:buNone/>
            </a:pPr>
            <a:endParaRPr/>
          </a:p>
          <a:p>
            <a:pPr marL="0" lvl="0" indent="0" algn="l" rtl="0">
              <a:spcBef>
                <a:spcPts val="0"/>
              </a:spcBef>
              <a:spcAft>
                <a:spcPts val="0"/>
              </a:spcAft>
              <a:buNone/>
            </a:pPr>
            <a:r>
              <a:rPr lang="en"/>
              <a:t> </a:t>
            </a:r>
            <a:endParaRPr/>
          </a:p>
          <a:p>
            <a:pPr marL="0" lvl="0" indent="0" algn="l" rtl="0">
              <a:spcBef>
                <a:spcPts val="0"/>
              </a:spcBef>
              <a:spcAft>
                <a:spcPts val="0"/>
              </a:spcAft>
              <a:buNone/>
            </a:pPr>
            <a:endParaRPr/>
          </a:p>
        </p:txBody>
      </p:sp>
      <p:sp>
        <p:nvSpPr>
          <p:cNvPr id="70" name="Google Shape;70;p14"/>
          <p:cNvSpPr txBox="1">
            <a:spLocks noGrp="1"/>
          </p:cNvSpPr>
          <p:nvPr>
            <p:ph type="body" idx="1"/>
          </p:nvPr>
        </p:nvSpPr>
        <p:spPr>
          <a:xfrm>
            <a:off x="417875" y="1305400"/>
            <a:ext cx="7833000" cy="2209500"/>
          </a:xfrm>
          <a:prstGeom prst="rect">
            <a:avLst/>
          </a:prstGeom>
        </p:spPr>
        <p:txBody>
          <a:bodyPr spcFirstLastPara="1" wrap="square" lIns="91425" tIns="91425" rIns="91425" bIns="91425" anchor="t" anchorCtr="0">
            <a:noAutofit/>
          </a:bodyPr>
          <a:lstStyle/>
          <a:p>
            <a:pPr marL="0" lvl="0" indent="0" algn="l" rtl="0">
              <a:lnSpc>
                <a:spcPct val="150000"/>
              </a:lnSpc>
              <a:spcBef>
                <a:spcPts val="1200"/>
              </a:spcBef>
              <a:spcAft>
                <a:spcPts val="0"/>
              </a:spcAft>
              <a:buNone/>
            </a:pPr>
            <a:r>
              <a:rPr lang="en" sz="1500">
                <a:solidFill>
                  <a:schemeClr val="lt1"/>
                </a:solidFill>
              </a:rPr>
              <a:t>“Cultural critic Stanley Fish come talkin bout—in his three-piece </a:t>
            </a:r>
            <a:r>
              <a:rPr lang="en" sz="1500" i="1">
                <a:solidFill>
                  <a:schemeClr val="lt1"/>
                </a:solidFill>
              </a:rPr>
              <a:t>New York Times </a:t>
            </a:r>
            <a:r>
              <a:rPr lang="en" sz="1500">
                <a:solidFill>
                  <a:schemeClr val="lt1"/>
                </a:solidFill>
              </a:rPr>
              <a:t>“What Should Colleges Teach?” suit—there only one way to speak and write to get ahead in the world, that writin teachers should “clear [they] mind of the orthodoxies that have taken hold in the composition world” (“Part 3”). He say dont no student have a rite to they own language if that language make them ‘vulnerable to prejudice’” (110).</a:t>
            </a:r>
            <a:endParaRPr sz="1500">
              <a:solidFill>
                <a:schemeClr val="lt1"/>
              </a:solidFill>
            </a:endParaRPr>
          </a:p>
          <a:p>
            <a:pPr marL="0" lvl="0" indent="0" algn="l" rtl="0">
              <a:lnSpc>
                <a:spcPct val="100000"/>
              </a:lnSpc>
              <a:spcBef>
                <a:spcPts val="1200"/>
              </a:spcBef>
              <a:spcAft>
                <a:spcPts val="0"/>
              </a:spcAft>
              <a:buNone/>
            </a:pPr>
            <a:endParaRPr sz="2600"/>
          </a:p>
          <a:p>
            <a:pPr marL="0" lvl="0" indent="0" algn="l" rtl="0">
              <a:lnSpc>
                <a:spcPct val="100000"/>
              </a:lnSpc>
              <a:spcBef>
                <a:spcPts val="0"/>
              </a:spcBef>
              <a:spcAft>
                <a:spcPts val="0"/>
              </a:spcAft>
              <a:buNone/>
            </a:pPr>
            <a:r>
              <a:rPr lang="en" sz="1500"/>
              <a:t>When you began reading this piece, what did you think? Were you confused? Surprised?</a:t>
            </a:r>
            <a:endParaRPr sz="1500"/>
          </a:p>
          <a:p>
            <a:pPr marL="0" lvl="0" indent="0" algn="l" rtl="0">
              <a:lnSpc>
                <a:spcPct val="100000"/>
              </a:lnSpc>
              <a:spcBef>
                <a:spcPts val="0"/>
              </a:spcBef>
              <a:spcAft>
                <a:spcPts val="0"/>
              </a:spcAft>
              <a:buNone/>
            </a:pPr>
            <a:endParaRPr sz="1500"/>
          </a:p>
          <a:p>
            <a:pPr marL="0" lvl="0" indent="0" algn="l" rtl="0">
              <a:lnSpc>
                <a:spcPct val="100000"/>
              </a:lnSpc>
              <a:spcBef>
                <a:spcPts val="0"/>
              </a:spcBef>
              <a:spcAft>
                <a:spcPts val="0"/>
              </a:spcAft>
              <a:buNone/>
            </a:pPr>
            <a:r>
              <a:rPr lang="en" sz="1500"/>
              <a:t>What had you expected?</a:t>
            </a:r>
            <a:endParaRPr sz="15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a:off x="434975"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Should Writers Use They Own English? </a:t>
            </a:r>
            <a:endParaRPr/>
          </a:p>
        </p:txBody>
      </p:sp>
      <p:sp>
        <p:nvSpPr>
          <p:cNvPr id="76" name="Google Shape;76;p15"/>
          <p:cNvSpPr txBox="1">
            <a:spLocks noGrp="1"/>
          </p:cNvSpPr>
          <p:nvPr>
            <p:ph type="body" idx="1"/>
          </p:nvPr>
        </p:nvSpPr>
        <p:spPr>
          <a:xfrm>
            <a:off x="237975" y="110332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     Vershawn Ashanti Young / dr. vay</a:t>
            </a:r>
            <a:endParaRPr sz="2000"/>
          </a:p>
          <a:p>
            <a:pPr marL="0" lvl="0" indent="0" algn="l" rtl="0">
              <a:spcBef>
                <a:spcPts val="1600"/>
              </a:spcBef>
              <a:spcAft>
                <a:spcPts val="1600"/>
              </a:spcAft>
              <a:buNone/>
            </a:pPr>
            <a:endParaRPr/>
          </a:p>
        </p:txBody>
      </p:sp>
      <p:pic>
        <p:nvPicPr>
          <p:cNvPr id="77" name="Google Shape;77;p15"/>
          <p:cNvPicPr preferRelativeResize="0"/>
          <p:nvPr/>
        </p:nvPicPr>
        <p:blipFill>
          <a:blip r:embed="rId3">
            <a:alphaModFix/>
          </a:blip>
          <a:stretch>
            <a:fillRect/>
          </a:stretch>
        </p:blipFill>
        <p:spPr>
          <a:xfrm>
            <a:off x="696400" y="1748709"/>
            <a:ext cx="1512325" cy="1890425"/>
          </a:xfrm>
          <a:prstGeom prst="rect">
            <a:avLst/>
          </a:prstGeom>
          <a:noFill/>
          <a:ln>
            <a:noFill/>
          </a:ln>
        </p:spPr>
      </p:pic>
      <p:sp>
        <p:nvSpPr>
          <p:cNvPr id="78" name="Google Shape;78;p15"/>
          <p:cNvSpPr txBox="1"/>
          <p:nvPr/>
        </p:nvSpPr>
        <p:spPr>
          <a:xfrm>
            <a:off x="2335175" y="1748700"/>
            <a:ext cx="6677700" cy="2561100"/>
          </a:xfrm>
          <a:prstGeom prst="rect">
            <a:avLst/>
          </a:prstGeom>
          <a:noFill/>
          <a:ln>
            <a:noFill/>
          </a:ln>
        </p:spPr>
        <p:txBody>
          <a:bodyPr spcFirstLastPara="1" wrap="square" lIns="91425" tIns="91425" rIns="91425" bIns="91425" anchor="t" anchorCtr="0">
            <a:noAutofit/>
          </a:bodyPr>
          <a:lstStyle/>
          <a:p>
            <a:pPr marL="457200" lvl="0" indent="-336550" algn="l" rtl="0">
              <a:lnSpc>
                <a:spcPct val="150000"/>
              </a:lnSpc>
              <a:spcBef>
                <a:spcPts val="0"/>
              </a:spcBef>
              <a:spcAft>
                <a:spcPts val="0"/>
              </a:spcAft>
              <a:buClr>
                <a:schemeClr val="accent3"/>
              </a:buClr>
              <a:buSzPts val="1700"/>
              <a:buFont typeface="Georgia"/>
              <a:buChar char="-"/>
            </a:pPr>
            <a:r>
              <a:rPr lang="en" sz="1700">
                <a:solidFill>
                  <a:schemeClr val="accent3"/>
                </a:solidFill>
                <a:latin typeface="Georgia"/>
                <a:ea typeface="Georgia"/>
                <a:cs typeface="Georgia"/>
                <a:sym typeface="Georgia"/>
              </a:rPr>
              <a:t>dr. vay has authored nine books and is best known for his work on code meshing.</a:t>
            </a:r>
            <a:endParaRPr sz="1700">
              <a:solidFill>
                <a:schemeClr val="accent3"/>
              </a:solidFill>
              <a:latin typeface="Georgia"/>
              <a:ea typeface="Georgia"/>
              <a:cs typeface="Georgia"/>
              <a:sym typeface="Georgia"/>
            </a:endParaRPr>
          </a:p>
          <a:p>
            <a:pPr marL="457200" lvl="0" indent="-336550" algn="l" rtl="0">
              <a:lnSpc>
                <a:spcPct val="150000"/>
              </a:lnSpc>
              <a:spcBef>
                <a:spcPts val="0"/>
              </a:spcBef>
              <a:spcAft>
                <a:spcPts val="0"/>
              </a:spcAft>
              <a:buClr>
                <a:schemeClr val="accent3"/>
              </a:buClr>
              <a:buSzPts val="1700"/>
              <a:buFont typeface="Georgia"/>
              <a:buChar char="-"/>
            </a:pPr>
            <a:r>
              <a:rPr lang="en" sz="1700">
                <a:solidFill>
                  <a:schemeClr val="accent3"/>
                </a:solidFill>
                <a:latin typeface="Georgia"/>
                <a:ea typeface="Georgia"/>
                <a:cs typeface="Georgia"/>
                <a:sym typeface="Georgia"/>
              </a:rPr>
              <a:t>He is a professor in the departments of Communication Arts and English and Literature at the University of Waterloo.</a:t>
            </a:r>
            <a:endParaRPr sz="1700">
              <a:solidFill>
                <a:schemeClr val="accent3"/>
              </a:solidFill>
              <a:latin typeface="Georgia"/>
              <a:ea typeface="Georgia"/>
              <a:cs typeface="Georgia"/>
              <a:sym typeface="Georgia"/>
            </a:endParaRPr>
          </a:p>
          <a:p>
            <a:pPr marL="457200" lvl="0" indent="-336550" algn="l" rtl="0">
              <a:lnSpc>
                <a:spcPct val="150000"/>
              </a:lnSpc>
              <a:spcBef>
                <a:spcPts val="0"/>
              </a:spcBef>
              <a:spcAft>
                <a:spcPts val="0"/>
              </a:spcAft>
              <a:buClr>
                <a:schemeClr val="accent3"/>
              </a:buClr>
              <a:buSzPts val="1700"/>
              <a:buFont typeface="Georgia"/>
              <a:buChar char="-"/>
            </a:pPr>
            <a:r>
              <a:rPr lang="en" sz="1700">
                <a:solidFill>
                  <a:schemeClr val="accent3"/>
                </a:solidFill>
                <a:latin typeface="Georgia"/>
                <a:ea typeface="Georgia"/>
                <a:cs typeface="Georgia"/>
                <a:sym typeface="Georgia"/>
              </a:rPr>
              <a:t>Draws on the disciplines of communication, composition and rhetoric, education, American literature, and theatre.</a:t>
            </a:r>
            <a:endParaRPr sz="1700">
              <a:solidFill>
                <a:schemeClr val="accent3"/>
              </a:solidFill>
              <a:latin typeface="Georgia"/>
              <a:ea typeface="Georgia"/>
              <a:cs typeface="Georgia"/>
              <a:sym typeface="Georgia"/>
            </a:endParaRPr>
          </a:p>
          <a:p>
            <a:pPr marL="0" lvl="0" indent="0" algn="l" rtl="0">
              <a:lnSpc>
                <a:spcPct val="200000"/>
              </a:lnSpc>
              <a:spcBef>
                <a:spcPts val="0"/>
              </a:spcBef>
              <a:spcAft>
                <a:spcPts val="0"/>
              </a:spcAft>
              <a:buNone/>
            </a:pPr>
            <a:endParaRPr>
              <a:solidFill>
                <a:schemeClr val="accent3"/>
              </a:solidFill>
              <a:latin typeface="Georgia"/>
              <a:ea typeface="Georgia"/>
              <a:cs typeface="Georgia"/>
              <a:sym typeface="Georgia"/>
            </a:endParaRPr>
          </a:p>
          <a:p>
            <a:pPr marL="0" lvl="0" indent="0" algn="l" rtl="0">
              <a:lnSpc>
                <a:spcPct val="200000"/>
              </a:lnSpc>
              <a:spcBef>
                <a:spcPts val="0"/>
              </a:spcBef>
              <a:spcAft>
                <a:spcPts val="0"/>
              </a:spcAft>
              <a:buNone/>
            </a:pPr>
            <a:endParaRPr>
              <a:solidFill>
                <a:schemeClr val="accent3"/>
              </a:solidFill>
              <a:latin typeface="Georgia"/>
              <a:ea typeface="Georgia"/>
              <a:cs typeface="Georgia"/>
              <a:sym typeface="Georgia"/>
            </a:endParaRPr>
          </a:p>
          <a:p>
            <a:pPr marL="0" lvl="0" indent="0" algn="l" rtl="0">
              <a:lnSpc>
                <a:spcPct val="200000"/>
              </a:lnSpc>
              <a:spcBef>
                <a:spcPts val="0"/>
              </a:spcBef>
              <a:spcAft>
                <a:spcPts val="0"/>
              </a:spcAft>
              <a:buNone/>
            </a:pPr>
            <a:endParaRPr>
              <a:solidFill>
                <a:schemeClr val="accent3"/>
              </a:solidFill>
              <a:latin typeface="Georgia"/>
              <a:ea typeface="Georgia"/>
              <a:cs typeface="Georgia"/>
              <a:sym typeface="Georgia"/>
            </a:endParaRPr>
          </a:p>
          <a:p>
            <a:pPr marL="0" lvl="0" indent="0" algn="l" rtl="0">
              <a:spcBef>
                <a:spcPts val="0"/>
              </a:spcBef>
              <a:spcAft>
                <a:spcPts val="0"/>
              </a:spcAft>
              <a:buNone/>
            </a:pPr>
            <a:endParaRPr>
              <a:solidFill>
                <a:schemeClr val="lt2"/>
              </a:solidFill>
              <a:latin typeface="Average"/>
              <a:ea typeface="Average"/>
              <a:cs typeface="Average"/>
              <a:sym typeface="Averag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Response to “What Should Colleges Teach?”</a:t>
            </a:r>
            <a:endParaRPr/>
          </a:p>
        </p:txBody>
      </p:sp>
      <p:sp>
        <p:nvSpPr>
          <p:cNvPr id="84" name="Google Shape;84;p16"/>
          <p:cNvSpPr txBox="1">
            <a:spLocks noGrp="1"/>
          </p:cNvSpPr>
          <p:nvPr>
            <p:ph type="body" idx="1"/>
          </p:nvPr>
        </p:nvSpPr>
        <p:spPr>
          <a:xfrm>
            <a:off x="246150" y="1318475"/>
            <a:ext cx="8520600" cy="3416400"/>
          </a:xfrm>
          <a:prstGeom prst="rect">
            <a:avLst/>
          </a:prstGeom>
        </p:spPr>
        <p:txBody>
          <a:bodyPr spcFirstLastPara="1" wrap="square" lIns="91425" tIns="91425" rIns="91425" bIns="91425" anchor="t" anchorCtr="0">
            <a:noAutofit/>
          </a:bodyPr>
          <a:lstStyle/>
          <a:p>
            <a:pPr marL="457200" lvl="0" indent="-330200" algn="l" rtl="0">
              <a:lnSpc>
                <a:spcPct val="150000"/>
              </a:lnSpc>
              <a:spcBef>
                <a:spcPts val="0"/>
              </a:spcBef>
              <a:spcAft>
                <a:spcPts val="0"/>
              </a:spcAft>
              <a:buSzPts val="1600"/>
              <a:buChar char="-"/>
            </a:pPr>
            <a:r>
              <a:rPr lang="en" sz="1600"/>
              <a:t>Young critiques Stanley Fish’s </a:t>
            </a:r>
            <a:r>
              <a:rPr lang="en" sz="1600" i="1"/>
              <a:t>New York Times</a:t>
            </a:r>
            <a:r>
              <a:rPr lang="en" sz="1600"/>
              <a:t> article, “What Should Colleges Teach?”</a:t>
            </a:r>
            <a:endParaRPr sz="1600"/>
          </a:p>
          <a:p>
            <a:pPr marL="457200" lvl="0" indent="-330200" algn="l" rtl="0">
              <a:lnSpc>
                <a:spcPct val="150000"/>
              </a:lnSpc>
              <a:spcBef>
                <a:spcPts val="0"/>
              </a:spcBef>
              <a:spcAft>
                <a:spcPts val="0"/>
              </a:spcAft>
              <a:buSzPts val="1600"/>
              <a:buChar char="-"/>
            </a:pPr>
            <a:r>
              <a:rPr lang="en" sz="1600"/>
              <a:t>Fish believes that professors should teach their students to speak and write in standard English, because using non-standard forms of English will expose them to prejudice .</a:t>
            </a:r>
            <a:endParaRPr sz="1200"/>
          </a:p>
          <a:p>
            <a:pPr marL="457200" lvl="0" indent="-330200" algn="l" rtl="0">
              <a:lnSpc>
                <a:spcPct val="150000"/>
              </a:lnSpc>
              <a:spcBef>
                <a:spcPts val="0"/>
              </a:spcBef>
              <a:spcAft>
                <a:spcPts val="0"/>
              </a:spcAft>
              <a:buSzPts val="1600"/>
              <a:buChar char="-"/>
            </a:pPr>
            <a:r>
              <a:rPr lang="en" sz="1600"/>
              <a:t>He suggests that professors frame this as second language learning: “I’m not here to take that language from you; I’m here to teach you another one” (111).</a:t>
            </a:r>
            <a:endParaRPr sz="1600"/>
          </a:p>
          <a:p>
            <a:pPr marL="457200" lvl="0" indent="-330200" algn="l" rtl="0">
              <a:lnSpc>
                <a:spcPct val="150000"/>
              </a:lnSpc>
              <a:spcBef>
                <a:spcPts val="0"/>
              </a:spcBef>
              <a:spcAft>
                <a:spcPts val="0"/>
              </a:spcAft>
              <a:buSzPts val="1600"/>
              <a:buChar char="-"/>
            </a:pPr>
            <a:r>
              <a:rPr lang="en" sz="1600"/>
              <a:t>Fish’s views are prominent on college campuses and reflected many writing centers.</a:t>
            </a:r>
            <a:endParaRPr sz="1600"/>
          </a:p>
          <a:p>
            <a:pPr marL="457200" lvl="0" indent="-330200" algn="l" rtl="0">
              <a:lnSpc>
                <a:spcPct val="150000"/>
              </a:lnSpc>
              <a:spcBef>
                <a:spcPts val="0"/>
              </a:spcBef>
              <a:spcAft>
                <a:spcPts val="0"/>
              </a:spcAft>
              <a:buSzPts val="1600"/>
              <a:buChar char="-"/>
            </a:pPr>
            <a:r>
              <a:rPr lang="en" sz="1600"/>
              <a:t>Young says that Fish supports language discrimination because he believes there is only one “acceptable” form of language.</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Defining Standard/Dominant Language Ideology</a:t>
            </a:r>
            <a:endParaRPr/>
          </a:p>
        </p:txBody>
      </p:sp>
      <p:sp>
        <p:nvSpPr>
          <p:cNvPr id="90" name="Google Shape;9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“Standard language ideology is the belief that there is one set of dominant language rules that stem from a single dominant discourse (like standard English) that all writers and speakers of English must conform to in order to communicate effectively” (111).</a:t>
            </a:r>
            <a:endParaRPr sz="2000"/>
          </a:p>
          <a:p>
            <a:pPr marL="0" lvl="0" indent="0" algn="l" rtl="0">
              <a:lnSpc>
                <a:spcPct val="100000"/>
              </a:lnSpc>
              <a:spcBef>
                <a:spcPts val="1600"/>
              </a:spcBef>
              <a:spcAft>
                <a:spcPts val="0"/>
              </a:spcAft>
              <a:buNone/>
            </a:pPr>
            <a:endParaRPr sz="2000"/>
          </a:p>
          <a:p>
            <a:pPr marL="0" lvl="0" indent="0" algn="l" rtl="0">
              <a:spcBef>
                <a:spcPts val="1600"/>
              </a:spcBef>
              <a:spcAft>
                <a:spcPts val="1600"/>
              </a:spcAft>
              <a:buNone/>
            </a:pPr>
            <a:r>
              <a:rPr lang="en" sz="2000"/>
              <a:t>“Dominant language ideology also say peeps can speak whateva the heck way they want to</a:t>
            </a:r>
            <a:r>
              <a:rPr lang="en" sz="1400">
                <a:solidFill>
                  <a:schemeClr val="lt2"/>
                </a:solidFill>
              </a:rPr>
              <a:t>—</a:t>
            </a:r>
            <a:r>
              <a:rPr lang="en" sz="2000"/>
              <a:t>BUT AT HOME!” (111).</a:t>
            </a:r>
            <a:endParaRPr sz="2000"/>
          </a:p>
        </p:txBody>
      </p:sp>
      <p:cxnSp>
        <p:nvCxnSpPr>
          <p:cNvPr id="91" name="Google Shape;91;p17"/>
          <p:cNvCxnSpPr/>
          <p:nvPr/>
        </p:nvCxnSpPr>
        <p:spPr>
          <a:xfrm rot="10800000" flipH="1">
            <a:off x="483425" y="2982325"/>
            <a:ext cx="8013300" cy="16500"/>
          </a:xfrm>
          <a:prstGeom prst="straightConnector1">
            <a:avLst/>
          </a:prstGeom>
          <a:noFill/>
          <a:ln w="9525" cap="flat" cmpd="sng">
            <a:solidFill>
              <a:srgbClr val="D9D2E9"/>
            </a:solidFill>
            <a:prstDash val="solid"/>
            <a:round/>
            <a:headEnd type="none" w="med" len="med"/>
            <a:tailEnd type="non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Plurilingual Society</a:t>
            </a:r>
            <a:endParaRPr/>
          </a:p>
        </p:txBody>
      </p:sp>
      <p:sp>
        <p:nvSpPr>
          <p:cNvPr id="97" name="Google Shape;97;p18"/>
          <p:cNvSpPr txBox="1">
            <a:spLocks noGrp="1"/>
          </p:cNvSpPr>
          <p:nvPr>
            <p:ph type="body" idx="1"/>
          </p:nvPr>
        </p:nvSpPr>
        <p:spPr>
          <a:xfrm>
            <a:off x="205200" y="1017725"/>
            <a:ext cx="8520600" cy="3416400"/>
          </a:xfrm>
          <a:prstGeom prst="rect">
            <a:avLst/>
          </a:prstGeom>
        </p:spPr>
        <p:txBody>
          <a:bodyPr spcFirstLastPara="1" wrap="square" lIns="91425" tIns="91425" rIns="91425" bIns="91425" anchor="t" anchorCtr="0">
            <a:noAutofit/>
          </a:bodyPr>
          <a:lstStyle/>
          <a:p>
            <a:pPr marL="457200" lvl="0" indent="-336550" algn="l" rtl="0">
              <a:lnSpc>
                <a:spcPct val="150000"/>
              </a:lnSpc>
              <a:spcBef>
                <a:spcPts val="1200"/>
              </a:spcBef>
              <a:spcAft>
                <a:spcPts val="0"/>
              </a:spcAft>
              <a:buClr>
                <a:schemeClr val="lt2"/>
              </a:buClr>
              <a:buSzPts val="1700"/>
              <a:buChar char="-"/>
            </a:pPr>
            <a:r>
              <a:rPr lang="en" sz="1700">
                <a:solidFill>
                  <a:schemeClr val="lt2"/>
                </a:solidFill>
              </a:rPr>
              <a:t>Young argues that people are far more plurilingual than we want to recognize.</a:t>
            </a:r>
            <a:endParaRPr sz="1700">
              <a:solidFill>
                <a:schemeClr val="lt2"/>
              </a:solidFill>
            </a:endParaRPr>
          </a:p>
          <a:p>
            <a:pPr marL="457200" lvl="0" indent="-336550" algn="l" rtl="0">
              <a:lnSpc>
                <a:spcPct val="150000"/>
              </a:lnSpc>
              <a:spcBef>
                <a:spcPts val="0"/>
              </a:spcBef>
              <a:spcAft>
                <a:spcPts val="0"/>
              </a:spcAft>
              <a:buClr>
                <a:schemeClr val="lt2"/>
              </a:buClr>
              <a:buSzPts val="1700"/>
              <a:buChar char="-"/>
            </a:pPr>
            <a:r>
              <a:rPr lang="en" sz="1700">
                <a:solidFill>
                  <a:schemeClr val="lt2"/>
                </a:solidFill>
              </a:rPr>
              <a:t>No one in our society adheres entirely to standard English, all of the time.</a:t>
            </a:r>
            <a:endParaRPr sz="1700">
              <a:solidFill>
                <a:schemeClr val="lt2"/>
              </a:solidFill>
            </a:endParaRPr>
          </a:p>
          <a:p>
            <a:pPr marL="457200" lvl="0" indent="-336550" algn="l" rtl="0">
              <a:lnSpc>
                <a:spcPct val="150000"/>
              </a:lnSpc>
              <a:spcBef>
                <a:spcPts val="0"/>
              </a:spcBef>
              <a:spcAft>
                <a:spcPts val="0"/>
              </a:spcAft>
              <a:buClr>
                <a:schemeClr val="lt2"/>
              </a:buClr>
              <a:buSzPts val="1700"/>
              <a:buChar char="-"/>
            </a:pPr>
            <a:r>
              <a:rPr lang="en" sz="1700">
                <a:solidFill>
                  <a:schemeClr val="lt2"/>
                </a:solidFill>
              </a:rPr>
              <a:t>However, some people can get away with not meeting the rules, while others get punished for it. </a:t>
            </a:r>
            <a:endParaRPr sz="1700">
              <a:solidFill>
                <a:schemeClr val="lt2"/>
              </a:solidFill>
            </a:endParaRPr>
          </a:p>
          <a:p>
            <a:pPr marL="914400" lvl="1" indent="-330200" algn="l" rtl="0">
              <a:lnSpc>
                <a:spcPct val="150000"/>
              </a:lnSpc>
              <a:spcBef>
                <a:spcPts val="0"/>
              </a:spcBef>
              <a:spcAft>
                <a:spcPts val="0"/>
              </a:spcAft>
              <a:buClr>
                <a:schemeClr val="lt2"/>
              </a:buClr>
              <a:buSzPts val="1600"/>
              <a:buChar char="-"/>
            </a:pPr>
            <a:r>
              <a:rPr lang="en" sz="1600">
                <a:solidFill>
                  <a:schemeClr val="lt2"/>
                </a:solidFill>
              </a:rPr>
              <a:t>This is largely because linguistics and race are intertwined.</a:t>
            </a:r>
            <a:endParaRPr sz="1600">
              <a:solidFill>
                <a:schemeClr val="lt2"/>
              </a:solidFill>
            </a:endParaRPr>
          </a:p>
          <a:p>
            <a:pPr marL="457200" lvl="0" indent="-336550" algn="l" rtl="0">
              <a:lnSpc>
                <a:spcPct val="150000"/>
              </a:lnSpc>
              <a:spcBef>
                <a:spcPts val="0"/>
              </a:spcBef>
              <a:spcAft>
                <a:spcPts val="0"/>
              </a:spcAft>
              <a:buClr>
                <a:schemeClr val="lt2"/>
              </a:buClr>
              <a:buSzPts val="1700"/>
              <a:buChar char="-"/>
            </a:pPr>
            <a:r>
              <a:rPr lang="en" sz="1700">
                <a:solidFill>
                  <a:schemeClr val="lt2"/>
                </a:solidFill>
              </a:rPr>
              <a:t>Young wants our society reject standard language ideology and embrace plurilingualism and code meshing. </a:t>
            </a:r>
            <a:endParaRPr sz="1700">
              <a:solidFill>
                <a:schemeClr val="lt2"/>
              </a:solidFill>
            </a:endParaRPr>
          </a:p>
          <a:p>
            <a:pPr marL="0" lvl="0" indent="0" algn="l" rtl="0">
              <a:lnSpc>
                <a:spcPct val="150000"/>
              </a:lnSpc>
              <a:spcBef>
                <a:spcPts val="1200"/>
              </a:spcBef>
              <a:spcAft>
                <a:spcPts val="1200"/>
              </a:spcAft>
              <a:buNone/>
            </a:pPr>
            <a:endParaRPr sz="1500">
              <a:solidFill>
                <a:schemeClr val="l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Code Switching vs. Code Meshing</a:t>
            </a:r>
            <a:endParaRPr/>
          </a:p>
        </p:txBody>
      </p:sp>
      <p:sp>
        <p:nvSpPr>
          <p:cNvPr id="103" name="Google Shape;103;p19"/>
          <p:cNvSpPr txBox="1">
            <a:spLocks noGrp="1"/>
          </p:cNvSpPr>
          <p:nvPr>
            <p:ph type="body" idx="1"/>
          </p:nvPr>
        </p:nvSpPr>
        <p:spPr>
          <a:xfrm>
            <a:off x="311700" y="1275375"/>
            <a:ext cx="8520600" cy="3416400"/>
          </a:xfrm>
          <a:prstGeom prst="rect">
            <a:avLst/>
          </a:prstGeom>
        </p:spPr>
        <p:txBody>
          <a:bodyPr spcFirstLastPara="1" wrap="square" lIns="91425" tIns="91425" rIns="91425" bIns="91425" anchor="t" anchorCtr="0">
            <a:noAutofit/>
          </a:bodyPr>
          <a:lstStyle/>
          <a:p>
            <a:pPr marL="457200" lvl="0" indent="-323850" algn="l" rtl="0">
              <a:lnSpc>
                <a:spcPct val="150000"/>
              </a:lnSpc>
              <a:spcBef>
                <a:spcPts val="0"/>
              </a:spcBef>
              <a:spcAft>
                <a:spcPts val="0"/>
              </a:spcAft>
              <a:buClr>
                <a:schemeClr val="lt2"/>
              </a:buClr>
              <a:buSzPts val="1500"/>
              <a:buChar char="-"/>
            </a:pPr>
            <a:r>
              <a:rPr lang="en" sz="1500">
                <a:solidFill>
                  <a:schemeClr val="lt2"/>
                </a:solidFill>
              </a:rPr>
              <a:t>From a linguistic perspective, code switching means  “two languages and dialects co-existing in one speech act” (114).</a:t>
            </a:r>
            <a:endParaRPr sz="1500">
              <a:solidFill>
                <a:schemeClr val="lt2"/>
              </a:solidFill>
            </a:endParaRPr>
          </a:p>
          <a:p>
            <a:pPr marL="457200" lvl="0" indent="-323850" algn="l" rtl="0">
              <a:lnSpc>
                <a:spcPct val="150000"/>
              </a:lnSpc>
              <a:spcBef>
                <a:spcPts val="0"/>
              </a:spcBef>
              <a:spcAft>
                <a:spcPts val="0"/>
              </a:spcAft>
              <a:buClr>
                <a:schemeClr val="lt2"/>
              </a:buClr>
              <a:buSzPts val="1500"/>
              <a:buChar char="-"/>
            </a:pPr>
            <a:r>
              <a:rPr lang="en" sz="1500">
                <a:solidFill>
                  <a:schemeClr val="lt2"/>
                </a:solidFill>
              </a:rPr>
              <a:t>However, the term has come to mean that students should speak a certain way at school and a different way at home.</a:t>
            </a:r>
            <a:endParaRPr sz="1500">
              <a:solidFill>
                <a:schemeClr val="lt2"/>
              </a:solidFill>
            </a:endParaRPr>
          </a:p>
          <a:p>
            <a:pPr marL="457200" lvl="0" indent="-323850" algn="l" rtl="0">
              <a:lnSpc>
                <a:spcPct val="150000"/>
              </a:lnSpc>
              <a:spcBef>
                <a:spcPts val="0"/>
              </a:spcBef>
              <a:spcAft>
                <a:spcPts val="0"/>
              </a:spcAft>
              <a:buClr>
                <a:schemeClr val="lt2"/>
              </a:buClr>
              <a:buSzPts val="1500"/>
              <a:buChar char="-"/>
            </a:pPr>
            <a:r>
              <a:rPr lang="en" sz="1500">
                <a:solidFill>
                  <a:schemeClr val="lt2"/>
                </a:solidFill>
              </a:rPr>
              <a:t>To correct this misunderstanding, Fish presents the term code meshing.</a:t>
            </a:r>
            <a:endParaRPr sz="1500">
              <a:solidFill>
                <a:schemeClr val="lt2"/>
              </a:solidFill>
            </a:endParaRPr>
          </a:p>
          <a:p>
            <a:pPr marL="457200" lvl="0" indent="-323850" algn="l" rtl="0">
              <a:lnSpc>
                <a:spcPct val="150000"/>
              </a:lnSpc>
              <a:spcBef>
                <a:spcPts val="0"/>
              </a:spcBef>
              <a:spcAft>
                <a:spcPts val="0"/>
              </a:spcAft>
              <a:buClr>
                <a:schemeClr val="lt2"/>
              </a:buClr>
              <a:buSzPts val="1500"/>
              <a:buChar char="-"/>
            </a:pPr>
            <a:r>
              <a:rPr lang="en" sz="1500">
                <a:solidFill>
                  <a:schemeClr val="lt2"/>
                </a:solidFill>
              </a:rPr>
              <a:t>“Code meshing blend dialects, international languages, local idioms, chat-room</a:t>
            </a:r>
            <a:endParaRPr sz="1500">
              <a:solidFill>
                <a:schemeClr val="lt2"/>
              </a:solidFill>
            </a:endParaRPr>
          </a:p>
          <a:p>
            <a:pPr marL="457200" lvl="0" indent="-323850" algn="l" rtl="0">
              <a:lnSpc>
                <a:spcPct val="150000"/>
              </a:lnSpc>
              <a:spcBef>
                <a:spcPts val="0"/>
              </a:spcBef>
              <a:spcAft>
                <a:spcPts val="0"/>
              </a:spcAft>
              <a:buClr>
                <a:schemeClr val="lt2"/>
              </a:buClr>
              <a:buSzPts val="1500"/>
              <a:buChar char="-"/>
            </a:pPr>
            <a:r>
              <a:rPr lang="en" sz="1500">
                <a:solidFill>
                  <a:schemeClr val="lt2"/>
                </a:solidFill>
              </a:rPr>
              <a:t>lingo, and the rhetorical styles of various ethnic and cultural groups in both formal </a:t>
            </a:r>
            <a:r>
              <a:rPr lang="en" sz="1500" i="1">
                <a:solidFill>
                  <a:schemeClr val="lt2"/>
                </a:solidFill>
              </a:rPr>
              <a:t>and </a:t>
            </a:r>
            <a:r>
              <a:rPr lang="en" sz="1500">
                <a:solidFill>
                  <a:schemeClr val="lt2"/>
                </a:solidFill>
              </a:rPr>
              <a:t>informal speech acts” (114).</a:t>
            </a:r>
            <a:endParaRPr sz="1500">
              <a:solidFill>
                <a:schemeClr val="lt2"/>
              </a:solidFill>
            </a:endParaRPr>
          </a:p>
          <a:p>
            <a:pPr marL="457200" lvl="0" indent="-323850" algn="l" rtl="0">
              <a:lnSpc>
                <a:spcPct val="150000"/>
              </a:lnSpc>
              <a:spcBef>
                <a:spcPts val="0"/>
              </a:spcBef>
              <a:spcAft>
                <a:spcPts val="0"/>
              </a:spcAft>
              <a:buClr>
                <a:schemeClr val="lt2"/>
              </a:buClr>
              <a:buSzPts val="1500"/>
              <a:buChar char="-"/>
            </a:pPr>
            <a:r>
              <a:rPr lang="en" sz="1500">
                <a:solidFill>
                  <a:schemeClr val="lt2"/>
                </a:solidFill>
              </a:rPr>
              <a:t>These are two terms with very similar denotations, but very different connotations.</a:t>
            </a:r>
            <a:endParaRPr sz="1500">
              <a:solidFill>
                <a:schemeClr val="l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p:nvPr/>
        </p:nvSpPr>
        <p:spPr>
          <a:xfrm>
            <a:off x="401475" y="1195400"/>
            <a:ext cx="5972700" cy="1225800"/>
          </a:xfrm>
          <a:prstGeom prst="rect">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9" name="Google Shape;109;p20"/>
          <p:cNvPicPr preferRelativeResize="0"/>
          <p:nvPr/>
        </p:nvPicPr>
        <p:blipFill rotWithShape="1">
          <a:blip r:embed="rId3">
            <a:alphaModFix/>
          </a:blip>
          <a:srcRect/>
          <a:stretch/>
        </p:blipFill>
        <p:spPr>
          <a:xfrm>
            <a:off x="520800" y="1293950"/>
            <a:ext cx="5734050" cy="1028700"/>
          </a:xfrm>
          <a:prstGeom prst="rect">
            <a:avLst/>
          </a:prstGeom>
          <a:noFill/>
          <a:ln>
            <a:noFill/>
          </a:ln>
        </p:spPr>
      </p:pic>
      <p:sp>
        <p:nvSpPr>
          <p:cNvPr id="110" name="Google Shape;110;p20"/>
          <p:cNvSpPr txBox="1"/>
          <p:nvPr/>
        </p:nvSpPr>
        <p:spPr>
          <a:xfrm>
            <a:off x="606325" y="458850"/>
            <a:ext cx="1712400" cy="62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Average"/>
              <a:ea typeface="Average"/>
              <a:cs typeface="Average"/>
              <a:sym typeface="Average"/>
            </a:endParaRPr>
          </a:p>
        </p:txBody>
      </p:sp>
      <p:sp>
        <p:nvSpPr>
          <p:cNvPr id="111" name="Google Shape;111;p20"/>
          <p:cNvSpPr txBox="1"/>
          <p:nvPr/>
        </p:nvSpPr>
        <p:spPr>
          <a:xfrm>
            <a:off x="401475" y="352350"/>
            <a:ext cx="8087100" cy="72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dk1"/>
                </a:solidFill>
                <a:latin typeface="Oswald"/>
                <a:ea typeface="Oswald"/>
                <a:cs typeface="Oswald"/>
                <a:sym typeface="Oswald"/>
              </a:rPr>
              <a:t>An Example of Code Meshing</a:t>
            </a:r>
            <a:endParaRPr sz="3000">
              <a:solidFill>
                <a:schemeClr val="dk1"/>
              </a:solidFill>
              <a:latin typeface="Oswald"/>
              <a:ea typeface="Oswald"/>
              <a:cs typeface="Oswald"/>
              <a:sym typeface="Oswald"/>
            </a:endParaRPr>
          </a:p>
        </p:txBody>
      </p:sp>
      <p:cxnSp>
        <p:nvCxnSpPr>
          <p:cNvPr id="112" name="Google Shape;112;p20"/>
          <p:cNvCxnSpPr/>
          <p:nvPr/>
        </p:nvCxnSpPr>
        <p:spPr>
          <a:xfrm flipH="1">
            <a:off x="3474550" y="847900"/>
            <a:ext cx="1986900" cy="764700"/>
          </a:xfrm>
          <a:prstGeom prst="straightConnector1">
            <a:avLst/>
          </a:prstGeom>
          <a:noFill/>
          <a:ln w="9525" cap="flat" cmpd="sng">
            <a:solidFill>
              <a:srgbClr val="3C78D8"/>
            </a:solidFill>
            <a:prstDash val="solid"/>
            <a:round/>
            <a:headEnd type="none" w="med" len="med"/>
            <a:tailEnd type="triangle" w="med" len="med"/>
          </a:ln>
        </p:spPr>
      </p:cxnSp>
      <p:sp>
        <p:nvSpPr>
          <p:cNvPr id="113" name="Google Shape;113;p20"/>
          <p:cNvSpPr txBox="1"/>
          <p:nvPr/>
        </p:nvSpPr>
        <p:spPr>
          <a:xfrm>
            <a:off x="5517025" y="515500"/>
            <a:ext cx="1820400" cy="3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2"/>
                </a:solidFill>
                <a:latin typeface="Average"/>
                <a:ea typeface="Average"/>
                <a:cs typeface="Average"/>
                <a:sym typeface="Average"/>
              </a:rPr>
              <a:t>Common texting abbreviation</a:t>
            </a:r>
            <a:endParaRPr sz="1200">
              <a:solidFill>
                <a:schemeClr val="lt2"/>
              </a:solidFill>
              <a:latin typeface="Average"/>
              <a:ea typeface="Average"/>
              <a:cs typeface="Average"/>
              <a:sym typeface="Average"/>
            </a:endParaRPr>
          </a:p>
        </p:txBody>
      </p:sp>
      <p:cxnSp>
        <p:nvCxnSpPr>
          <p:cNvPr id="114" name="Google Shape;114;p20"/>
          <p:cNvCxnSpPr/>
          <p:nvPr/>
        </p:nvCxnSpPr>
        <p:spPr>
          <a:xfrm flipH="1">
            <a:off x="5309450" y="1655100"/>
            <a:ext cx="1737000" cy="237900"/>
          </a:xfrm>
          <a:prstGeom prst="straightConnector1">
            <a:avLst/>
          </a:prstGeom>
          <a:noFill/>
          <a:ln w="9525" cap="flat" cmpd="sng">
            <a:solidFill>
              <a:srgbClr val="1155CC"/>
            </a:solidFill>
            <a:prstDash val="solid"/>
            <a:round/>
            <a:headEnd type="none" w="med" len="med"/>
            <a:tailEnd type="triangle" w="med" len="med"/>
          </a:ln>
        </p:spPr>
      </p:cxnSp>
      <p:sp>
        <p:nvSpPr>
          <p:cNvPr id="115" name="Google Shape;115;p20"/>
          <p:cNvSpPr txBox="1"/>
          <p:nvPr/>
        </p:nvSpPr>
        <p:spPr>
          <a:xfrm>
            <a:off x="7152975" y="1417200"/>
            <a:ext cx="1712400" cy="90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2"/>
                </a:solidFill>
                <a:latin typeface="Average"/>
                <a:ea typeface="Average"/>
                <a:cs typeface="Average"/>
                <a:sym typeface="Average"/>
              </a:rPr>
              <a:t>All caps brings emphasis, alleviating need for an exclamation point</a:t>
            </a:r>
            <a:endParaRPr sz="1200">
              <a:solidFill>
                <a:schemeClr val="lt2"/>
              </a:solidFill>
              <a:latin typeface="Average"/>
              <a:ea typeface="Average"/>
              <a:cs typeface="Average"/>
              <a:sym typeface="Average"/>
            </a:endParaRPr>
          </a:p>
        </p:txBody>
      </p:sp>
      <p:cxnSp>
        <p:nvCxnSpPr>
          <p:cNvPr id="116" name="Google Shape;116;p20"/>
          <p:cNvCxnSpPr/>
          <p:nvPr/>
        </p:nvCxnSpPr>
        <p:spPr>
          <a:xfrm rot="10800000" flipH="1">
            <a:off x="1745225" y="1966450"/>
            <a:ext cx="2106000" cy="762000"/>
          </a:xfrm>
          <a:prstGeom prst="straightConnector1">
            <a:avLst/>
          </a:prstGeom>
          <a:noFill/>
          <a:ln w="9525" cap="flat" cmpd="sng">
            <a:solidFill>
              <a:srgbClr val="1155CC"/>
            </a:solidFill>
            <a:prstDash val="solid"/>
            <a:round/>
            <a:headEnd type="none" w="med" len="med"/>
            <a:tailEnd type="triangle" w="med" len="med"/>
          </a:ln>
        </p:spPr>
      </p:cxnSp>
      <p:sp>
        <p:nvSpPr>
          <p:cNvPr id="117" name="Google Shape;117;p20"/>
          <p:cNvSpPr txBox="1"/>
          <p:nvPr/>
        </p:nvSpPr>
        <p:spPr>
          <a:xfrm>
            <a:off x="229375" y="2534950"/>
            <a:ext cx="2359800" cy="90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200">
                <a:solidFill>
                  <a:schemeClr val="lt2"/>
                </a:solidFill>
                <a:latin typeface="Average"/>
                <a:ea typeface="Average"/>
                <a:cs typeface="Average"/>
                <a:sym typeface="Average"/>
              </a:rPr>
              <a:t>Backslash functions like a semicolon to connect the emphatic fragment to the previous thought </a:t>
            </a:r>
            <a:endParaRPr sz="1200">
              <a:solidFill>
                <a:schemeClr val="lt2"/>
              </a:solidFill>
              <a:latin typeface="Average"/>
              <a:ea typeface="Average"/>
              <a:cs typeface="Average"/>
              <a:sym typeface="Average"/>
            </a:endParaRPr>
          </a:p>
          <a:p>
            <a:pPr marL="0" lvl="0" indent="0" algn="l" rtl="0">
              <a:spcBef>
                <a:spcPts val="1200"/>
              </a:spcBef>
              <a:spcAft>
                <a:spcPts val="0"/>
              </a:spcAft>
              <a:buNone/>
            </a:pPr>
            <a:endParaRPr>
              <a:latin typeface="Average"/>
              <a:ea typeface="Average"/>
              <a:cs typeface="Average"/>
              <a:sym typeface="Average"/>
            </a:endParaRPr>
          </a:p>
        </p:txBody>
      </p:sp>
      <p:sp>
        <p:nvSpPr>
          <p:cNvPr id="118" name="Google Shape;118;p20"/>
          <p:cNvSpPr txBox="1"/>
          <p:nvPr/>
        </p:nvSpPr>
        <p:spPr>
          <a:xfrm>
            <a:off x="2720350" y="3076650"/>
            <a:ext cx="5921400" cy="803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200">
                <a:solidFill>
                  <a:schemeClr val="lt2"/>
                </a:solidFill>
                <a:latin typeface="Average"/>
                <a:ea typeface="Average"/>
                <a:cs typeface="Average"/>
                <a:sym typeface="Average"/>
              </a:rPr>
              <a:t>Grassley is loud-talking— “a black English device where a speaker indirectly insults an authority figure. The authority figure is meant to overhear the conversation  so that the insult can be defended as unintentional. Grassley sent the message over his Twitter social network but he address Obama. He wanna point out what seem like a contradiction: If healthcare reform is so important to Obama, why is he sightseeing in Paris?” (116)</a:t>
            </a:r>
            <a:endParaRPr sz="1200">
              <a:solidFill>
                <a:schemeClr val="lt2"/>
              </a:solidFill>
              <a:latin typeface="Average"/>
              <a:ea typeface="Average"/>
              <a:cs typeface="Average"/>
              <a:sym typeface="Average"/>
            </a:endParaRPr>
          </a:p>
          <a:p>
            <a:pPr marL="0" lvl="0" indent="0" algn="l" rtl="0">
              <a:spcBef>
                <a:spcPts val="1200"/>
              </a:spcBef>
              <a:spcAft>
                <a:spcPts val="0"/>
              </a:spcAft>
              <a:buNone/>
            </a:pPr>
            <a:endParaRPr sz="1100">
              <a:solidFill>
                <a:schemeClr val="lt2"/>
              </a:solidFill>
              <a:latin typeface="Average"/>
              <a:ea typeface="Average"/>
              <a:cs typeface="Average"/>
              <a:sym typeface="Averag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Code Meshing?</a:t>
            </a:r>
            <a:endParaRPr/>
          </a:p>
        </p:txBody>
      </p:sp>
      <p:sp>
        <p:nvSpPr>
          <p:cNvPr id="124" name="Google Shape;124;p21"/>
          <p:cNvSpPr txBox="1">
            <a:spLocks noGrp="1"/>
          </p:cNvSpPr>
          <p:nvPr>
            <p:ph type="body" idx="1"/>
          </p:nvPr>
        </p:nvSpPr>
        <p:spPr>
          <a:xfrm>
            <a:off x="267250" y="1183975"/>
            <a:ext cx="8520600" cy="3416400"/>
          </a:xfrm>
          <a:prstGeom prst="rect">
            <a:avLst/>
          </a:prstGeom>
        </p:spPr>
        <p:txBody>
          <a:bodyPr spcFirstLastPara="1" wrap="square" lIns="91425" tIns="91425" rIns="91425" bIns="91425" anchor="t" anchorCtr="0">
            <a:noAutofit/>
          </a:bodyPr>
          <a:lstStyle/>
          <a:p>
            <a:pPr marL="457200" lvl="0" indent="-323850" algn="l" rtl="0">
              <a:lnSpc>
                <a:spcPct val="150000"/>
              </a:lnSpc>
              <a:spcBef>
                <a:spcPts val="0"/>
              </a:spcBef>
              <a:spcAft>
                <a:spcPts val="0"/>
              </a:spcAft>
              <a:buClr>
                <a:schemeClr val="lt2"/>
              </a:buClr>
              <a:buSzPts val="1500"/>
              <a:buFont typeface="Average"/>
              <a:buChar char="-"/>
            </a:pPr>
            <a:r>
              <a:rPr lang="en" sz="1500">
                <a:solidFill>
                  <a:schemeClr val="lt2"/>
                </a:solidFill>
              </a:rPr>
              <a:t>Tweets can be 140 characters and Grassley’s is only 80. So why was he code meshing?</a:t>
            </a:r>
            <a:endParaRPr sz="1500">
              <a:solidFill>
                <a:schemeClr val="lt2"/>
              </a:solidFill>
            </a:endParaRPr>
          </a:p>
          <a:p>
            <a:pPr marL="457200" lvl="0" indent="-323850" algn="l" rtl="0">
              <a:lnSpc>
                <a:spcPct val="150000"/>
              </a:lnSpc>
              <a:spcBef>
                <a:spcPts val="0"/>
              </a:spcBef>
              <a:spcAft>
                <a:spcPts val="0"/>
              </a:spcAft>
              <a:buClr>
                <a:schemeClr val="lt2"/>
              </a:buClr>
              <a:buSzPts val="1500"/>
              <a:buFont typeface="Average"/>
              <a:buChar char="-"/>
            </a:pPr>
            <a:r>
              <a:rPr lang="en" sz="1500">
                <a:solidFill>
                  <a:schemeClr val="lt2"/>
                </a:solidFill>
              </a:rPr>
              <a:t>Young’s answer is simple: “cuz all kinds of folks know, understand, and like code meshing” (116).</a:t>
            </a:r>
            <a:endParaRPr sz="1500">
              <a:solidFill>
                <a:schemeClr val="lt2"/>
              </a:solidFill>
            </a:endParaRPr>
          </a:p>
          <a:p>
            <a:pPr marL="914400" lvl="1" indent="-317500" algn="l" rtl="0">
              <a:lnSpc>
                <a:spcPct val="150000"/>
              </a:lnSpc>
              <a:spcBef>
                <a:spcPts val="0"/>
              </a:spcBef>
              <a:spcAft>
                <a:spcPts val="0"/>
              </a:spcAft>
              <a:buClr>
                <a:schemeClr val="lt2"/>
              </a:buClr>
              <a:buSzPts val="1400"/>
              <a:buFont typeface="Average"/>
              <a:buChar char="-"/>
            </a:pPr>
            <a:r>
              <a:rPr lang="en">
                <a:solidFill>
                  <a:schemeClr val="lt2"/>
                </a:solidFill>
              </a:rPr>
              <a:t>Code meshing benefits everybody.</a:t>
            </a:r>
            <a:endParaRPr>
              <a:solidFill>
                <a:schemeClr val="lt2"/>
              </a:solidFill>
            </a:endParaRPr>
          </a:p>
          <a:p>
            <a:pPr marL="457200" lvl="0" indent="-323850" algn="l" rtl="0">
              <a:lnSpc>
                <a:spcPct val="150000"/>
              </a:lnSpc>
              <a:spcBef>
                <a:spcPts val="0"/>
              </a:spcBef>
              <a:spcAft>
                <a:spcPts val="0"/>
              </a:spcAft>
              <a:buClr>
                <a:schemeClr val="lt2"/>
              </a:buClr>
              <a:buSzPts val="1500"/>
              <a:buFont typeface="Average"/>
              <a:buChar char="-"/>
            </a:pPr>
            <a:r>
              <a:rPr lang="en" sz="1500">
                <a:solidFill>
                  <a:schemeClr val="lt2"/>
                </a:solidFill>
              </a:rPr>
              <a:t>“In many ways [black] working-class speakers are more effective narrators, reasoners, and debaters than many middle-class [white] speakers, who temporize, qualify, and lose their argument in a mass of irrelevant detail … So when we teach the rhetorical devices of blacks we can add to the writing proficiency of whites and everybody else” (116).</a:t>
            </a:r>
            <a:endParaRPr sz="1500">
              <a:solidFill>
                <a:schemeClr val="lt2"/>
              </a:solidFill>
            </a:endParaRPr>
          </a:p>
          <a:p>
            <a:pPr marL="914400" lvl="1" indent="-317500" algn="l" rtl="0">
              <a:lnSpc>
                <a:spcPct val="150000"/>
              </a:lnSpc>
              <a:spcBef>
                <a:spcPts val="0"/>
              </a:spcBef>
              <a:spcAft>
                <a:spcPts val="0"/>
              </a:spcAft>
              <a:buClr>
                <a:schemeClr val="lt2"/>
              </a:buClr>
              <a:buSzPts val="1400"/>
              <a:buFont typeface="Arial"/>
              <a:buChar char="-"/>
            </a:pPr>
            <a:r>
              <a:rPr lang="en">
                <a:solidFill>
                  <a:schemeClr val="lt2"/>
                </a:solidFill>
              </a:rPr>
              <a:t>Code meshing helps all writers to be more rhetorically effective.</a:t>
            </a:r>
            <a:endParaRPr>
              <a:solidFill>
                <a:schemeClr val="lt2"/>
              </a:solidFill>
            </a:endParaRPr>
          </a:p>
          <a:p>
            <a:pPr marL="457200" lvl="0" indent="-323850" algn="l" rtl="0">
              <a:lnSpc>
                <a:spcPct val="150000"/>
              </a:lnSpc>
              <a:spcBef>
                <a:spcPts val="0"/>
              </a:spcBef>
              <a:spcAft>
                <a:spcPts val="0"/>
              </a:spcAft>
              <a:buClr>
                <a:schemeClr val="lt2"/>
              </a:buClr>
              <a:buSzPts val="1500"/>
              <a:buFont typeface="Arial"/>
              <a:buChar char="-"/>
            </a:pPr>
            <a:r>
              <a:rPr lang="en" sz="1500">
                <a:solidFill>
                  <a:schemeClr val="lt2"/>
                </a:solidFill>
              </a:rPr>
              <a:t>Most importantly, another real, real good result is we gone help reduce prejudice. Yes, ma’am. Now that’s a goal to reach for” (117).</a:t>
            </a:r>
            <a:endParaRPr sz="15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 What Should We Do?</a:t>
            </a:r>
            <a:endParaRPr/>
          </a:p>
        </p:txBody>
      </p:sp>
      <p:sp>
        <p:nvSpPr>
          <p:cNvPr id="130" name="Google Shape;130;p22"/>
          <p:cNvSpPr txBox="1">
            <a:spLocks noGrp="1"/>
          </p:cNvSpPr>
          <p:nvPr>
            <p:ph type="body" idx="1"/>
          </p:nvPr>
        </p:nvSpPr>
        <p:spPr>
          <a:xfrm>
            <a:off x="311700" y="972200"/>
            <a:ext cx="8520600" cy="3416400"/>
          </a:xfrm>
          <a:prstGeom prst="rect">
            <a:avLst/>
          </a:prstGeom>
        </p:spPr>
        <p:txBody>
          <a:bodyPr spcFirstLastPara="1" wrap="square" lIns="91425" tIns="91425" rIns="91425" bIns="91425" anchor="t" anchorCtr="0">
            <a:noAutofit/>
          </a:bodyPr>
          <a:lstStyle/>
          <a:p>
            <a:pPr marL="457200" lvl="0" indent="-361950" algn="l" rtl="0">
              <a:spcBef>
                <a:spcPts val="1200"/>
              </a:spcBef>
              <a:spcAft>
                <a:spcPts val="0"/>
              </a:spcAft>
              <a:buClr>
                <a:schemeClr val="lt2"/>
              </a:buClr>
              <a:buSzPts val="2100"/>
              <a:buChar char="-"/>
            </a:pPr>
            <a:r>
              <a:rPr lang="en" sz="1700">
                <a:solidFill>
                  <a:schemeClr val="lt2"/>
                </a:solidFill>
              </a:rPr>
              <a:t>Rather than prescribing how individuals should write or speak, Young wants language to be taught descriptively.</a:t>
            </a:r>
            <a:endParaRPr sz="1700">
              <a:solidFill>
                <a:schemeClr val="lt2"/>
              </a:solidFill>
            </a:endParaRPr>
          </a:p>
          <a:p>
            <a:pPr marL="457200" lvl="0" indent="-361950" algn="l" rtl="0">
              <a:spcBef>
                <a:spcPts val="0"/>
              </a:spcBef>
              <a:spcAft>
                <a:spcPts val="0"/>
              </a:spcAft>
              <a:buClr>
                <a:schemeClr val="lt2"/>
              </a:buClr>
              <a:buSzPts val="2100"/>
              <a:buChar char="-"/>
            </a:pPr>
            <a:r>
              <a:rPr lang="en" sz="1700">
                <a:solidFill>
                  <a:schemeClr val="lt2"/>
                </a:solidFill>
              </a:rPr>
              <a:t> This means focusing on how language functions within and from various cultural perspectives, instead of teaching concrete rules to follow. </a:t>
            </a:r>
            <a:endParaRPr sz="1700">
              <a:solidFill>
                <a:schemeClr val="lt2"/>
              </a:solidFill>
            </a:endParaRPr>
          </a:p>
          <a:p>
            <a:pPr marL="914400" lvl="1" indent="-355600" algn="l" rtl="0">
              <a:spcBef>
                <a:spcPts val="0"/>
              </a:spcBef>
              <a:spcAft>
                <a:spcPts val="0"/>
              </a:spcAft>
              <a:buClr>
                <a:schemeClr val="lt2"/>
              </a:buClr>
              <a:buSzPts val="2000"/>
              <a:buChar char="-"/>
            </a:pPr>
            <a:r>
              <a:rPr lang="en" sz="1600">
                <a:solidFill>
                  <a:schemeClr val="lt2"/>
                </a:solidFill>
              </a:rPr>
              <a:t>This means that writing might not look exactly like what we are used to. </a:t>
            </a:r>
            <a:endParaRPr sz="1600">
              <a:solidFill>
                <a:schemeClr val="lt2"/>
              </a:solidFill>
            </a:endParaRPr>
          </a:p>
          <a:p>
            <a:pPr marL="457200" lvl="0" indent="-361950" algn="l" rtl="0">
              <a:spcBef>
                <a:spcPts val="0"/>
              </a:spcBef>
              <a:spcAft>
                <a:spcPts val="0"/>
              </a:spcAft>
              <a:buClr>
                <a:schemeClr val="lt2"/>
              </a:buClr>
              <a:buSzPts val="2100"/>
              <a:buChar char="-"/>
            </a:pPr>
            <a:r>
              <a:rPr lang="en" sz="1700">
                <a:solidFill>
                  <a:schemeClr val="lt2"/>
                </a:solidFill>
              </a:rPr>
              <a:t>Young hopes for students to be taught “what it takes to understand, listen, and write in multiple dialects simultaneously”.</a:t>
            </a:r>
            <a:endParaRPr sz="1700">
              <a:solidFill>
                <a:schemeClr val="lt2"/>
              </a:solidFill>
            </a:endParaRPr>
          </a:p>
          <a:p>
            <a:pPr marL="457200" lvl="0" indent="-336550" algn="l" rtl="0">
              <a:spcBef>
                <a:spcPts val="0"/>
              </a:spcBef>
              <a:spcAft>
                <a:spcPts val="0"/>
              </a:spcAft>
              <a:buClr>
                <a:schemeClr val="lt2"/>
              </a:buClr>
              <a:buSzPts val="1700"/>
              <a:buChar char="-"/>
            </a:pPr>
            <a:r>
              <a:rPr lang="en" sz="1700">
                <a:solidFill>
                  <a:schemeClr val="lt2"/>
                </a:solidFill>
              </a:rPr>
              <a:t>What would this look like in the writing center?</a:t>
            </a:r>
            <a:endParaRPr sz="1700">
              <a:solidFill>
                <a:schemeClr val="lt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Activity: Putting Young’s argument into practice</a:t>
            </a:r>
            <a:endParaRPr/>
          </a:p>
        </p:txBody>
      </p:sp>
      <p:sp>
        <p:nvSpPr>
          <p:cNvPr id="136" name="Google Shape;136;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
              <a:t>Partner up with the person sitting next to you.</a:t>
            </a:r>
            <a:endParaRPr/>
          </a:p>
          <a:p>
            <a:pPr marL="457200" lvl="0" indent="-342900" algn="l" rtl="0">
              <a:lnSpc>
                <a:spcPct val="200000"/>
              </a:lnSpc>
              <a:spcBef>
                <a:spcPts val="0"/>
              </a:spcBef>
              <a:spcAft>
                <a:spcPts val="0"/>
              </a:spcAft>
              <a:buSzPts val="1800"/>
              <a:buChar char="-"/>
            </a:pPr>
            <a:r>
              <a:rPr lang="en"/>
              <a:t>Each pair will receive a slip of paper that describes a hypothetical tutoring session.</a:t>
            </a:r>
            <a:endParaRPr/>
          </a:p>
          <a:p>
            <a:pPr marL="457200" lvl="0" indent="-342900" algn="l" rtl="0">
              <a:lnSpc>
                <a:spcPct val="200000"/>
              </a:lnSpc>
              <a:spcBef>
                <a:spcPts val="0"/>
              </a:spcBef>
              <a:spcAft>
                <a:spcPts val="0"/>
              </a:spcAft>
              <a:buSzPts val="1800"/>
              <a:buChar char="-"/>
            </a:pPr>
            <a:r>
              <a:rPr lang="en"/>
              <a:t>Now imagine that you are Dr. Young. What advice do you give your tutee?</a:t>
            </a:r>
            <a:endParaRPr/>
          </a:p>
          <a:p>
            <a:pPr marL="457200" lvl="0" indent="-342900" algn="l" rtl="0">
              <a:lnSpc>
                <a:spcPct val="200000"/>
              </a:lnSpc>
              <a:spcBef>
                <a:spcPts val="0"/>
              </a:spcBef>
              <a:spcAft>
                <a:spcPts val="0"/>
              </a:spcAft>
              <a:buSzPts val="1800"/>
              <a:buChar char="-"/>
            </a:pPr>
            <a:r>
              <a:rPr lang="en"/>
              <a:t>After discussing the feedback from Dr. Young’s perspective, reflect on your own tutoring methods. Would you do the same?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Centering Code-Meshing at the UCWbL</a:t>
            </a:r>
            <a:endParaRPr/>
          </a:p>
        </p:txBody>
      </p:sp>
      <p:sp>
        <p:nvSpPr>
          <p:cNvPr id="142" name="Google Shape;142;p24"/>
          <p:cNvSpPr txBox="1">
            <a:spLocks noGrp="1"/>
          </p:cNvSpPr>
          <p:nvPr>
            <p:ph type="body" idx="1"/>
          </p:nvPr>
        </p:nvSpPr>
        <p:spPr>
          <a:xfrm>
            <a:off x="311700" y="1152475"/>
            <a:ext cx="8520600" cy="3416400"/>
          </a:xfrm>
          <a:prstGeom prst="rect">
            <a:avLst/>
          </a:prstGeom>
          <a:ln>
            <a:noFill/>
          </a:ln>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The University Center for Writing-based Learning at DePaul University</a:t>
            </a:r>
            <a:endParaRPr/>
          </a:p>
          <a:p>
            <a:pPr marL="457200" lvl="0" indent="-342900" algn="l" rtl="0">
              <a:lnSpc>
                <a:spcPct val="150000"/>
              </a:lnSpc>
              <a:spcBef>
                <a:spcPts val="0"/>
              </a:spcBef>
              <a:spcAft>
                <a:spcPts val="0"/>
              </a:spcAft>
              <a:buSzPts val="1800"/>
              <a:buChar char="-"/>
            </a:pPr>
            <a:r>
              <a:rPr lang="en"/>
              <a:t> Quinn Mulroy gives a tutors perspective on code meshing </a:t>
            </a:r>
            <a:endParaRPr/>
          </a:p>
          <a:p>
            <a:pPr marL="457200" lvl="0" indent="0" algn="l" rtl="0">
              <a:spcBef>
                <a:spcPts val="1600"/>
              </a:spcBef>
              <a:spcAft>
                <a:spcPts val="1600"/>
              </a:spcAft>
              <a:buNone/>
            </a:pPr>
            <a:endParaRPr sz="2100"/>
          </a:p>
        </p:txBody>
      </p:sp>
      <p:sp>
        <p:nvSpPr>
          <p:cNvPr id="143" name="Google Shape;143;p24"/>
          <p:cNvSpPr/>
          <p:nvPr/>
        </p:nvSpPr>
        <p:spPr>
          <a:xfrm>
            <a:off x="475225" y="2386075"/>
            <a:ext cx="8146500" cy="1825500"/>
          </a:xfrm>
          <a:prstGeom prst="wedgeRectCallout">
            <a:avLst>
              <a:gd name="adj1" fmla="val -20890"/>
              <a:gd name="adj2" fmla="val 71632"/>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1600"/>
              </a:spcAft>
              <a:buNone/>
            </a:pPr>
            <a:r>
              <a:rPr lang="en" sz="1800">
                <a:solidFill>
                  <a:schemeClr val="lt1"/>
                </a:solidFill>
                <a:latin typeface="Average"/>
                <a:ea typeface="Average"/>
                <a:cs typeface="Average"/>
                <a:sym typeface="Average"/>
              </a:rPr>
              <a:t>“Personally, I don’t feel I’ve done a particularly good job of putting the principle of code-meshing into practice in my tutoring. From sentence structure to word choice to quote integration, so much of my go-to advice in appointments would be more accurately classified as encouraging code-switching than code-meshing.”</a:t>
            </a:r>
            <a:endParaRPr sz="2000">
              <a:solidFill>
                <a:schemeClr val="lt1"/>
              </a:solidFill>
              <a:latin typeface="Average"/>
              <a:ea typeface="Average"/>
              <a:cs typeface="Average"/>
              <a:sym typeface="Averag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Centering Code-Meshing at the UCWbL</a:t>
            </a:r>
            <a:endParaRPr/>
          </a:p>
        </p:txBody>
      </p:sp>
      <p:sp>
        <p:nvSpPr>
          <p:cNvPr id="149" name="Google Shape;149;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Char char="-"/>
            </a:pPr>
            <a:r>
              <a:rPr lang="en" sz="1700"/>
              <a:t>Mulroy strongly agrees with Young’s argument and reiterates many of his ideas.</a:t>
            </a:r>
            <a:endParaRPr sz="1700"/>
          </a:p>
          <a:p>
            <a:pPr marL="457200" lvl="0" indent="-336550" algn="l" rtl="0">
              <a:spcBef>
                <a:spcPts val="0"/>
              </a:spcBef>
              <a:spcAft>
                <a:spcPts val="0"/>
              </a:spcAft>
              <a:buSzPts val="1700"/>
              <a:buChar char="-"/>
            </a:pPr>
            <a:r>
              <a:rPr lang="en" sz="1700"/>
              <a:t>Mulroy urges tutors to reflect on the inherent “separate but equal” assumptions that underlie the beliefs of someone like Fish. </a:t>
            </a:r>
            <a:endParaRPr sz="1700"/>
          </a:p>
          <a:p>
            <a:pPr marL="457200" lvl="0" indent="-336550" algn="l" rtl="0">
              <a:spcBef>
                <a:spcPts val="0"/>
              </a:spcBef>
              <a:spcAft>
                <a:spcPts val="0"/>
              </a:spcAft>
              <a:buSzPts val="1700"/>
              <a:buChar char="-"/>
            </a:pPr>
            <a:r>
              <a:rPr lang="en" sz="1700"/>
              <a:t>He also reflects on the challenges of implementing Young’s ideas in his own tutoring practice.</a:t>
            </a:r>
            <a:endParaRPr sz="1700"/>
          </a:p>
          <a:p>
            <a:pPr marL="457200" lvl="0" indent="-336550" algn="l" rtl="0">
              <a:spcBef>
                <a:spcPts val="0"/>
              </a:spcBef>
              <a:spcAft>
                <a:spcPts val="0"/>
              </a:spcAft>
              <a:buSzPts val="1700"/>
              <a:buChar char="-"/>
            </a:pPr>
            <a:r>
              <a:rPr lang="en" sz="1700"/>
              <a:t>“Significantly, this approach may sometimes entail encouraging the writer to say or write things that may be “grammatically incorrect,” or inadvisable by traditional Strunk &amp; White standards. This may be an adjustment for some tutors, and can certainly be an adjustment for me.”</a:t>
            </a:r>
            <a:endParaRPr sz="1700"/>
          </a:p>
          <a:p>
            <a:pPr marL="0" lvl="0" indent="0" algn="l" rtl="0">
              <a:spcBef>
                <a:spcPts val="1600"/>
              </a:spcBef>
              <a:spcAft>
                <a:spcPts val="16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can we encourage code meshing, rather than code switching? </a:t>
            </a:r>
            <a:endParaRPr/>
          </a:p>
        </p:txBody>
      </p:sp>
      <p:sp>
        <p:nvSpPr>
          <p:cNvPr id="155" name="Google Shape;155;p26"/>
          <p:cNvSpPr txBox="1">
            <a:spLocks noGrp="1"/>
          </p:cNvSpPr>
          <p:nvPr>
            <p:ph type="body" idx="1"/>
          </p:nvPr>
        </p:nvSpPr>
        <p:spPr>
          <a:xfrm>
            <a:off x="311700" y="1560350"/>
            <a:ext cx="8391300" cy="28284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Mulroy discusses a handout created by Sarah Lamade, a former writing tutor at the University of Rochester.</a:t>
            </a:r>
            <a:endParaRPr/>
          </a:p>
          <a:p>
            <a:pPr marL="457200" lvl="0" indent="-342900" algn="l" rtl="0">
              <a:lnSpc>
                <a:spcPct val="150000"/>
              </a:lnSpc>
              <a:spcBef>
                <a:spcPts val="0"/>
              </a:spcBef>
              <a:spcAft>
                <a:spcPts val="0"/>
              </a:spcAft>
              <a:buSzPts val="1800"/>
              <a:buChar char="-"/>
            </a:pPr>
            <a:r>
              <a:rPr lang="en"/>
              <a:t>This handout provides tutors with strategies for incorporating code-meshing into tutoring sessions and questions to ask the writer.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7"/>
          <p:cNvSpPr/>
          <p:nvPr/>
        </p:nvSpPr>
        <p:spPr>
          <a:xfrm>
            <a:off x="2154900" y="1253625"/>
            <a:ext cx="4989900" cy="3638100"/>
          </a:xfrm>
          <a:prstGeom prst="rect">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1" name="Google Shape;161;p27"/>
          <p:cNvPicPr preferRelativeResize="0"/>
          <p:nvPr/>
        </p:nvPicPr>
        <p:blipFill rotWithShape="1">
          <a:blip r:embed="rId3">
            <a:alphaModFix/>
          </a:blip>
          <a:srcRect l="9883" t="8315" r="9366"/>
          <a:stretch/>
        </p:blipFill>
        <p:spPr>
          <a:xfrm>
            <a:off x="2291900" y="1374525"/>
            <a:ext cx="4715901" cy="3396301"/>
          </a:xfrm>
          <a:prstGeom prst="rect">
            <a:avLst/>
          </a:prstGeom>
          <a:noFill/>
          <a:ln>
            <a:noFill/>
          </a:ln>
        </p:spPr>
      </p:pic>
      <p:sp>
        <p:nvSpPr>
          <p:cNvPr id="162" name="Google Shape;162;p27"/>
          <p:cNvSpPr txBox="1"/>
          <p:nvPr/>
        </p:nvSpPr>
        <p:spPr>
          <a:xfrm>
            <a:off x="360525" y="180250"/>
            <a:ext cx="8111700" cy="5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dk1"/>
                </a:solidFill>
                <a:latin typeface="Oswald"/>
                <a:ea typeface="Oswald"/>
                <a:cs typeface="Oswald"/>
                <a:sym typeface="Oswald"/>
              </a:rPr>
              <a:t>Situations and strategies for incorporating code meshing into tutoring:</a:t>
            </a:r>
            <a:endParaRPr sz="3000">
              <a:solidFill>
                <a:schemeClr val="dk1"/>
              </a:solidFill>
              <a:latin typeface="Oswald"/>
              <a:ea typeface="Oswald"/>
              <a:cs typeface="Oswald"/>
              <a:sym typeface="Oswa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8"/>
          <p:cNvSpPr/>
          <p:nvPr/>
        </p:nvSpPr>
        <p:spPr>
          <a:xfrm>
            <a:off x="630450" y="1351925"/>
            <a:ext cx="7989300" cy="2507100"/>
          </a:xfrm>
          <a:prstGeom prst="rect">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8" name="Google Shape;168;p28"/>
          <p:cNvPicPr preferRelativeResize="0"/>
          <p:nvPr/>
        </p:nvPicPr>
        <p:blipFill rotWithShape="1">
          <a:blip r:embed="rId3">
            <a:alphaModFix/>
          </a:blip>
          <a:srcRect l="-2521" t="11785" r="-1667" b="-9023"/>
          <a:stretch/>
        </p:blipFill>
        <p:spPr>
          <a:xfrm>
            <a:off x="577350" y="1513687"/>
            <a:ext cx="7989300" cy="2384375"/>
          </a:xfrm>
          <a:prstGeom prst="rect">
            <a:avLst/>
          </a:prstGeom>
          <a:noFill/>
          <a:ln>
            <a:noFill/>
          </a:ln>
        </p:spPr>
      </p:pic>
      <p:sp>
        <p:nvSpPr>
          <p:cNvPr id="169" name="Google Shape;169;p28"/>
          <p:cNvSpPr txBox="1"/>
          <p:nvPr/>
        </p:nvSpPr>
        <p:spPr>
          <a:xfrm>
            <a:off x="306950" y="450650"/>
            <a:ext cx="7567200" cy="74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dk1"/>
                </a:solidFill>
                <a:latin typeface="Oswald"/>
                <a:ea typeface="Oswald"/>
                <a:cs typeface="Oswald"/>
                <a:sym typeface="Oswald"/>
              </a:rPr>
              <a:t>Identifying places in the paper for code meshing:</a:t>
            </a:r>
            <a:endParaRPr>
              <a:latin typeface="Average"/>
              <a:ea typeface="Average"/>
              <a:cs typeface="Average"/>
              <a:sym typeface="Average"/>
            </a:endParaRPr>
          </a:p>
        </p:txBody>
      </p:sp>
      <p:sp>
        <p:nvSpPr>
          <p:cNvPr id="170" name="Google Shape;170;p28"/>
          <p:cNvSpPr txBox="1"/>
          <p:nvPr/>
        </p:nvSpPr>
        <p:spPr>
          <a:xfrm>
            <a:off x="1597750" y="1073350"/>
            <a:ext cx="1737000" cy="4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Average"/>
              <a:ea typeface="Average"/>
              <a:cs typeface="Average"/>
              <a:sym typeface="Averag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Discussion Questions:</a:t>
            </a:r>
            <a:endParaRPr/>
          </a:p>
        </p:txBody>
      </p:sp>
      <p:sp>
        <p:nvSpPr>
          <p:cNvPr id="176" name="Google Shape;176;p29"/>
          <p:cNvSpPr txBox="1">
            <a:spLocks noGrp="1"/>
          </p:cNvSpPr>
          <p:nvPr>
            <p:ph type="body" idx="1"/>
          </p:nvPr>
        </p:nvSpPr>
        <p:spPr>
          <a:xfrm>
            <a:off x="311700" y="136660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Do you think we teach code meshing successfully at the Trinity College Writing Center? </a:t>
            </a:r>
            <a:endParaRPr sz="2000"/>
          </a:p>
          <a:p>
            <a:pPr marL="0" lvl="0" indent="0" algn="l" rtl="0">
              <a:spcBef>
                <a:spcPts val="1600"/>
              </a:spcBef>
              <a:spcAft>
                <a:spcPts val="0"/>
              </a:spcAft>
              <a:buNone/>
            </a:pPr>
            <a:r>
              <a:rPr lang="en" sz="2000"/>
              <a:t>How could we improve our practices, both in the Writing Center as a whole and as individual tutors?</a:t>
            </a:r>
            <a:endParaRPr sz="2000"/>
          </a:p>
          <a:p>
            <a:pPr marL="0" lvl="0" indent="0" algn="l" rtl="0">
              <a:spcBef>
                <a:spcPts val="1600"/>
              </a:spcBef>
              <a:spcAft>
                <a:spcPts val="0"/>
              </a:spcAft>
              <a:buNone/>
            </a:pPr>
            <a:r>
              <a:rPr lang="en" sz="2000"/>
              <a:t>How can we help students to strengthen their academic writing without silencing their identity?</a:t>
            </a:r>
            <a:endParaRPr sz="2000"/>
          </a:p>
          <a:p>
            <a:pPr marL="0" lvl="0" indent="0" algn="l" rtl="0">
              <a:spcBef>
                <a:spcPts val="1600"/>
              </a:spcBef>
              <a:spcAft>
                <a:spcPts val="1600"/>
              </a:spcAft>
              <a:buNone/>
            </a:pPr>
            <a:endParaRPr/>
          </a:p>
        </p:txBody>
      </p:sp>
    </p:spTree>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1345</Words>
  <Application>Microsoft Office PowerPoint</Application>
  <PresentationFormat>On-screen Show (16:9)</PresentationFormat>
  <Paragraphs>83</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Average</vt:lpstr>
      <vt:lpstr>Arial</vt:lpstr>
      <vt:lpstr>Georgia</vt:lpstr>
      <vt:lpstr>Oswald</vt:lpstr>
      <vt:lpstr>Slate</vt:lpstr>
      <vt:lpstr>Code Meshing in the  Writing Center</vt:lpstr>
      <vt:lpstr>Should Writers Use They Own English?    </vt:lpstr>
      <vt:lpstr>Should Writers Use They Own English? </vt:lpstr>
      <vt:lpstr>A Response to “What Should Colleges Teach?”</vt:lpstr>
      <vt:lpstr>Defining Standard/Dominant Language Ideology</vt:lpstr>
      <vt:lpstr>A Plurilingual Society</vt:lpstr>
      <vt:lpstr>Code Switching vs. Code Meshing</vt:lpstr>
      <vt:lpstr>PowerPoint Presentation</vt:lpstr>
      <vt:lpstr>Why Code Meshing?</vt:lpstr>
      <vt:lpstr>So What Should We Do?</vt:lpstr>
      <vt:lpstr>Activity: Putting Young’s argument into practice</vt:lpstr>
      <vt:lpstr>Centering Code-Meshing at the UCWbL</vt:lpstr>
      <vt:lpstr>Centering Code-Meshing at the UCWbL</vt:lpstr>
      <vt:lpstr>How can we encourage code meshing, rather than code switching? </vt:lpstr>
      <vt:lpstr>PowerPoint Presentation</vt:lpstr>
      <vt:lpstr>PowerPoint Presentation</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 Meshing in the  Writing Center</dc:title>
  <dc:creator>Lyn Kelly</dc:creator>
  <cp:lastModifiedBy>Lyn Kelly</cp:lastModifiedBy>
  <cp:revision>1</cp:revision>
  <dcterms:modified xsi:type="dcterms:W3CDTF">2021-05-14T13:45:45Z</dcterms:modified>
</cp:coreProperties>
</file>