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5" d="100"/>
          <a:sy n="85" d="100"/>
        </p:scale>
        <p:origin x="5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11/9/2019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6A92C-BE35-476C-A36F-B6B05C6DE929}"/>
              </a:ext>
            </a:extLst>
          </p:cNvPr>
          <p:cNvSpPr>
            <a:spLocks noGrp="1"/>
          </p:cNvSpPr>
          <p:nvPr>
            <p:ph type="ctrTitle"/>
          </p:nvPr>
        </p:nvSpPr>
        <p:spPr/>
        <p:txBody>
          <a:bodyPr/>
          <a:lstStyle/>
          <a:p>
            <a:r>
              <a:rPr lang="en-US" dirty="0"/>
              <a:t>Writing Centers and the Information Age</a:t>
            </a:r>
          </a:p>
        </p:txBody>
      </p:sp>
      <p:sp>
        <p:nvSpPr>
          <p:cNvPr id="3" name="Subtitle 2">
            <a:extLst>
              <a:ext uri="{FF2B5EF4-FFF2-40B4-BE49-F238E27FC236}">
                <a16:creationId xmlns:a16="http://schemas.microsoft.com/office/drawing/2014/main" id="{6924D83D-A06B-435E-9546-05EEC275AD29}"/>
              </a:ext>
            </a:extLst>
          </p:cNvPr>
          <p:cNvSpPr>
            <a:spLocks noGrp="1"/>
          </p:cNvSpPr>
          <p:nvPr>
            <p:ph type="subTitle" idx="1"/>
          </p:nvPr>
        </p:nvSpPr>
        <p:spPr/>
        <p:txBody>
          <a:bodyPr/>
          <a:lstStyle/>
          <a:p>
            <a:r>
              <a:rPr lang="en-US" dirty="0"/>
              <a:t>Frank Orenstein</a:t>
            </a:r>
          </a:p>
          <a:p>
            <a:r>
              <a:rPr lang="en-US" dirty="0"/>
              <a:t>11/14/2019</a:t>
            </a:r>
          </a:p>
        </p:txBody>
      </p:sp>
    </p:spTree>
    <p:extLst>
      <p:ext uri="{BB962C8B-B14F-4D97-AF65-F5344CB8AC3E}">
        <p14:creationId xmlns:p14="http://schemas.microsoft.com/office/powerpoint/2010/main" val="134474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ECB0A-D6B1-43C0-9D42-6F6D52249BB2}"/>
              </a:ext>
            </a:extLst>
          </p:cNvPr>
          <p:cNvSpPr>
            <a:spLocks noGrp="1"/>
          </p:cNvSpPr>
          <p:nvPr>
            <p:ph type="title"/>
          </p:nvPr>
        </p:nvSpPr>
        <p:spPr/>
        <p:txBody>
          <a:bodyPr/>
          <a:lstStyle/>
          <a:p>
            <a:r>
              <a:rPr lang="en-US" dirty="0"/>
              <a:t>Before we start…</a:t>
            </a:r>
          </a:p>
        </p:txBody>
      </p:sp>
      <p:sp>
        <p:nvSpPr>
          <p:cNvPr id="3" name="Content Placeholder 2">
            <a:extLst>
              <a:ext uri="{FF2B5EF4-FFF2-40B4-BE49-F238E27FC236}">
                <a16:creationId xmlns:a16="http://schemas.microsoft.com/office/drawing/2014/main" id="{98FD2359-7107-444A-BEA4-2CB49577557C}"/>
              </a:ext>
            </a:extLst>
          </p:cNvPr>
          <p:cNvSpPr>
            <a:spLocks noGrp="1"/>
          </p:cNvSpPr>
          <p:nvPr>
            <p:ph idx="1"/>
          </p:nvPr>
        </p:nvSpPr>
        <p:spPr/>
        <p:txBody>
          <a:bodyPr/>
          <a:lstStyle/>
          <a:p>
            <a:r>
              <a:rPr lang="en-US" dirty="0"/>
              <a:t>How many appointments have you had this year, approximately?</a:t>
            </a:r>
          </a:p>
          <a:p>
            <a:endParaRPr lang="en-US" dirty="0"/>
          </a:p>
          <a:p>
            <a:pPr lvl="1"/>
            <a:r>
              <a:rPr lang="en-US" dirty="0"/>
              <a:t>Out of those appointments, how many times did the student actually bring you a physical piece of paper to work on?</a:t>
            </a:r>
          </a:p>
          <a:p>
            <a:pPr lvl="1"/>
            <a:endParaRPr lang="en-US" dirty="0"/>
          </a:p>
          <a:p>
            <a:pPr lvl="1"/>
            <a:r>
              <a:rPr lang="en-US" dirty="0"/>
              <a:t>How many of those pieces were handwritten?</a:t>
            </a:r>
          </a:p>
        </p:txBody>
      </p:sp>
    </p:spTree>
    <p:extLst>
      <p:ext uri="{BB962C8B-B14F-4D97-AF65-F5344CB8AC3E}">
        <p14:creationId xmlns:p14="http://schemas.microsoft.com/office/powerpoint/2010/main" val="2483728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8098B-A2EB-477F-9B5C-D1236BD04524}"/>
              </a:ext>
            </a:extLst>
          </p:cNvPr>
          <p:cNvSpPr>
            <a:spLocks noGrp="1"/>
          </p:cNvSpPr>
          <p:nvPr>
            <p:ph type="title"/>
          </p:nvPr>
        </p:nvSpPr>
        <p:spPr/>
        <p:txBody>
          <a:bodyPr/>
          <a:lstStyle/>
          <a:p>
            <a:r>
              <a:rPr lang="en-US" dirty="0"/>
              <a:t>Computers and Writing:  Casting a Broader Net with Theory and Research</a:t>
            </a:r>
          </a:p>
        </p:txBody>
      </p:sp>
      <p:sp>
        <p:nvSpPr>
          <p:cNvPr id="3" name="Content Placeholder 2">
            <a:extLst>
              <a:ext uri="{FF2B5EF4-FFF2-40B4-BE49-F238E27FC236}">
                <a16:creationId xmlns:a16="http://schemas.microsoft.com/office/drawing/2014/main" id="{AB670FB4-AB17-4BE0-A300-E394DD1B0317}"/>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2C29E6DD-BB3A-4DFD-8217-1C1AF8884E98}"/>
              </a:ext>
            </a:extLst>
          </p:cNvPr>
          <p:cNvSpPr>
            <a:spLocks noGrp="1"/>
          </p:cNvSpPr>
          <p:nvPr>
            <p:ph type="body" sz="half" idx="2"/>
          </p:nvPr>
        </p:nvSpPr>
        <p:spPr/>
        <p:txBody>
          <a:bodyPr/>
          <a:lstStyle/>
          <a:p>
            <a:r>
              <a:rPr lang="en-US" dirty="0"/>
              <a:t>The usage of technology in any form of communication, even in the Writing Center, leads to profound changes in both communication and authorial “voice”</a:t>
            </a:r>
          </a:p>
          <a:p>
            <a:endParaRPr lang="en-US" dirty="0"/>
          </a:p>
          <a:p>
            <a:r>
              <a:rPr lang="en-US" dirty="0"/>
              <a:t>This is something that, in the modern day, we tend to largely take for granted.</a:t>
            </a:r>
          </a:p>
        </p:txBody>
      </p:sp>
    </p:spTree>
    <p:extLst>
      <p:ext uri="{BB962C8B-B14F-4D97-AF65-F5344CB8AC3E}">
        <p14:creationId xmlns:p14="http://schemas.microsoft.com/office/powerpoint/2010/main" val="2027987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CC4D-CF79-48CF-AFA4-F49245A22258}"/>
              </a:ext>
            </a:extLst>
          </p:cNvPr>
          <p:cNvSpPr>
            <a:spLocks noGrp="1"/>
          </p:cNvSpPr>
          <p:nvPr>
            <p:ph type="title"/>
          </p:nvPr>
        </p:nvSpPr>
        <p:spPr/>
        <p:txBody>
          <a:bodyPr/>
          <a:lstStyle/>
          <a:p>
            <a:r>
              <a:rPr lang="en-US" sz="2400" dirty="0"/>
              <a:t>One of the most fundamental places technology can cause change is the classroom, or the Writing Center, by changing various aspects of the environment.</a:t>
            </a:r>
            <a:br>
              <a:rPr lang="en-US" sz="2400" dirty="0"/>
            </a:br>
            <a:endParaRPr lang="en-US" sz="2400" dirty="0"/>
          </a:p>
        </p:txBody>
      </p:sp>
      <p:sp>
        <p:nvSpPr>
          <p:cNvPr id="3" name="Content Placeholder 2">
            <a:extLst>
              <a:ext uri="{FF2B5EF4-FFF2-40B4-BE49-F238E27FC236}">
                <a16:creationId xmlns:a16="http://schemas.microsoft.com/office/drawing/2014/main" id="{6D28B454-240A-4F42-8E8C-92618ABE9DD5}"/>
              </a:ext>
            </a:extLst>
          </p:cNvPr>
          <p:cNvSpPr>
            <a:spLocks noGrp="1"/>
          </p:cNvSpPr>
          <p:nvPr>
            <p:ph idx="1"/>
          </p:nvPr>
        </p:nvSpPr>
        <p:spPr/>
        <p:txBody>
          <a:bodyPr/>
          <a:lstStyle/>
          <a:p>
            <a:pPr lvl="0">
              <a:lnSpc>
                <a:spcPct val="150000"/>
              </a:lnSpc>
            </a:pPr>
            <a:r>
              <a:rPr lang="en-US" dirty="0"/>
              <a:t>Common aspects of writing affected by the use of a computer, or other form of technology, span from initial planning, writing a draft, editing and revision, and more.</a:t>
            </a:r>
            <a:endParaRPr lang="en-US" sz="1800" dirty="0"/>
          </a:p>
          <a:p>
            <a:pPr lvl="1">
              <a:lnSpc>
                <a:spcPct val="150000"/>
              </a:lnSpc>
            </a:pPr>
            <a:r>
              <a:rPr lang="en-US" dirty="0"/>
              <a:t>Some individuals feel that one of the biggest ways that computers affect writing is the speed at which they allow it to be done.</a:t>
            </a:r>
            <a:endParaRPr lang="en-US" sz="1600" dirty="0"/>
          </a:p>
          <a:p>
            <a:pPr lvl="1">
              <a:lnSpc>
                <a:spcPct val="150000"/>
              </a:lnSpc>
            </a:pPr>
            <a:r>
              <a:rPr lang="en-US" dirty="0"/>
              <a:t>Regarding this, some professors encourage handwriting the first draft of an assignment before even touching a keyboard.</a:t>
            </a:r>
            <a:endParaRPr lang="en-US" sz="1600" dirty="0"/>
          </a:p>
          <a:p>
            <a:endParaRPr lang="en-US" dirty="0"/>
          </a:p>
        </p:txBody>
      </p:sp>
    </p:spTree>
    <p:extLst>
      <p:ext uri="{BB962C8B-B14F-4D97-AF65-F5344CB8AC3E}">
        <p14:creationId xmlns:p14="http://schemas.microsoft.com/office/powerpoint/2010/main" val="1148149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667C-CBAF-4FCB-8EF3-B4DDCC89BCBB}"/>
              </a:ext>
            </a:extLst>
          </p:cNvPr>
          <p:cNvSpPr>
            <a:spLocks noGrp="1"/>
          </p:cNvSpPr>
          <p:nvPr>
            <p:ph type="title"/>
          </p:nvPr>
        </p:nvSpPr>
        <p:spPr/>
        <p:txBody>
          <a:bodyPr/>
          <a:lstStyle/>
          <a:p>
            <a:pPr lvl="0">
              <a:lnSpc>
                <a:spcPct val="150000"/>
              </a:lnSpc>
            </a:pPr>
            <a:r>
              <a:rPr lang="en-US" sz="1400" dirty="0"/>
              <a:t>Though this article is somewhat older, and references writing as a “solitary dorm-room activity”, Selfe and Whalstrom still recognize how technology in writing greatly enhances the collaborative capabilities of writers.  </a:t>
            </a:r>
          </a:p>
        </p:txBody>
      </p:sp>
      <p:sp>
        <p:nvSpPr>
          <p:cNvPr id="3" name="Content Placeholder 2">
            <a:extLst>
              <a:ext uri="{FF2B5EF4-FFF2-40B4-BE49-F238E27FC236}">
                <a16:creationId xmlns:a16="http://schemas.microsoft.com/office/drawing/2014/main" id="{D559B3DB-0E06-4AFA-8FE6-F3AAC1A9DDF8}"/>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480C322B-CB04-405B-A2DF-6854ED37F2FB}"/>
              </a:ext>
            </a:extLst>
          </p:cNvPr>
          <p:cNvSpPr>
            <a:spLocks noGrp="1"/>
          </p:cNvSpPr>
          <p:nvPr>
            <p:ph type="body" sz="half" idx="2"/>
          </p:nvPr>
        </p:nvSpPr>
        <p:spPr/>
        <p:txBody>
          <a:bodyPr>
            <a:normAutofit/>
          </a:bodyPr>
          <a:lstStyle/>
          <a:p>
            <a:pPr>
              <a:lnSpc>
                <a:spcPct val="150000"/>
              </a:lnSpc>
            </a:pPr>
            <a:r>
              <a:rPr lang="en-US" dirty="0"/>
              <a:t>Despite this, how would you feel if your tech impacted your grade?</a:t>
            </a:r>
          </a:p>
        </p:txBody>
      </p:sp>
    </p:spTree>
    <p:extLst>
      <p:ext uri="{BB962C8B-B14F-4D97-AF65-F5344CB8AC3E}">
        <p14:creationId xmlns:p14="http://schemas.microsoft.com/office/powerpoint/2010/main" val="3521181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69423-E208-4ADC-8F00-9B2558F14119}"/>
              </a:ext>
            </a:extLst>
          </p:cNvPr>
          <p:cNvSpPr>
            <a:spLocks noGrp="1"/>
          </p:cNvSpPr>
          <p:nvPr>
            <p:ph type="title"/>
          </p:nvPr>
        </p:nvSpPr>
        <p:spPr/>
        <p:txBody>
          <a:bodyPr/>
          <a:lstStyle/>
          <a:p>
            <a:r>
              <a:rPr lang="en-US" b="1" dirty="0"/>
              <a:t>The Elephant in the Room:</a:t>
            </a:r>
            <a:endParaRPr lang="en-US" dirty="0"/>
          </a:p>
        </p:txBody>
      </p:sp>
      <p:sp>
        <p:nvSpPr>
          <p:cNvPr id="3" name="Content Placeholder 2">
            <a:extLst>
              <a:ext uri="{FF2B5EF4-FFF2-40B4-BE49-F238E27FC236}">
                <a16:creationId xmlns:a16="http://schemas.microsoft.com/office/drawing/2014/main" id="{901BD8D3-C199-42BD-B414-12A2C34A0F41}"/>
              </a:ext>
            </a:extLst>
          </p:cNvPr>
          <p:cNvSpPr>
            <a:spLocks noGrp="1"/>
          </p:cNvSpPr>
          <p:nvPr>
            <p:ph sz="half" idx="1"/>
          </p:nvPr>
        </p:nvSpPr>
        <p:spPr/>
        <p:txBody>
          <a:bodyPr>
            <a:normAutofit/>
          </a:bodyPr>
          <a:lstStyle/>
          <a:p>
            <a:pPr lvl="1">
              <a:lnSpc>
                <a:spcPct val="150000"/>
              </a:lnSpc>
            </a:pPr>
            <a:r>
              <a:rPr lang="en-US" sz="1400" dirty="0"/>
              <a:t>Programs like Word or Google Docs that “aid” the user in their writing via a spell or grammar check have significant influence on how texts are written.</a:t>
            </a:r>
          </a:p>
          <a:p>
            <a:pPr lvl="2">
              <a:lnSpc>
                <a:spcPct val="150000"/>
              </a:lnSpc>
            </a:pPr>
            <a:r>
              <a:rPr lang="en-US" dirty="0"/>
              <a:t>Furthermore, they are not perfect, nor are they always designed for individual feedback from writers</a:t>
            </a:r>
          </a:p>
          <a:p>
            <a:pPr>
              <a:lnSpc>
                <a:spcPct val="150000"/>
              </a:lnSpc>
            </a:pPr>
            <a:r>
              <a:rPr lang="en-US" sz="1400" dirty="0"/>
              <a:t>This leads to questions like: “How much of a writer’s work remains unaffected?” or “Does this affect how students learn?”</a:t>
            </a:r>
          </a:p>
        </p:txBody>
      </p:sp>
      <p:sp>
        <p:nvSpPr>
          <p:cNvPr id="4" name="Content Placeholder 3">
            <a:extLst>
              <a:ext uri="{FF2B5EF4-FFF2-40B4-BE49-F238E27FC236}">
                <a16:creationId xmlns:a16="http://schemas.microsoft.com/office/drawing/2014/main" id="{4E2534A7-9929-4441-BF77-E878087A2E9B}"/>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2552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E0B0-9B08-4304-97B9-E555F0F4BE18}"/>
              </a:ext>
            </a:extLst>
          </p:cNvPr>
          <p:cNvSpPr>
            <a:spLocks noGrp="1"/>
          </p:cNvSpPr>
          <p:nvPr>
            <p:ph type="title"/>
          </p:nvPr>
        </p:nvSpPr>
        <p:spPr/>
        <p:txBody>
          <a:bodyPr/>
          <a:lstStyle/>
          <a:p>
            <a:r>
              <a:rPr lang="en-US" b="1" dirty="0"/>
              <a:t>Tech and Rhetoric:  </a:t>
            </a:r>
            <a:br>
              <a:rPr lang="en-US" dirty="0"/>
            </a:br>
            <a:endParaRPr lang="en-US" dirty="0"/>
          </a:p>
        </p:txBody>
      </p:sp>
      <p:sp>
        <p:nvSpPr>
          <p:cNvPr id="3" name="Text Placeholder 2">
            <a:extLst>
              <a:ext uri="{FF2B5EF4-FFF2-40B4-BE49-F238E27FC236}">
                <a16:creationId xmlns:a16="http://schemas.microsoft.com/office/drawing/2014/main" id="{A71DC1FE-F698-4E3F-97B8-4A033DD1009E}"/>
              </a:ext>
            </a:extLst>
          </p:cNvPr>
          <p:cNvSpPr>
            <a:spLocks noGrp="1"/>
          </p:cNvSpPr>
          <p:nvPr>
            <p:ph type="body" idx="1"/>
          </p:nvPr>
        </p:nvSpPr>
        <p:spPr/>
        <p:txBody>
          <a:bodyPr/>
          <a:lstStyle/>
          <a:p>
            <a:endParaRPr lang="en-US" dirty="0"/>
          </a:p>
          <a:p>
            <a:endParaRPr lang="en-US" dirty="0"/>
          </a:p>
          <a:p>
            <a:endParaRPr lang="en-US" dirty="0"/>
          </a:p>
          <a:p>
            <a:r>
              <a:rPr lang="en-US" dirty="0"/>
              <a:t>How has this affected Writing Centers?</a:t>
            </a:r>
          </a:p>
        </p:txBody>
      </p:sp>
      <p:sp>
        <p:nvSpPr>
          <p:cNvPr id="4" name="Content Placeholder 3">
            <a:extLst>
              <a:ext uri="{FF2B5EF4-FFF2-40B4-BE49-F238E27FC236}">
                <a16:creationId xmlns:a16="http://schemas.microsoft.com/office/drawing/2014/main" id="{0E5D6407-E29D-4B1C-9045-7A10DA32C6CA}"/>
              </a:ext>
            </a:extLst>
          </p:cNvPr>
          <p:cNvSpPr>
            <a:spLocks noGrp="1"/>
          </p:cNvSpPr>
          <p:nvPr>
            <p:ph sz="half" idx="2"/>
          </p:nvPr>
        </p:nvSpPr>
        <p:spPr/>
        <p:txBody>
          <a:bodyPr/>
          <a:lstStyle/>
          <a:p>
            <a:pPr>
              <a:lnSpc>
                <a:spcPct val="150000"/>
              </a:lnSpc>
            </a:pPr>
            <a:r>
              <a:rPr lang="en-US" dirty="0"/>
              <a:t>Given the possible implications explored by this older article, how much do you think computers have affected the tutoring sessions of the Writing Center?</a:t>
            </a:r>
          </a:p>
        </p:txBody>
      </p:sp>
      <p:sp>
        <p:nvSpPr>
          <p:cNvPr id="5" name="Text Placeholder 4">
            <a:extLst>
              <a:ext uri="{FF2B5EF4-FFF2-40B4-BE49-F238E27FC236}">
                <a16:creationId xmlns:a16="http://schemas.microsoft.com/office/drawing/2014/main" id="{9F0B6EC8-F3F3-4FBD-9987-187704474336}"/>
              </a:ext>
            </a:extLst>
          </p:cNvPr>
          <p:cNvSpPr>
            <a:spLocks noGrp="1"/>
          </p:cNvSpPr>
          <p:nvPr>
            <p:ph type="body" sz="quarter" idx="3"/>
          </p:nvPr>
        </p:nvSpPr>
        <p:spPr/>
        <p:txBody>
          <a:bodyPr/>
          <a:lstStyle/>
          <a:p>
            <a:endParaRPr lang="en-US" dirty="0"/>
          </a:p>
          <a:p>
            <a:endParaRPr lang="en-US" dirty="0"/>
          </a:p>
          <a:p>
            <a:endParaRPr lang="en-US" dirty="0"/>
          </a:p>
          <a:p>
            <a:r>
              <a:rPr lang="en-US" dirty="0"/>
              <a:t>Ethics?</a:t>
            </a:r>
          </a:p>
        </p:txBody>
      </p:sp>
      <p:sp>
        <p:nvSpPr>
          <p:cNvPr id="6" name="Content Placeholder 5">
            <a:extLst>
              <a:ext uri="{FF2B5EF4-FFF2-40B4-BE49-F238E27FC236}">
                <a16:creationId xmlns:a16="http://schemas.microsoft.com/office/drawing/2014/main" id="{BF9342DB-B2D2-4DBC-B52D-A26BFB66759D}"/>
              </a:ext>
            </a:extLst>
          </p:cNvPr>
          <p:cNvSpPr>
            <a:spLocks noGrp="1"/>
          </p:cNvSpPr>
          <p:nvPr>
            <p:ph sz="quarter" idx="4"/>
          </p:nvPr>
        </p:nvSpPr>
        <p:spPr/>
        <p:txBody>
          <a:bodyPr/>
          <a:lstStyle/>
          <a:p>
            <a:pPr>
              <a:lnSpc>
                <a:spcPct val="150000"/>
              </a:lnSpc>
            </a:pPr>
            <a:r>
              <a:rPr lang="en-US" dirty="0"/>
              <a:t>The ethical dilemma of directive or non-directive tutoring reaches a whole other level when we consider the fact that the computer’s “voice” may have an impact on everything we write or teach.</a:t>
            </a:r>
          </a:p>
          <a:p>
            <a:pPr>
              <a:lnSpc>
                <a:spcPct val="150000"/>
              </a:lnSpc>
            </a:pPr>
            <a:endParaRPr lang="en-US" dirty="0"/>
          </a:p>
        </p:txBody>
      </p:sp>
    </p:spTree>
    <p:extLst>
      <p:ext uri="{BB962C8B-B14F-4D97-AF65-F5344CB8AC3E}">
        <p14:creationId xmlns:p14="http://schemas.microsoft.com/office/powerpoint/2010/main" val="2848995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56BB-F960-4706-98B4-556AB2919A57}"/>
              </a:ext>
            </a:extLst>
          </p:cNvPr>
          <p:cNvSpPr>
            <a:spLocks noGrp="1"/>
          </p:cNvSpPr>
          <p:nvPr>
            <p:ph type="title"/>
          </p:nvPr>
        </p:nvSpPr>
        <p:spPr/>
        <p:txBody>
          <a:bodyPr/>
          <a:lstStyle/>
          <a:p>
            <a:r>
              <a:rPr lang="en-US" dirty="0"/>
              <a:t>Using Computers to Expand the Role of Writing Centers</a:t>
            </a:r>
            <a:br>
              <a:rPr lang="en-US" dirty="0"/>
            </a:br>
            <a:endParaRPr lang="en-US" dirty="0"/>
          </a:p>
        </p:txBody>
      </p:sp>
      <p:sp>
        <p:nvSpPr>
          <p:cNvPr id="3" name="Text Placeholder 2">
            <a:extLst>
              <a:ext uri="{FF2B5EF4-FFF2-40B4-BE49-F238E27FC236}">
                <a16:creationId xmlns:a16="http://schemas.microsoft.com/office/drawing/2014/main" id="{F8FCED45-398F-40E5-A5FE-A540695FDB1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05959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BFCA-ACB4-41D8-AE9E-D69E2085B2C6}"/>
              </a:ext>
            </a:extLst>
          </p:cNvPr>
          <p:cNvSpPr>
            <a:spLocks noGrp="1"/>
          </p:cNvSpPr>
          <p:nvPr>
            <p:ph type="title"/>
          </p:nvPr>
        </p:nvSpPr>
        <p:spPr/>
        <p:txBody>
          <a:bodyPr/>
          <a:lstStyle/>
          <a:p>
            <a:r>
              <a:rPr lang="en-US" dirty="0"/>
              <a:t>Example sessions:</a:t>
            </a:r>
            <a:br>
              <a:rPr lang="en-US" dirty="0"/>
            </a:br>
            <a:endParaRPr lang="en-US" dirty="0"/>
          </a:p>
        </p:txBody>
      </p:sp>
      <p:sp>
        <p:nvSpPr>
          <p:cNvPr id="3" name="Content Placeholder 2">
            <a:extLst>
              <a:ext uri="{FF2B5EF4-FFF2-40B4-BE49-F238E27FC236}">
                <a16:creationId xmlns:a16="http://schemas.microsoft.com/office/drawing/2014/main" id="{04BE30EF-41C4-45FC-B575-F008393E0A09}"/>
              </a:ext>
            </a:extLst>
          </p:cNvPr>
          <p:cNvSpPr>
            <a:spLocks noGrp="1"/>
          </p:cNvSpPr>
          <p:nvPr>
            <p:ph sz="half" idx="1"/>
          </p:nvPr>
        </p:nvSpPr>
        <p:spPr/>
        <p:txBody>
          <a:bodyPr>
            <a:normAutofit/>
          </a:bodyPr>
          <a:lstStyle/>
          <a:p>
            <a:pPr>
              <a:lnSpc>
                <a:spcPct val="150000"/>
              </a:lnSpc>
            </a:pPr>
            <a:r>
              <a:rPr lang="en-US" sz="1400" dirty="0"/>
              <a:t>In a Writing Center without an internet connection, students and tutors may be frustrated in their goals for a session by a lack of information or some other critical aspect that requires outside research.  Students may leave without achieving what they desired, and tutors may be left feeling as though the session failed.</a:t>
            </a:r>
          </a:p>
        </p:txBody>
      </p:sp>
      <p:sp>
        <p:nvSpPr>
          <p:cNvPr id="4" name="Content Placeholder 3">
            <a:extLst>
              <a:ext uri="{FF2B5EF4-FFF2-40B4-BE49-F238E27FC236}">
                <a16:creationId xmlns:a16="http://schemas.microsoft.com/office/drawing/2014/main" id="{6C0A7515-7E6E-48A3-A3B6-E43054B9E315}"/>
              </a:ext>
            </a:extLst>
          </p:cNvPr>
          <p:cNvSpPr>
            <a:spLocks noGrp="1"/>
          </p:cNvSpPr>
          <p:nvPr>
            <p:ph sz="half" idx="2"/>
          </p:nvPr>
        </p:nvSpPr>
        <p:spPr/>
        <p:txBody>
          <a:bodyPr>
            <a:normAutofit/>
          </a:bodyPr>
          <a:lstStyle/>
          <a:p>
            <a:pPr>
              <a:lnSpc>
                <a:spcPct val="150000"/>
              </a:lnSpc>
            </a:pPr>
            <a:r>
              <a:rPr lang="en-US" sz="1400" dirty="0"/>
              <a:t>A session in a Writing Center that possesses computers and an internet connection, or at least allows students to use their own, will be less affected by this issue.  A lack of information or overly broad topic can be refined, narrowed, or illuminated.  This enhances the effectiveness of the session, and the progress made by the student.</a:t>
            </a:r>
          </a:p>
        </p:txBody>
      </p:sp>
    </p:spTree>
    <p:extLst>
      <p:ext uri="{BB962C8B-B14F-4D97-AF65-F5344CB8AC3E}">
        <p14:creationId xmlns:p14="http://schemas.microsoft.com/office/powerpoint/2010/main" val="1491693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5A09-E881-47D3-944C-C066A212D3CB}"/>
              </a:ext>
            </a:extLst>
          </p:cNvPr>
          <p:cNvSpPr>
            <a:spLocks noGrp="1"/>
          </p:cNvSpPr>
          <p:nvPr>
            <p:ph type="title"/>
          </p:nvPr>
        </p:nvSpPr>
        <p:spPr/>
        <p:txBody>
          <a:bodyPr/>
          <a:lstStyle/>
          <a:p>
            <a:r>
              <a:rPr lang="en-US" dirty="0"/>
              <a:t>Information Literacy</a:t>
            </a:r>
          </a:p>
        </p:txBody>
      </p:sp>
      <p:sp>
        <p:nvSpPr>
          <p:cNvPr id="3" name="Content Placeholder 2">
            <a:extLst>
              <a:ext uri="{FF2B5EF4-FFF2-40B4-BE49-F238E27FC236}">
                <a16:creationId xmlns:a16="http://schemas.microsoft.com/office/drawing/2014/main" id="{EC563700-4329-4E3C-94E2-183599D2714E}"/>
              </a:ext>
            </a:extLst>
          </p:cNvPr>
          <p:cNvSpPr>
            <a:spLocks noGrp="1"/>
          </p:cNvSpPr>
          <p:nvPr>
            <p:ph idx="1"/>
          </p:nvPr>
        </p:nvSpPr>
        <p:spPr/>
        <p:txBody>
          <a:bodyPr/>
          <a:lstStyle/>
          <a:p>
            <a:pPr lvl="0">
              <a:lnSpc>
                <a:spcPct val="150000"/>
              </a:lnSpc>
            </a:pPr>
            <a:r>
              <a:rPr lang="en-US" dirty="0"/>
              <a:t>The definition of “information literacy is described as "the ability to access, retrieve, evaluate, and integrate information from a variety of electronically generated resources"</a:t>
            </a:r>
            <a:endParaRPr lang="en-US" sz="1800" dirty="0"/>
          </a:p>
          <a:p>
            <a:pPr lvl="1">
              <a:lnSpc>
                <a:spcPct val="150000"/>
              </a:lnSpc>
            </a:pPr>
            <a:r>
              <a:rPr lang="en-US" dirty="0"/>
              <a:t>Is this still the case?  If not, how has newer forms of Media changed it?</a:t>
            </a:r>
            <a:endParaRPr lang="en-US" sz="1600" dirty="0"/>
          </a:p>
          <a:p>
            <a:endParaRPr lang="en-US" dirty="0"/>
          </a:p>
        </p:txBody>
      </p:sp>
    </p:spTree>
    <p:extLst>
      <p:ext uri="{BB962C8B-B14F-4D97-AF65-F5344CB8AC3E}">
        <p14:creationId xmlns:p14="http://schemas.microsoft.com/office/powerpoint/2010/main" val="1861521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9458-0526-4E67-892F-01D36372C541}"/>
              </a:ext>
            </a:extLst>
          </p:cNvPr>
          <p:cNvSpPr>
            <a:spLocks noGrp="1"/>
          </p:cNvSpPr>
          <p:nvPr>
            <p:ph type="title"/>
          </p:nvPr>
        </p:nvSpPr>
        <p:spPr/>
        <p:txBody>
          <a:bodyPr/>
          <a:lstStyle/>
          <a:p>
            <a:r>
              <a:rPr lang="en-US" dirty="0"/>
              <a:t>Older ideas?</a:t>
            </a:r>
          </a:p>
        </p:txBody>
      </p:sp>
      <p:sp>
        <p:nvSpPr>
          <p:cNvPr id="3" name="Content Placeholder 2">
            <a:extLst>
              <a:ext uri="{FF2B5EF4-FFF2-40B4-BE49-F238E27FC236}">
                <a16:creationId xmlns:a16="http://schemas.microsoft.com/office/drawing/2014/main" id="{E6DA76EA-BD2A-47D4-9126-A8514BC3FADD}"/>
              </a:ext>
            </a:extLst>
          </p:cNvPr>
          <p:cNvSpPr>
            <a:spLocks noGrp="1"/>
          </p:cNvSpPr>
          <p:nvPr>
            <p:ph idx="1"/>
          </p:nvPr>
        </p:nvSpPr>
        <p:spPr/>
        <p:txBody>
          <a:bodyPr/>
          <a:lstStyle/>
          <a:p>
            <a:pPr lvl="0">
              <a:lnSpc>
                <a:spcPct val="150000"/>
              </a:lnSpc>
            </a:pPr>
            <a:r>
              <a:rPr lang="en-US" dirty="0"/>
              <a:t>Creation of “email tutoring”, among other new technologies, replaced the older “grammar hotline”</a:t>
            </a:r>
            <a:endParaRPr lang="en-US" sz="1800" dirty="0"/>
          </a:p>
          <a:p>
            <a:pPr lvl="1">
              <a:lnSpc>
                <a:spcPct val="150000"/>
              </a:lnSpc>
            </a:pPr>
            <a:r>
              <a:rPr lang="en-US" dirty="0"/>
              <a:t>Despite the novelty of these methods, they suffered from a lack of interest due to a lack of real-time, one-on-one interaction.</a:t>
            </a:r>
            <a:endParaRPr lang="en-US" sz="1600" dirty="0"/>
          </a:p>
          <a:p>
            <a:pPr>
              <a:lnSpc>
                <a:spcPct val="150000"/>
              </a:lnSpc>
            </a:pPr>
            <a:r>
              <a:rPr lang="en-US" dirty="0"/>
              <a:t>Thoughts?</a:t>
            </a:r>
          </a:p>
          <a:p>
            <a:pPr>
              <a:lnSpc>
                <a:spcPct val="150000"/>
              </a:lnSpc>
            </a:pPr>
            <a:endParaRPr lang="en-US" dirty="0"/>
          </a:p>
        </p:txBody>
      </p:sp>
    </p:spTree>
    <p:extLst>
      <p:ext uri="{BB962C8B-B14F-4D97-AF65-F5344CB8AC3E}">
        <p14:creationId xmlns:p14="http://schemas.microsoft.com/office/powerpoint/2010/main" val="638071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A20F2-D8AA-4E99-A5FA-3513C8EA8C1F}"/>
              </a:ext>
            </a:extLst>
          </p:cNvPr>
          <p:cNvSpPr>
            <a:spLocks noGrp="1"/>
          </p:cNvSpPr>
          <p:nvPr>
            <p:ph type="title"/>
          </p:nvPr>
        </p:nvSpPr>
        <p:spPr/>
        <p:txBody>
          <a:bodyPr/>
          <a:lstStyle/>
          <a:p>
            <a:r>
              <a:rPr lang="en-US"/>
              <a:t>Inter-personal communication:</a:t>
            </a:r>
          </a:p>
        </p:txBody>
      </p:sp>
      <p:sp>
        <p:nvSpPr>
          <p:cNvPr id="3" name="Content Placeholder 2">
            <a:extLst>
              <a:ext uri="{FF2B5EF4-FFF2-40B4-BE49-F238E27FC236}">
                <a16:creationId xmlns:a16="http://schemas.microsoft.com/office/drawing/2014/main" id="{B4119795-2300-4800-B0DB-79984EE9E135}"/>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126D6DED-E743-4200-B043-AAB9A2C26CF5}"/>
              </a:ext>
            </a:extLst>
          </p:cNvPr>
          <p:cNvSpPr>
            <a:spLocks noGrp="1"/>
          </p:cNvSpPr>
          <p:nvPr>
            <p:ph type="body" sz="half" idx="2"/>
          </p:nvPr>
        </p:nvSpPr>
        <p:spPr/>
        <p:txBody>
          <a:bodyPr/>
          <a:lstStyle/>
          <a:p>
            <a:pPr lvl="0">
              <a:lnSpc>
                <a:spcPct val="150000"/>
              </a:lnSpc>
            </a:pPr>
            <a:r>
              <a:rPr lang="en-US" dirty="0"/>
              <a:t>The creation of MOOs and, later on, similar programs such as Google Docs allowed writers to collaborate on single projects in real time.</a:t>
            </a:r>
          </a:p>
          <a:p>
            <a:pPr>
              <a:lnSpc>
                <a:spcPct val="150000"/>
              </a:lnSpc>
            </a:pPr>
            <a:r>
              <a:rPr lang="en-US" dirty="0"/>
              <a:t>We don’t often use this method in the Writing Center here at Trinity, but could it be useful?</a:t>
            </a:r>
          </a:p>
        </p:txBody>
      </p:sp>
    </p:spTree>
    <p:extLst>
      <p:ext uri="{BB962C8B-B14F-4D97-AF65-F5344CB8AC3E}">
        <p14:creationId xmlns:p14="http://schemas.microsoft.com/office/powerpoint/2010/main" val="20998738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49</TotalTime>
  <Words>702</Words>
  <Application>Microsoft Office PowerPoint</Application>
  <PresentationFormat>Widescreen</PresentationFormat>
  <Paragraphs>48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vt:lpstr>
      <vt:lpstr>Writing Centers and the Information Age</vt:lpstr>
      <vt:lpstr>Before we start…</vt:lpstr>
      <vt:lpstr>Computers and Writing:  Casting a Broader Net with Theory and Research</vt:lpstr>
      <vt:lpstr>One of the most fundamental places technology can cause change is the classroom, or the Writing Center, by changing various aspects of the environment. </vt:lpstr>
      <vt:lpstr>Though this article is somewhat older, and references writing as a “solitary dorm-room activity”, Selfe and Whalstrom still recognize how technology in writing greatly enhances the collaborative capabilities of writers.  </vt:lpstr>
      <vt:lpstr>The Elephant in the Room:</vt:lpstr>
      <vt:lpstr>Tech and Rhetoric:   </vt:lpstr>
      <vt:lpstr>Using Computers to Expand the Role of Writing Centers </vt:lpstr>
      <vt:lpstr>Example sessions: </vt:lpstr>
      <vt:lpstr>Information Literacy</vt:lpstr>
      <vt:lpstr>Older ideas?</vt:lpstr>
      <vt:lpstr>Inter-personal 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Centers and the Information Age</dc:title>
  <dc:creator>Orenstein, Frank C. (2022)</dc:creator>
  <cp:lastModifiedBy>Orenstein, Frank C. (2022)</cp:lastModifiedBy>
  <cp:revision>6</cp:revision>
  <dcterms:created xsi:type="dcterms:W3CDTF">2019-11-08T02:42:34Z</dcterms:created>
  <dcterms:modified xsi:type="dcterms:W3CDTF">2019-11-10T03:03:05Z</dcterms:modified>
</cp:coreProperties>
</file>