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Average"/>
      <p:regular r:id="rId16"/>
    </p:embeddedFont>
    <p:embeddedFont>
      <p:font typeface="Oswald"/>
      <p:regular r:id="rId17"/>
      <p:bold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Oswald-regular.fntdata"/><Relationship Id="rId16" Type="http://schemas.openxmlformats.org/officeDocument/2006/relationships/font" Target="fonts/Average-regular.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swald-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61bca25e2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61bca25e2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61bca25e2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61bca25e2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is so easy for us to become comortable with our own jobs, and forget that the student may feel very uncomfortable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61bca25e2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61bca25e2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argue that avoiding emotions all together by remaining professional and detached is the best way to deal with such situations</a:t>
            </a:r>
            <a:endParaRPr/>
          </a:p>
          <a:p>
            <a:pPr indent="0" lvl="0" marL="0" rtl="0" algn="l">
              <a:spcBef>
                <a:spcPts val="0"/>
              </a:spcBef>
              <a:spcAft>
                <a:spcPts val="0"/>
              </a:spcAft>
              <a:buNone/>
            </a:pPr>
            <a:r>
              <a:rPr lang="en"/>
              <a:t>	This can be inhumane and ineffective</a:t>
            </a:r>
            <a:endParaRPr/>
          </a:p>
          <a:p>
            <a:pPr indent="0" lvl="0" marL="0" rtl="0" algn="l">
              <a:spcBef>
                <a:spcPts val="0"/>
              </a:spcBef>
              <a:spcAft>
                <a:spcPts val="0"/>
              </a:spcAft>
              <a:buNone/>
            </a:pPr>
            <a:r>
              <a:rPr lang="en"/>
              <a:t>*Misconception stated in the article about females being more apt to cry in public and therefore better at dealing with tears</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61bca25e2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61bca25e2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61bca25e2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61bca25e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4. As it was mentioned prior, some students may not want your sympathy and questioning, best to read the situation to figure it out before jumping to conclusions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61bca25e2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61bca25e2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Angry- most common</a:t>
            </a:r>
            <a:endParaRPr/>
          </a:p>
          <a:p>
            <a:pPr indent="0" lvl="0" marL="0" rtl="0" algn="l">
              <a:spcBef>
                <a:spcPts val="0"/>
              </a:spcBef>
              <a:spcAft>
                <a:spcPts val="0"/>
              </a:spcAft>
              <a:buNone/>
            </a:pPr>
            <a:r>
              <a:rPr lang="en"/>
              <a:t>*they may not be communicating what they want to</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61bca25e28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1bca25e28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61bca25e28_0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61bca25e28_0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 back to David Golemans aspects of emotional intelligence- </a:t>
            </a:r>
            <a:endParaRPr/>
          </a:p>
          <a:p>
            <a:pPr indent="0" lvl="0" marL="0" rtl="0" algn="l">
              <a:spcBef>
                <a:spcPts val="0"/>
              </a:spcBef>
              <a:spcAft>
                <a:spcPts val="0"/>
              </a:spcAft>
              <a:buNone/>
            </a:pPr>
            <a:r>
              <a:rPr lang="en"/>
              <a:t>*what feelings do you recognize </a:t>
            </a:r>
            <a:endParaRPr/>
          </a:p>
          <a:p>
            <a:pPr indent="0" lvl="0" marL="0" rtl="0" algn="l">
              <a:spcBef>
                <a:spcPts val="0"/>
              </a:spcBef>
              <a:spcAft>
                <a:spcPts val="0"/>
              </a:spcAft>
              <a:buNone/>
            </a:pPr>
            <a:r>
              <a:rPr lang="en"/>
              <a:t>*what may this student need/want?</a:t>
            </a:r>
            <a:endParaRPr/>
          </a:p>
          <a:p>
            <a:pPr indent="0" lvl="0" marL="0" rtl="0" algn="l">
              <a:spcBef>
                <a:spcPts val="0"/>
              </a:spcBef>
              <a:spcAft>
                <a:spcPts val="0"/>
              </a:spcAft>
              <a:buNone/>
            </a:pPr>
            <a:r>
              <a:rPr lang="en"/>
              <a:t>*Manage emotions within others-- empathy?</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61bca25e28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61bca25e28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Reflective Journaling- take notes on what you felt you did well, what could have gone better, and how the student reacted</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vimeo.com/81492863"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90983" y="1653375"/>
            <a:ext cx="8520600" cy="2052600"/>
          </a:xfrm>
          <a:prstGeom prst="rect">
            <a:avLst/>
          </a:prstGeom>
        </p:spPr>
        <p:txBody>
          <a:bodyPr anchorCtr="0" anchor="b" bIns="91425" lIns="91425" spcFirstLastPara="1" rIns="91425" wrap="square" tIns="91425">
            <a:noAutofit/>
          </a:bodyPr>
          <a:lstStyle/>
          <a:p>
            <a:pPr indent="457200" lvl="0" marL="1371600" rtl="0" algn="l">
              <a:lnSpc>
                <a:spcPct val="115000"/>
              </a:lnSpc>
              <a:spcBef>
                <a:spcPts val="0"/>
              </a:spcBef>
              <a:spcAft>
                <a:spcPts val="0"/>
              </a:spcAft>
              <a:buClr>
                <a:schemeClr val="dk1"/>
              </a:buClr>
              <a:buSzPts val="1100"/>
              <a:buFont typeface="Arial"/>
              <a:buNone/>
            </a:pPr>
            <a:r>
              <a:rPr b="1" lang="en" sz="3000"/>
              <a:t>The Writing Lab Newsletter</a:t>
            </a:r>
            <a:endParaRPr b="1" sz="3000"/>
          </a:p>
          <a:p>
            <a:pPr indent="0" lvl="0" marL="0" rtl="0" algn="ctr">
              <a:lnSpc>
                <a:spcPct val="115000"/>
              </a:lnSpc>
              <a:spcBef>
                <a:spcPts val="0"/>
              </a:spcBef>
              <a:spcAft>
                <a:spcPts val="0"/>
              </a:spcAft>
              <a:buClr>
                <a:schemeClr val="dk1"/>
              </a:buClr>
              <a:buSzPts val="1100"/>
              <a:buFont typeface="Arial"/>
              <a:buNone/>
            </a:pPr>
            <a:r>
              <a:rPr b="1" lang="en" sz="3000"/>
              <a:t>Training Tutors in Emotional Intelligence &amp; Preparing for Emotional Sessions</a:t>
            </a:r>
            <a:endParaRPr b="1" sz="3000"/>
          </a:p>
          <a:p>
            <a:pPr indent="0" lvl="0" marL="0" rtl="0" algn="ctr">
              <a:lnSpc>
                <a:spcPct val="115000"/>
              </a:lnSpc>
              <a:spcBef>
                <a:spcPts val="0"/>
              </a:spcBef>
              <a:spcAft>
                <a:spcPts val="0"/>
              </a:spcAft>
              <a:buClr>
                <a:schemeClr val="dk1"/>
              </a:buClr>
              <a:buSzPts val="1100"/>
              <a:buFont typeface="Arial"/>
              <a:buNone/>
            </a:pPr>
            <a:r>
              <a:t/>
            </a:r>
            <a:endParaRPr/>
          </a:p>
        </p:txBody>
      </p:sp>
      <p:sp>
        <p:nvSpPr>
          <p:cNvPr id="60" name="Google Shape;60;p13"/>
          <p:cNvSpPr txBox="1"/>
          <p:nvPr>
            <p:ph idx="1" type="subTitle"/>
          </p:nvPr>
        </p:nvSpPr>
        <p:spPr>
          <a:xfrm>
            <a:off x="390975" y="3164250"/>
            <a:ext cx="8520600" cy="792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1800">
                <a:solidFill>
                  <a:schemeClr val="dk1"/>
                </a:solidFill>
              </a:rPr>
              <a:t>Katherine Devaney</a:t>
            </a:r>
            <a:endParaRPr sz="18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lang="en" sz="1800">
                <a:solidFill>
                  <a:schemeClr val="dk1"/>
                </a:solidFill>
              </a:rPr>
              <a:t>3 October 2019</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Preparing for Emotional Sessions</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800">
                <a:solidFill>
                  <a:schemeClr val="dk1"/>
                </a:solidFill>
              </a:rPr>
              <a:t>“For some, deciding to “be tutored” is not simply scheduling time in a busy day before turning in a paper. It’s an act of will that engages the stomach and the heart, which is churning with </a:t>
            </a:r>
            <a:r>
              <a:rPr lang="en" sz="2800">
                <a:solidFill>
                  <a:schemeClr val="dk1"/>
                </a:solidFill>
              </a:rPr>
              <a:t>uncertainty</a:t>
            </a:r>
            <a:r>
              <a:rPr lang="en" sz="2800">
                <a:solidFill>
                  <a:schemeClr val="dk1"/>
                </a:solidFill>
              </a:rPr>
              <a:t> and fear, which is hopeful that the paper conveys something true” (Mills 1).</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Evaluated </a:t>
            </a:r>
            <a:endParaRPr/>
          </a:p>
        </p:txBody>
      </p:sp>
      <p:sp>
        <p:nvSpPr>
          <p:cNvPr id="72" name="Google Shape;72;p15"/>
          <p:cNvSpPr txBox="1"/>
          <p:nvPr>
            <p:ph idx="1" type="body"/>
          </p:nvPr>
        </p:nvSpPr>
        <p:spPr>
          <a:xfrm>
            <a:off x="311700" y="1152475"/>
            <a:ext cx="37914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a:solidFill>
                  <a:schemeClr val="dk1"/>
                </a:solidFill>
              </a:rPr>
              <a:t>The student may feel intense fear of being evaluated and judged by writing associates, especially if they have been negatively criticized in the past.</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We must remind ourselves of how difficult the writing process can be, especially when coupled with the fear of criticism (Mills 3).  </a:t>
            </a:r>
            <a:endParaRPr/>
          </a:p>
        </p:txBody>
      </p:sp>
      <p:pic>
        <p:nvPicPr>
          <p:cNvPr id="73" name="Google Shape;73;p15"/>
          <p:cNvPicPr preferRelativeResize="0"/>
          <p:nvPr/>
        </p:nvPicPr>
        <p:blipFill>
          <a:blip r:embed="rId3">
            <a:alphaModFix/>
          </a:blip>
          <a:stretch>
            <a:fillRect/>
          </a:stretch>
        </p:blipFill>
        <p:spPr>
          <a:xfrm>
            <a:off x="4572000" y="1228725"/>
            <a:ext cx="4048125" cy="2686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the Paper is Personal</a:t>
            </a:r>
            <a:endParaRPr/>
          </a:p>
        </p:txBody>
      </p:sp>
      <p:sp>
        <p:nvSpPr>
          <p:cNvPr id="79" name="Google Shape;79;p16"/>
          <p:cNvSpPr txBox="1"/>
          <p:nvPr>
            <p:ph idx="1" type="body"/>
          </p:nvPr>
        </p:nvSpPr>
        <p:spPr>
          <a:xfrm>
            <a:off x="311700" y="1017725"/>
            <a:ext cx="8186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rPr>
              <a:t>How should a tutor address the contents of a paper when the writing reveals secrets, confusions, and anxieties of the writer?</a:t>
            </a:r>
            <a:endParaRPr>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Developing a clear goal for the session can distance the student from delicate subject matter, and help stay focused (</a:t>
            </a:r>
            <a:r>
              <a:rPr lang="en" sz="1400">
                <a:solidFill>
                  <a:schemeClr val="dk1"/>
                </a:solidFill>
              </a:rPr>
              <a:t>Agostinelli</a:t>
            </a:r>
            <a:r>
              <a:rPr lang="en" sz="1400">
                <a:solidFill>
                  <a:schemeClr val="dk1"/>
                </a:solidFill>
              </a:rPr>
              <a:t>, Poch, Santoro).</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“Some students don’t want your sympathy; they just want help with their writing” (Hongis).</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457200" lvl="0" marL="2286000" rtl="0" algn="l">
              <a:spcBef>
                <a:spcPts val="0"/>
              </a:spcBef>
              <a:spcAft>
                <a:spcPts val="0"/>
              </a:spcAft>
              <a:buClr>
                <a:schemeClr val="dk1"/>
              </a:buClr>
              <a:buSzPts val="1100"/>
              <a:buFont typeface="Arial"/>
              <a:buNone/>
            </a:pPr>
            <a:r>
              <a:rPr lang="en" sz="1400">
                <a:solidFill>
                  <a:schemeClr val="dk1"/>
                </a:solidFill>
              </a:rPr>
              <a:t>Guys, Gals, and Tears</a:t>
            </a:r>
            <a:endParaRPr sz="1400">
              <a:solidFill>
                <a:schemeClr val="dk1"/>
              </a:solidFill>
            </a:endParaRPr>
          </a:p>
          <a:p>
            <a:pPr indent="-317500" lvl="0" marL="2743200" rtl="0" algn="l">
              <a:spcBef>
                <a:spcPts val="0"/>
              </a:spcBef>
              <a:spcAft>
                <a:spcPts val="0"/>
              </a:spcAft>
              <a:buClr>
                <a:schemeClr val="dk1"/>
              </a:buClr>
              <a:buSzPts val="1400"/>
              <a:buChar char="●"/>
            </a:pPr>
            <a:r>
              <a:rPr lang="en" sz="1400">
                <a:solidFill>
                  <a:schemeClr val="dk1"/>
                </a:solidFill>
              </a:rPr>
              <a:t>Properly handling a crying student is a task that everyone is capable of, regardless of gender.</a:t>
            </a:r>
            <a:endParaRPr sz="1400">
              <a:solidFill>
                <a:schemeClr val="dk1"/>
              </a:solidFill>
            </a:endParaRPr>
          </a:p>
          <a:p>
            <a:pPr indent="-317500" lvl="1" marL="3200400" rtl="0" algn="l">
              <a:spcBef>
                <a:spcPts val="0"/>
              </a:spcBef>
              <a:spcAft>
                <a:spcPts val="0"/>
              </a:spcAft>
              <a:buClr>
                <a:schemeClr val="dk1"/>
              </a:buClr>
              <a:buSzPts val="1400"/>
              <a:buChar char="○"/>
            </a:pPr>
            <a:r>
              <a:rPr lang="en">
                <a:solidFill>
                  <a:schemeClr val="dk1"/>
                </a:solidFill>
              </a:rPr>
              <a:t>Why do I say this? </a:t>
            </a:r>
            <a:endParaRPr sz="1400">
              <a:solidFill>
                <a:schemeClr val="dk1"/>
              </a:solidFill>
            </a:endParaRPr>
          </a:p>
          <a:p>
            <a:pPr indent="-317500" lvl="0" marL="2743200" rtl="0" algn="l">
              <a:spcBef>
                <a:spcPts val="0"/>
              </a:spcBef>
              <a:spcAft>
                <a:spcPts val="0"/>
              </a:spcAft>
              <a:buClr>
                <a:schemeClr val="dk1"/>
              </a:buClr>
              <a:buSzPts val="1400"/>
              <a:buChar char="●"/>
            </a:pPr>
            <a:r>
              <a:rPr lang="en" sz="1400">
                <a:solidFill>
                  <a:schemeClr val="dk1"/>
                </a:solidFill>
              </a:rPr>
              <a:t>If a student becomes physically emotional, it is best to allow them to explain their frustration, or to let them take a break and come back to the session.</a:t>
            </a:r>
            <a:endParaRPr sz="1400">
              <a:solidFill>
                <a:schemeClr val="dk1"/>
              </a:solidFill>
            </a:endParaRPr>
          </a:p>
          <a:p>
            <a:pPr indent="-317500" lvl="1" marL="3200400" rtl="0" algn="l">
              <a:spcBef>
                <a:spcPts val="0"/>
              </a:spcBef>
              <a:spcAft>
                <a:spcPts val="0"/>
              </a:spcAft>
              <a:buClr>
                <a:schemeClr val="dk1"/>
              </a:buClr>
              <a:buSzPts val="1400"/>
              <a:buChar char="○"/>
            </a:pPr>
            <a:r>
              <a:rPr lang="en">
                <a:solidFill>
                  <a:schemeClr val="dk1"/>
                </a:solidFill>
              </a:rPr>
              <a:t>Avoid constantly redirecting them to their topic, as it may irritate them further (Mills 3).</a:t>
            </a:r>
            <a:endParaRPr>
              <a:solidFill>
                <a:schemeClr val="dk1"/>
              </a:solidFill>
            </a:endParaRPr>
          </a:p>
        </p:txBody>
      </p:sp>
      <p:pic>
        <p:nvPicPr>
          <p:cNvPr id="80" name="Google Shape;80;p16"/>
          <p:cNvPicPr preferRelativeResize="0"/>
          <p:nvPr/>
        </p:nvPicPr>
        <p:blipFill>
          <a:blip r:embed="rId3">
            <a:alphaModFix/>
          </a:blip>
          <a:stretch>
            <a:fillRect/>
          </a:stretch>
        </p:blipFill>
        <p:spPr>
          <a:xfrm flipH="1">
            <a:off x="311700" y="2919500"/>
            <a:ext cx="2271950" cy="1514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 from One Another</a:t>
            </a:r>
            <a:endParaRPr/>
          </a:p>
        </p:txBody>
      </p:sp>
      <p:sp>
        <p:nvSpPr>
          <p:cNvPr id="86" name="Google Shape;86;p17"/>
          <p:cNvSpPr txBox="1"/>
          <p:nvPr>
            <p:ph idx="1" type="body"/>
          </p:nvPr>
        </p:nvSpPr>
        <p:spPr>
          <a:xfrm>
            <a:off x="311700" y="1152475"/>
            <a:ext cx="8520600" cy="8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Learning Together</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Learn from the experience of other tutors and from your own observations.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Anger, stress, anxiety- The three most frequent and troublesome emotions that exist in appointments.</a:t>
            </a:r>
            <a:endParaRPr>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Talk with others about how they have approached such emotions in the writing center!</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Ways to Respond</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Determine the intensity of the emotion, react accordingly. </a:t>
            </a:r>
            <a:endParaRPr>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Respond with empathy and professionalism (Mills 4).</a:t>
            </a:r>
            <a:endParaRPr sz="1800"/>
          </a:p>
        </p:txBody>
      </p:sp>
      <p:sp>
        <p:nvSpPr>
          <p:cNvPr id="87" name="Google Shape;87;p17"/>
          <p:cNvSpPr txBox="1"/>
          <p:nvPr/>
        </p:nvSpPr>
        <p:spPr>
          <a:xfrm>
            <a:off x="409625" y="2999550"/>
            <a:ext cx="5206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800"/>
              <a:t>Training Tutors in Emotional Intelligence: Toward a Pedagogy of Empathy</a:t>
            </a:r>
            <a:endParaRPr sz="1800"/>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Daniel Goleman’s 5 Aspects of Emotional Intelligence</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Ability to recognize a feeling as it </a:t>
            </a:r>
            <a:r>
              <a:rPr i="1" lang="en">
                <a:solidFill>
                  <a:schemeClr val="dk1"/>
                </a:solidFill>
              </a:rPr>
              <a:t>happens.</a:t>
            </a:r>
            <a:endParaRPr i="1">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Ability to soothe oneself so as to manage distress.</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Ability to “marshal emotions in the service of a goal”.</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Ability to empathize or “attune to the subtle social signals that indicate what others need/ want”.</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Ability to “manage emotions in others” in order to create an effective relationship.</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Discussion</a:t>
            </a:r>
            <a:r>
              <a:rPr lang="en">
                <a:solidFill>
                  <a:schemeClr val="dk1"/>
                </a:solidFill>
              </a:rPr>
              <a:t> for the Class: Aspects #1, #4, #5</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Managing Different Students Based off of their Emotion</a:t>
            </a:r>
            <a:endParaRPr sz="2400"/>
          </a:p>
        </p:txBody>
      </p:sp>
      <p:sp>
        <p:nvSpPr>
          <p:cNvPr id="99" name="Google Shape;9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chemeClr val="dk1"/>
                </a:solidFill>
              </a:rPr>
              <a:t>Managing Emotionally Distraught Students</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Emotionally charged sessions can have detrimental effects on both the tutor and tutee’s efforts- making it important to recognize signs early on.</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We do not have the responsibility of qualified therapists. Therefore, responding to an emotional writer does not need to mirror a therapy session.</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Instead, recognize, embrace, and respect the dignity and emotions of all individuals.</a:t>
            </a:r>
            <a:endParaRPr sz="1600">
              <a:solidFill>
                <a:schemeClr val="dk1"/>
              </a:solidFill>
            </a:endParaRPr>
          </a:p>
          <a:p>
            <a:pPr indent="0" lvl="0" marL="91440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 sz="1600">
                <a:solidFill>
                  <a:schemeClr val="dk1"/>
                </a:solidFill>
              </a:rPr>
              <a:t>Managing Angry and Frustrated Students</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May appear as defensive, frustrated, embarrassed.</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Press at the “core message”.</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Use the formula, “you feel… because….” </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Validate their frustrations, but do not mirror them (Lape 4).</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Power of Empathy</a:t>
            </a:r>
            <a:endParaRPr/>
          </a:p>
        </p:txBody>
      </p:sp>
      <p:sp>
        <p:nvSpPr>
          <p:cNvPr id="105" name="Google Shape;105;p20"/>
          <p:cNvSpPr txBox="1"/>
          <p:nvPr>
            <p:ph idx="1" type="body"/>
          </p:nvPr>
        </p:nvSpPr>
        <p:spPr>
          <a:xfrm>
            <a:off x="311700" y="1043075"/>
            <a:ext cx="348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050" u="sng">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“Many people just want to feel important and listened to… some people may act difficult if they feel hopeless or powerless” </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Empathy and trust are a two way street, they build upon one another to motivate learning (Lape 6).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457200" lvl="0" marL="0" rtl="0" algn="l">
              <a:spcBef>
                <a:spcPts val="0"/>
              </a:spcBef>
              <a:spcAft>
                <a:spcPts val="0"/>
              </a:spcAft>
              <a:buNone/>
            </a:pPr>
            <a:r>
              <a:rPr lang="en" sz="1600">
                <a:solidFill>
                  <a:schemeClr val="dk1"/>
                </a:solidFill>
              </a:rPr>
              <a:t>Video on Empathy:</a:t>
            </a:r>
            <a:endParaRPr sz="1600">
              <a:solidFill>
                <a:schemeClr val="dk1"/>
              </a:solidFill>
            </a:endParaRPr>
          </a:p>
          <a:p>
            <a:pPr indent="457200" lvl="0" marL="0" rtl="0" algn="l">
              <a:spcBef>
                <a:spcPts val="0"/>
              </a:spcBef>
              <a:spcAft>
                <a:spcPts val="0"/>
              </a:spcAft>
              <a:buNone/>
            </a:pPr>
            <a:r>
              <a:rPr lang="en" sz="1600" u="sng">
                <a:solidFill>
                  <a:schemeClr val="hlink"/>
                </a:solidFill>
                <a:latin typeface="Arial"/>
                <a:ea typeface="Arial"/>
                <a:cs typeface="Arial"/>
                <a:sym typeface="Arial"/>
                <a:hlinkClick r:id="rId3"/>
              </a:rPr>
              <a:t>https://vimeo.com/81492863</a:t>
            </a:r>
            <a:endParaRPr sz="1600">
              <a:solidFill>
                <a:schemeClr val="dk1"/>
              </a:solidFill>
            </a:endParaRPr>
          </a:p>
        </p:txBody>
      </p:sp>
      <p:pic>
        <p:nvPicPr>
          <p:cNvPr id="106" name="Google Shape;106;p20"/>
          <p:cNvPicPr preferRelativeResize="0"/>
          <p:nvPr/>
        </p:nvPicPr>
        <p:blipFill>
          <a:blip r:embed="rId4">
            <a:alphaModFix/>
          </a:blip>
          <a:stretch>
            <a:fillRect/>
          </a:stretch>
        </p:blipFill>
        <p:spPr>
          <a:xfrm>
            <a:off x="3944700" y="1170125"/>
            <a:ext cx="4762500" cy="3162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Class Exercise </a:t>
            </a:r>
            <a:endParaRPr/>
          </a:p>
        </p:txBody>
      </p:sp>
      <p:sp>
        <p:nvSpPr>
          <p:cNvPr id="112" name="Google Shape;11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Tutor: Hi!  [Smiles] My name’s Chris. We can just sit over here. Grab that chair. What can I do for you?</a:t>
            </a:r>
            <a:endParaRPr/>
          </a:p>
          <a:p>
            <a:pPr indent="0" lvl="0" marL="0" rtl="0" algn="l">
              <a:spcBef>
                <a:spcPts val="1600"/>
              </a:spcBef>
              <a:spcAft>
                <a:spcPts val="0"/>
              </a:spcAft>
              <a:buNone/>
            </a:pPr>
            <a:r>
              <a:rPr lang="en"/>
              <a:t>Writer: Well, I’m Jeremy, and I have this paper [hands it to tutor], and uh, my teacher said, I have to come here and, uh, get some help ‘cause my paper. . . [looks down] was a D.</a:t>
            </a:r>
            <a:endParaRPr/>
          </a:p>
          <a:p>
            <a:pPr indent="0" lvl="0" marL="0" rtl="0" algn="l">
              <a:spcBef>
                <a:spcPts val="1600"/>
              </a:spcBef>
              <a:spcAft>
                <a:spcPts val="0"/>
              </a:spcAft>
              <a:buNone/>
            </a:pPr>
            <a:r>
              <a:rPr lang="en"/>
              <a:t>Tutor: Then maybe we should just begin by reading through it out loud. Do you want to read, or would you rather I did?</a:t>
            </a:r>
            <a:endParaRPr/>
          </a:p>
          <a:p>
            <a:pPr indent="0" lvl="0" marL="0" rtl="0" algn="l">
              <a:spcBef>
                <a:spcPts val="1600"/>
              </a:spcBef>
              <a:spcAft>
                <a:spcPts val="1600"/>
              </a:spcAft>
              <a:buNone/>
            </a:pPr>
            <a:r>
              <a:rPr lang="en"/>
              <a:t>Writer: [Motions to tutor and mutters “You,” then folds arms across chest and gazes off into space.] (Lape 3).</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Ways to Practice</a:t>
            </a:r>
            <a:endParaRPr/>
          </a:p>
        </p:txBody>
      </p:sp>
      <p:sp>
        <p:nvSpPr>
          <p:cNvPr id="118" name="Google Shape;118;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***IMPORTANT***</a:t>
            </a:r>
            <a:endParaRPr b="1">
              <a:solidFill>
                <a:schemeClr val="dk1"/>
              </a:solidFill>
            </a:endParaRPr>
          </a:p>
          <a:p>
            <a:pPr indent="0" lvl="0" marL="0" rtl="0" algn="l">
              <a:spcBef>
                <a:spcPts val="0"/>
              </a:spcBef>
              <a:spcAft>
                <a:spcPts val="0"/>
              </a:spcAft>
              <a:buNone/>
            </a:pPr>
            <a:r>
              <a:rPr lang="en">
                <a:solidFill>
                  <a:schemeClr val="dk1"/>
                </a:solidFill>
              </a:rPr>
              <a:t>“Training” for emotional sessions is a difficult medium. To reiterate, none of us are trained therapists. Therefore, it is important to remember to do our very best in each individual session and treat each student with equal amounts of decency and empathy.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However, some effective ways to practice for such sessions may be: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Roleplay</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Observation and discussion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Reflective journaling (Lape 7).</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