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Raleway"/>
      <p:regular r:id="rId23"/>
      <p:bold r:id="rId24"/>
      <p:italic r:id="rId25"/>
      <p:boldItalic r:id="rId26"/>
    </p:embeddedFont>
    <p:embeddedFont>
      <p:font typeface="Lato"/>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aleway-bold.fntdata"/><Relationship Id="rId23" Type="http://schemas.openxmlformats.org/officeDocument/2006/relationships/font" Target="fonts/Raleway-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boldItalic.fntdata"/><Relationship Id="rId25" Type="http://schemas.openxmlformats.org/officeDocument/2006/relationships/font" Target="fonts/Raleway-italic.fntdata"/><Relationship Id="rId28" Type="http://schemas.openxmlformats.org/officeDocument/2006/relationships/font" Target="fonts/Lato-bold.fntdata"/><Relationship Id="rId27" Type="http://schemas.openxmlformats.org/officeDocument/2006/relationships/font" Target="fonts/Lato-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La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658b4c4af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658b4c4af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658b4c4af3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658b4c4af3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658b4c4af3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658b4c4af3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658b4c4af3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658b4c4af3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658b4c4af3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658b4c4af3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658b4c4af3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658b4c4af3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658b4c4af3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658b4c4af3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658b4c4af3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658b4c4af3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g658b4c4af3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658b4c4af3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g658b4c4af3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658b4c4af3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g658b4c4af3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658b4c4af3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g658b4c4af3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658b4c4af3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658b4c4af3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658b4c4af3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658b4c4af3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658b4c4af3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Google Shape;178;g658b4c4af3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658b4c4af3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g658b4c4af3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658b4c4af3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jpg"/><Relationship Id="rId5"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3"/>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Requiring First-Year Writing Classes to Visit the Writing Center: </a:t>
            </a:r>
            <a:endParaRPr sz="3600"/>
          </a:p>
          <a:p>
            <a:pPr indent="0" lvl="0" marL="0" rtl="0" algn="l">
              <a:spcBef>
                <a:spcPts val="0"/>
              </a:spcBef>
              <a:spcAft>
                <a:spcPts val="0"/>
              </a:spcAft>
              <a:buNone/>
            </a:pPr>
            <a:r>
              <a:rPr lang="en" sz="3600"/>
              <a:t>Bad Attitudes or Positive Results?</a:t>
            </a:r>
            <a:endParaRPr sz="3600"/>
          </a:p>
        </p:txBody>
      </p:sp>
      <p:sp>
        <p:nvSpPr>
          <p:cNvPr id="73" name="Google Shape;73;p13"/>
          <p:cNvSpPr txBox="1"/>
          <p:nvPr>
            <p:ph idx="1" type="subTitle"/>
          </p:nvPr>
        </p:nvSpPr>
        <p:spPr>
          <a:xfrm>
            <a:off x="2260982" y="3103100"/>
            <a:ext cx="3929700" cy="169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Katie Camuso</a:t>
            </a:r>
            <a:endParaRPr sz="3000"/>
          </a:p>
        </p:txBody>
      </p:sp>
      <p:sp>
        <p:nvSpPr>
          <p:cNvPr id="74" name="Google Shape;74;p13"/>
          <p:cNvSpPr txBox="1"/>
          <p:nvPr>
            <p:ph idx="1" type="subTitle"/>
          </p:nvPr>
        </p:nvSpPr>
        <p:spPr>
          <a:xfrm>
            <a:off x="4419432" y="2571750"/>
            <a:ext cx="2989500" cy="89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By Barbara Lynn Gordon</a:t>
            </a:r>
            <a:endParaRPr/>
          </a:p>
        </p:txBody>
      </p:sp>
      <p:pic>
        <p:nvPicPr>
          <p:cNvPr descr="Image result for pumpkin clip art" id="75" name="Google Shape;75;p13"/>
          <p:cNvPicPr preferRelativeResize="0"/>
          <p:nvPr/>
        </p:nvPicPr>
        <p:blipFill>
          <a:blip r:embed="rId3">
            <a:alphaModFix/>
          </a:blip>
          <a:stretch>
            <a:fillRect/>
          </a:stretch>
        </p:blipFill>
        <p:spPr>
          <a:xfrm>
            <a:off x="266075" y="630225"/>
            <a:ext cx="1800225" cy="1762125"/>
          </a:xfrm>
          <a:prstGeom prst="rect">
            <a:avLst/>
          </a:prstGeom>
          <a:noFill/>
          <a:ln>
            <a:noFill/>
          </a:ln>
        </p:spPr>
      </p:pic>
      <p:pic>
        <p:nvPicPr>
          <p:cNvPr descr="Image result for boo clipart" id="76" name="Google Shape;76;p13"/>
          <p:cNvPicPr preferRelativeResize="0"/>
          <p:nvPr/>
        </p:nvPicPr>
        <p:blipFill>
          <a:blip r:embed="rId4">
            <a:alphaModFix/>
          </a:blip>
          <a:stretch>
            <a:fillRect/>
          </a:stretch>
        </p:blipFill>
        <p:spPr>
          <a:xfrm>
            <a:off x="200713" y="2869550"/>
            <a:ext cx="1930950" cy="1930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sp>
        <p:nvSpPr>
          <p:cNvPr id="81" name="Google Shape;81;p1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Stephen North</a:t>
            </a:r>
            <a:endParaRPr/>
          </a:p>
        </p:txBody>
      </p:sp>
      <p:sp>
        <p:nvSpPr>
          <p:cNvPr id="82" name="Google Shape;82;p1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“Nor should you require that all of your students drop by with an early draft of a research paper to get a reading from a fresh audience. [...] Even those of you who, out of genuine concern, bring students to a writing center, almost by the hand, to make sure they know that we won’t hurt them---even you are essentially out of line. Occasionally we manage to convert such writers from people who have to see us to people who want to, but most often they either come as if for a kind of detention, or they drift away” (North, 440)</a:t>
            </a:r>
            <a:endParaRPr/>
          </a:p>
        </p:txBody>
      </p:sp>
      <p:pic>
        <p:nvPicPr>
          <p:cNvPr descr="Image result for do not enter sign halloween clip art" id="83" name="Google Shape;83;p14"/>
          <p:cNvPicPr preferRelativeResize="0"/>
          <p:nvPr/>
        </p:nvPicPr>
        <p:blipFill>
          <a:blip r:embed="rId3">
            <a:alphaModFix/>
          </a:blip>
          <a:stretch>
            <a:fillRect/>
          </a:stretch>
        </p:blipFill>
        <p:spPr>
          <a:xfrm>
            <a:off x="266550" y="892075"/>
            <a:ext cx="1916100" cy="2473952"/>
          </a:xfrm>
          <a:prstGeom prst="rect">
            <a:avLst/>
          </a:prstGeom>
          <a:noFill/>
          <a:ln>
            <a:noFill/>
          </a:ln>
        </p:spPr>
      </p:pic>
      <p:sp>
        <p:nvSpPr>
          <p:cNvPr id="84" name="Google Shape;84;p14"/>
          <p:cNvSpPr txBox="1"/>
          <p:nvPr/>
        </p:nvSpPr>
        <p:spPr>
          <a:xfrm>
            <a:off x="266550" y="3073825"/>
            <a:ext cx="2133600" cy="37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FF00"/>
                </a:solidFill>
                <a:latin typeface="Lato"/>
                <a:ea typeface="Lato"/>
                <a:cs typeface="Lato"/>
                <a:sym typeface="Lato"/>
              </a:rPr>
              <a:t>(if the visit is required)</a:t>
            </a:r>
            <a:endParaRPr>
              <a:solidFill>
                <a:srgbClr val="00FF00"/>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5"/>
          <p:cNvSpPr txBox="1"/>
          <p:nvPr>
            <p:ph type="title"/>
          </p:nvPr>
        </p:nvSpPr>
        <p:spPr>
          <a:xfrm>
            <a:off x="142550" y="724200"/>
            <a:ext cx="4306500" cy="242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Pros of Required Visits</a:t>
            </a:r>
            <a:endParaRPr/>
          </a:p>
        </p:txBody>
      </p:sp>
      <p:sp>
        <p:nvSpPr>
          <p:cNvPr id="90" name="Google Shape;90;p1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419100" lvl="0" marL="457200" rtl="0" algn="l">
              <a:spcBef>
                <a:spcPts val="0"/>
              </a:spcBef>
              <a:spcAft>
                <a:spcPts val="0"/>
              </a:spcAft>
              <a:buSzPts val="3000"/>
              <a:buChar char="●"/>
            </a:pPr>
            <a:r>
              <a:rPr lang="en" sz="3000"/>
              <a:t>Reaches more of the student body</a:t>
            </a:r>
            <a:endParaRPr sz="3000"/>
          </a:p>
          <a:p>
            <a:pPr indent="-419100" lvl="0" marL="457200" rtl="0" algn="l">
              <a:spcBef>
                <a:spcPts val="0"/>
              </a:spcBef>
              <a:spcAft>
                <a:spcPts val="0"/>
              </a:spcAft>
              <a:buSzPts val="3000"/>
              <a:buChar char="●"/>
            </a:pPr>
            <a:r>
              <a:rPr lang="en" sz="3000"/>
              <a:t>Positive reputation</a:t>
            </a:r>
            <a:endParaRPr sz="3000"/>
          </a:p>
          <a:p>
            <a:pPr indent="-419100" lvl="0" marL="457200" rtl="0" algn="l">
              <a:spcBef>
                <a:spcPts val="0"/>
              </a:spcBef>
              <a:spcAft>
                <a:spcPts val="0"/>
              </a:spcAft>
              <a:buSzPts val="3000"/>
              <a:buChar char="●"/>
            </a:pPr>
            <a:r>
              <a:rPr lang="en" sz="3000"/>
              <a:t>Adds credibility </a:t>
            </a:r>
            <a:endParaRPr sz="3000"/>
          </a:p>
          <a:p>
            <a:pPr indent="0" lvl="0" marL="0" rtl="0" algn="l">
              <a:spcBef>
                <a:spcPts val="1600"/>
              </a:spcBef>
              <a:spcAft>
                <a:spcPts val="0"/>
              </a:spcAft>
              <a:buNone/>
            </a:pPr>
            <a:r>
              <a:t/>
            </a:r>
            <a:endParaRPr sz="2400"/>
          </a:p>
          <a:p>
            <a:pPr indent="0" lvl="0" marL="0" rtl="0" algn="l">
              <a:spcBef>
                <a:spcPts val="1600"/>
              </a:spcBef>
              <a:spcAft>
                <a:spcPts val="0"/>
              </a:spcAft>
              <a:buNone/>
            </a:pPr>
            <a:r>
              <a:t/>
            </a:r>
            <a:endParaRPr sz="2400"/>
          </a:p>
          <a:p>
            <a:pPr indent="0" lvl="0" marL="0" rtl="0" algn="l">
              <a:spcBef>
                <a:spcPts val="1600"/>
              </a:spcBef>
              <a:spcAft>
                <a:spcPts val="1600"/>
              </a:spcAft>
              <a:buNone/>
            </a:pPr>
            <a:r>
              <a:rPr lang="en" sz="2400"/>
              <a:t>Can you think of any more?</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Google Shape;95;p16"/>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Trinity Email Sent to Faculty</a:t>
            </a:r>
            <a:endParaRPr/>
          </a:p>
        </p:txBody>
      </p:sp>
      <p:sp>
        <p:nvSpPr>
          <p:cNvPr id="96" name="Google Shape;96;p16"/>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01F1E"/>
                </a:solidFill>
                <a:highlight>
                  <a:srgbClr val="FFFFFF"/>
                </a:highlight>
              </a:rPr>
              <a:t>“As much as I have espoused the view that we can best serve student-writers when they come to the Writing Center of their own volition (i.e. not requiring appointments), some hard research has shown that the stigma of being referred to the Writing Center as an individual student is all but erased when the entire class is required to make several visits as a mandate of the project/course”</a:t>
            </a:r>
            <a:endParaRPr>
              <a:solidFill>
                <a:srgbClr val="201F1E"/>
              </a:solidFill>
              <a:highlight>
                <a:srgbClr val="FFFFFF"/>
              </a:highlight>
            </a:endParaRPr>
          </a:p>
          <a:p>
            <a:pPr indent="0" lvl="0" marL="0" rtl="0" algn="l">
              <a:spcBef>
                <a:spcPts val="1600"/>
              </a:spcBef>
              <a:spcAft>
                <a:spcPts val="1600"/>
              </a:spcAft>
              <a:buNone/>
            </a:pPr>
            <a:r>
              <a:rPr lang="en">
                <a:solidFill>
                  <a:srgbClr val="201F1E"/>
                </a:solidFill>
                <a:highlight>
                  <a:srgbClr val="FFFFFF"/>
                </a:highlight>
              </a:rPr>
              <a:t>-Tennyson O’Donnell</a:t>
            </a:r>
            <a:endParaRPr>
              <a:solidFill>
                <a:srgbClr val="201F1E"/>
              </a:solidFill>
              <a:highlight>
                <a:srgbClr val="FFFFFF"/>
              </a:highlight>
            </a:endParaRPr>
          </a:p>
        </p:txBody>
      </p:sp>
      <p:pic>
        <p:nvPicPr>
          <p:cNvPr descr="Image result for trinity college t" id="97" name="Google Shape;97;p16"/>
          <p:cNvPicPr preferRelativeResize="0"/>
          <p:nvPr/>
        </p:nvPicPr>
        <p:blipFill>
          <a:blip r:embed="rId3">
            <a:alphaModFix/>
          </a:blip>
          <a:stretch>
            <a:fillRect/>
          </a:stretch>
        </p:blipFill>
        <p:spPr>
          <a:xfrm>
            <a:off x="204925" y="1793788"/>
            <a:ext cx="2027225" cy="2027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17"/>
          <p:cNvSpPr txBox="1"/>
          <p:nvPr>
            <p:ph type="title"/>
          </p:nvPr>
        </p:nvSpPr>
        <p:spPr>
          <a:xfrm>
            <a:off x="255250" y="1745725"/>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Cons of Required Visits</a:t>
            </a:r>
            <a:endParaRPr/>
          </a:p>
        </p:txBody>
      </p:sp>
      <p:sp>
        <p:nvSpPr>
          <p:cNvPr id="103" name="Google Shape;103;p17"/>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81000" lvl="0" marL="457200" rtl="0" algn="l">
              <a:spcBef>
                <a:spcPts val="0"/>
              </a:spcBef>
              <a:spcAft>
                <a:spcPts val="0"/>
              </a:spcAft>
              <a:buSzPts val="2400"/>
              <a:buChar char="●"/>
            </a:pPr>
            <a:r>
              <a:rPr lang="en" sz="2400"/>
              <a:t>Long wait times</a:t>
            </a:r>
            <a:endParaRPr sz="2400"/>
          </a:p>
          <a:p>
            <a:pPr indent="-381000" lvl="0" marL="457200" rtl="0" algn="l">
              <a:spcBef>
                <a:spcPts val="0"/>
              </a:spcBef>
              <a:spcAft>
                <a:spcPts val="0"/>
              </a:spcAft>
              <a:buSzPts val="2400"/>
              <a:buChar char="●"/>
            </a:pPr>
            <a:r>
              <a:rPr lang="en" sz="2400"/>
              <a:t>Hurried conferences</a:t>
            </a:r>
            <a:endParaRPr sz="2400"/>
          </a:p>
          <a:p>
            <a:pPr indent="-381000" lvl="0" marL="457200" rtl="0" algn="l">
              <a:spcBef>
                <a:spcPts val="0"/>
              </a:spcBef>
              <a:spcAft>
                <a:spcPts val="0"/>
              </a:spcAft>
              <a:buSzPts val="2400"/>
              <a:buChar char="●"/>
            </a:pPr>
            <a:r>
              <a:rPr lang="en" sz="2400"/>
              <a:t>Overcrowded space</a:t>
            </a:r>
            <a:endParaRPr sz="2400"/>
          </a:p>
          <a:p>
            <a:pPr indent="0" lvl="0" marL="0" rtl="0" algn="l">
              <a:spcBef>
                <a:spcPts val="1600"/>
              </a:spcBef>
              <a:spcAft>
                <a:spcPts val="1600"/>
              </a:spcAft>
              <a:buNone/>
            </a:pPr>
            <a:r>
              <a:rPr lang="en" sz="2400"/>
              <a:t>What are some cons that you have experienced?  How can we improve those appointments?</a:t>
            </a:r>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pic>
        <p:nvPicPr>
          <p:cNvPr id="108" name="Google Shape;108;p18"/>
          <p:cNvPicPr preferRelativeResize="0"/>
          <p:nvPr/>
        </p:nvPicPr>
        <p:blipFill>
          <a:blip r:embed="rId3">
            <a:alphaModFix/>
          </a:blip>
          <a:stretch>
            <a:fillRect/>
          </a:stretch>
        </p:blipFill>
        <p:spPr>
          <a:xfrm>
            <a:off x="1753825" y="0"/>
            <a:ext cx="4969147" cy="5143500"/>
          </a:xfrm>
          <a:prstGeom prst="rect">
            <a:avLst/>
          </a:prstGeom>
          <a:noFill/>
          <a:ln>
            <a:noFill/>
          </a:ln>
        </p:spPr>
      </p:pic>
      <p:pic>
        <p:nvPicPr>
          <p:cNvPr id="109" name="Google Shape;109;p18"/>
          <p:cNvPicPr preferRelativeResize="0"/>
          <p:nvPr/>
        </p:nvPicPr>
        <p:blipFill>
          <a:blip r:embed="rId4">
            <a:alphaModFix/>
          </a:blip>
          <a:stretch>
            <a:fillRect/>
          </a:stretch>
        </p:blipFill>
        <p:spPr>
          <a:xfrm>
            <a:off x="75350" y="170200"/>
            <a:ext cx="2135050" cy="1287091"/>
          </a:xfrm>
          <a:prstGeom prst="rect">
            <a:avLst/>
          </a:prstGeom>
          <a:noFill/>
          <a:ln>
            <a:noFill/>
          </a:ln>
        </p:spPr>
      </p:pic>
      <p:pic>
        <p:nvPicPr>
          <p:cNvPr descr="Image result for halloween clip art" id="110" name="Google Shape;110;p18"/>
          <p:cNvPicPr preferRelativeResize="0"/>
          <p:nvPr/>
        </p:nvPicPr>
        <p:blipFill>
          <a:blip r:embed="rId5">
            <a:alphaModFix/>
          </a:blip>
          <a:stretch>
            <a:fillRect/>
          </a:stretch>
        </p:blipFill>
        <p:spPr>
          <a:xfrm>
            <a:off x="6953350" y="3411350"/>
            <a:ext cx="2190650" cy="1732150"/>
          </a:xfrm>
          <a:prstGeom prst="rect">
            <a:avLst/>
          </a:prstGeom>
          <a:noFill/>
          <a:ln>
            <a:noFill/>
          </a:ln>
        </p:spPr>
      </p:pic>
      <p:sp>
        <p:nvSpPr>
          <p:cNvPr id="111" name="Google Shape;111;p18"/>
          <p:cNvSpPr/>
          <p:nvPr/>
        </p:nvSpPr>
        <p:spPr>
          <a:xfrm rot="419593">
            <a:off x="6434204" y="2657559"/>
            <a:ext cx="1488272" cy="1287000"/>
          </a:xfrm>
          <a:prstGeom prst="flowChartMagneticTap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Are these results surprising?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19"/>
          <p:cNvSpPr txBox="1"/>
          <p:nvPr>
            <p:ph type="title"/>
          </p:nvPr>
        </p:nvSpPr>
        <p:spPr>
          <a:xfrm>
            <a:off x="853950" y="1304850"/>
            <a:ext cx="7436100" cy="15384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3000">
                <a:solidFill>
                  <a:schemeClr val="dk2"/>
                </a:solidFill>
              </a:rPr>
              <a:t>Trinity’s RHET 103 Class Survey:</a:t>
            </a:r>
            <a:endParaRPr sz="3000">
              <a:solidFill>
                <a:schemeClr val="dk2"/>
              </a:solidFill>
            </a:endParaRPr>
          </a:p>
          <a:p>
            <a:pPr indent="-317500" lvl="0" marL="457200" rtl="0" algn="l">
              <a:lnSpc>
                <a:spcPct val="115000"/>
              </a:lnSpc>
              <a:spcBef>
                <a:spcPts val="1600"/>
              </a:spcBef>
              <a:spcAft>
                <a:spcPts val="0"/>
              </a:spcAft>
              <a:buClr>
                <a:schemeClr val="dk2"/>
              </a:buClr>
              <a:buSzPts val="1400"/>
              <a:buChar char="●"/>
            </a:pPr>
            <a:r>
              <a:rPr b="0" lang="en" sz="1400">
                <a:solidFill>
                  <a:srgbClr val="201F1E"/>
                </a:solidFill>
              </a:rPr>
              <a:t>“What did you find most effective in the professor’s approach to teaching this course?</a:t>
            </a:r>
            <a:endParaRPr b="0" sz="1400">
              <a:solidFill>
                <a:srgbClr val="201F1E"/>
              </a:solidFill>
            </a:endParaRPr>
          </a:p>
          <a:p>
            <a:pPr indent="-317500" lvl="1" marL="914400" rtl="0" algn="l">
              <a:lnSpc>
                <a:spcPct val="115000"/>
              </a:lnSpc>
              <a:spcBef>
                <a:spcPts val="0"/>
              </a:spcBef>
              <a:spcAft>
                <a:spcPts val="0"/>
              </a:spcAft>
              <a:buClr>
                <a:schemeClr val="dk2"/>
              </a:buClr>
              <a:buSzPts val="1400"/>
              <a:buChar char="○"/>
            </a:pPr>
            <a:r>
              <a:rPr b="0" lang="en" sz="1400">
                <a:solidFill>
                  <a:srgbClr val="201F1E"/>
                </a:solidFill>
              </a:rPr>
              <a:t>“Encouraging students to go to writing center”</a:t>
            </a:r>
            <a:endParaRPr b="0" sz="1400">
              <a:solidFill>
                <a:srgbClr val="201F1E"/>
              </a:solidFill>
            </a:endParaRPr>
          </a:p>
          <a:p>
            <a:pPr indent="-317500" lvl="0" marL="457200" rtl="0" algn="l">
              <a:lnSpc>
                <a:spcPct val="115000"/>
              </a:lnSpc>
              <a:spcBef>
                <a:spcPts val="0"/>
              </a:spcBef>
              <a:spcAft>
                <a:spcPts val="0"/>
              </a:spcAft>
              <a:buClr>
                <a:schemeClr val="dk2"/>
              </a:buClr>
              <a:buSzPts val="1400"/>
              <a:buChar char="●"/>
            </a:pPr>
            <a:r>
              <a:rPr b="0" lang="en" sz="1400">
                <a:solidFill>
                  <a:srgbClr val="201F1E"/>
                </a:solidFill>
              </a:rPr>
              <a:t>What aspects of this class contributed most to your learning?</a:t>
            </a:r>
            <a:endParaRPr b="0" sz="1400">
              <a:solidFill>
                <a:srgbClr val="201F1E"/>
              </a:solidFill>
            </a:endParaRPr>
          </a:p>
          <a:p>
            <a:pPr indent="-317500" lvl="1" marL="914400" rtl="0" algn="l">
              <a:lnSpc>
                <a:spcPct val="115000"/>
              </a:lnSpc>
              <a:spcBef>
                <a:spcPts val="0"/>
              </a:spcBef>
              <a:spcAft>
                <a:spcPts val="0"/>
              </a:spcAft>
              <a:buClr>
                <a:schemeClr val="dk2"/>
              </a:buClr>
              <a:buSzPts val="1400"/>
              <a:buChar char="○"/>
            </a:pPr>
            <a:r>
              <a:rPr b="0" lang="en" sz="1400">
                <a:solidFill>
                  <a:srgbClr val="201F1E"/>
                </a:solidFill>
              </a:rPr>
              <a:t>“Using the writing center to improve writing.”</a:t>
            </a:r>
            <a:endParaRPr b="0" sz="1400">
              <a:solidFill>
                <a:srgbClr val="201F1E"/>
              </a:solidFill>
            </a:endParaRPr>
          </a:p>
          <a:p>
            <a:pPr indent="-317500" lvl="0" marL="457200" rtl="0" algn="l">
              <a:lnSpc>
                <a:spcPct val="115000"/>
              </a:lnSpc>
              <a:spcBef>
                <a:spcPts val="0"/>
              </a:spcBef>
              <a:spcAft>
                <a:spcPts val="0"/>
              </a:spcAft>
              <a:buClr>
                <a:schemeClr val="dk2"/>
              </a:buClr>
              <a:buSzPts val="1400"/>
              <a:buChar char="●"/>
            </a:pPr>
            <a:r>
              <a:rPr b="0" lang="en" sz="1400">
                <a:solidFill>
                  <a:srgbClr val="201F1E"/>
                </a:solidFill>
              </a:rPr>
              <a:t>What aspects would you like to see stay the same?</a:t>
            </a:r>
            <a:endParaRPr b="0" sz="1400">
              <a:solidFill>
                <a:srgbClr val="201F1E"/>
              </a:solidFill>
            </a:endParaRPr>
          </a:p>
          <a:p>
            <a:pPr indent="-317500" lvl="1" marL="914400" rtl="0" algn="l">
              <a:lnSpc>
                <a:spcPct val="115000"/>
              </a:lnSpc>
              <a:spcBef>
                <a:spcPts val="0"/>
              </a:spcBef>
              <a:spcAft>
                <a:spcPts val="0"/>
              </a:spcAft>
              <a:buClr>
                <a:schemeClr val="dk2"/>
              </a:buClr>
              <a:buSzPts val="1400"/>
              <a:buChar char="○"/>
            </a:pPr>
            <a:r>
              <a:rPr b="0" lang="en" sz="1400">
                <a:solidFill>
                  <a:srgbClr val="201F1E"/>
                </a:solidFill>
              </a:rPr>
              <a:t>“Mandatory visits to the writing center”</a:t>
            </a:r>
            <a:endParaRPr b="0" sz="1400">
              <a:solidFill>
                <a:srgbClr val="201F1E"/>
              </a:solidFill>
            </a:endParaRPr>
          </a:p>
          <a:p>
            <a:pPr indent="-317500" lvl="0" marL="457200" rtl="0" algn="l">
              <a:lnSpc>
                <a:spcPct val="115000"/>
              </a:lnSpc>
              <a:spcBef>
                <a:spcPts val="0"/>
              </a:spcBef>
              <a:spcAft>
                <a:spcPts val="0"/>
              </a:spcAft>
              <a:buClr>
                <a:schemeClr val="dk2"/>
              </a:buClr>
              <a:buSzPts val="1400"/>
              <a:buChar char="●"/>
            </a:pPr>
            <a:r>
              <a:rPr b="0" lang="en" sz="1400">
                <a:solidFill>
                  <a:srgbClr val="201F1E"/>
                </a:solidFill>
              </a:rPr>
              <a:t>What would you like to see remain most in the course the next time it is offered?</a:t>
            </a:r>
            <a:endParaRPr b="0" sz="1400">
              <a:solidFill>
                <a:srgbClr val="201F1E"/>
              </a:solidFill>
            </a:endParaRPr>
          </a:p>
          <a:p>
            <a:pPr indent="-317500" lvl="1" marL="914400" rtl="0" algn="l">
              <a:lnSpc>
                <a:spcPct val="115000"/>
              </a:lnSpc>
              <a:spcBef>
                <a:spcPts val="0"/>
              </a:spcBef>
              <a:spcAft>
                <a:spcPts val="0"/>
              </a:spcAft>
              <a:buClr>
                <a:srgbClr val="201F1E"/>
              </a:buClr>
              <a:buSzPts val="1400"/>
              <a:buChar char="○"/>
            </a:pPr>
            <a:r>
              <a:rPr b="0" lang="en" sz="1400">
                <a:solidFill>
                  <a:srgbClr val="201F1E"/>
                </a:solidFill>
              </a:rPr>
              <a:t>“go to the writing center more often””</a:t>
            </a:r>
            <a:endParaRPr sz="1400"/>
          </a:p>
        </p:txBody>
      </p:sp>
      <p:pic>
        <p:nvPicPr>
          <p:cNvPr descr="Image result for writing center trinity college" id="117" name="Google Shape;117;p19"/>
          <p:cNvPicPr preferRelativeResize="0"/>
          <p:nvPr/>
        </p:nvPicPr>
        <p:blipFill>
          <a:blip r:embed="rId3">
            <a:alphaModFix/>
          </a:blip>
          <a:stretch>
            <a:fillRect/>
          </a:stretch>
        </p:blipFill>
        <p:spPr>
          <a:xfrm>
            <a:off x="6644475" y="3276650"/>
            <a:ext cx="2088408" cy="1538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Google Shape;122;p20"/>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Findings from Other Studies</a:t>
            </a:r>
            <a:endParaRPr/>
          </a:p>
        </p:txBody>
      </p:sp>
      <p:sp>
        <p:nvSpPr>
          <p:cNvPr id="123" name="Google Shape;123;p20"/>
          <p:cNvSpPr txBox="1"/>
          <p:nvPr/>
        </p:nvSpPr>
        <p:spPr>
          <a:xfrm>
            <a:off x="160325" y="1121625"/>
            <a:ext cx="8327700" cy="357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Lato"/>
                <a:ea typeface="Lato"/>
                <a:cs typeface="Lato"/>
                <a:sym typeface="Lato"/>
              </a:rPr>
              <a:t>University of Southern California:</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Improved writing after going to the Writing Center</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Positive attitudes towards the Writing Center</a:t>
            </a:r>
            <a:endParaRPr sz="1800">
              <a:latin typeface="Lato"/>
              <a:ea typeface="Lato"/>
              <a:cs typeface="Lato"/>
              <a:sym typeface="Lato"/>
            </a:endParaRPr>
          </a:p>
          <a:p>
            <a:pPr indent="0" lvl="0" marL="0" rtl="0" algn="l">
              <a:spcBef>
                <a:spcPts val="0"/>
              </a:spcBef>
              <a:spcAft>
                <a:spcPts val="0"/>
              </a:spcAft>
              <a:buNone/>
            </a:pPr>
            <a:r>
              <a:t/>
            </a:r>
            <a:endParaRPr sz="1800">
              <a:latin typeface="Lato"/>
              <a:ea typeface="Lato"/>
              <a:cs typeface="Lato"/>
              <a:sym typeface="Lato"/>
            </a:endParaRPr>
          </a:p>
          <a:p>
            <a:pPr indent="0" lvl="0" marL="0" rtl="0" algn="l">
              <a:spcBef>
                <a:spcPts val="0"/>
              </a:spcBef>
              <a:spcAft>
                <a:spcPts val="0"/>
              </a:spcAft>
              <a:buNone/>
            </a:pPr>
            <a:r>
              <a:rPr lang="en" sz="1800">
                <a:latin typeface="Lato"/>
                <a:ea typeface="Lato"/>
                <a:cs typeface="Lato"/>
                <a:sym typeface="Lato"/>
              </a:rPr>
              <a:t>Bryant University:</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Were “forcefully encouraged” to attend</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Positive feedback was given</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Would not have gone if it was not incentivized</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Satisfaction grades were lower when they received their grades</a:t>
            </a:r>
            <a:endParaRPr sz="1800">
              <a:latin typeface="Lato"/>
              <a:ea typeface="Lato"/>
              <a:cs typeface="Lato"/>
              <a:sym typeface="Lato"/>
            </a:endParaRPr>
          </a:p>
          <a:p>
            <a:pPr indent="0" lvl="0" marL="457200" rtl="0" algn="l">
              <a:spcBef>
                <a:spcPts val="0"/>
              </a:spcBef>
              <a:spcAft>
                <a:spcPts val="0"/>
              </a:spcAft>
              <a:buNone/>
            </a:pPr>
            <a:r>
              <a:t/>
            </a:r>
            <a:endParaRPr>
              <a:latin typeface="Lato"/>
              <a:ea typeface="Lato"/>
              <a:cs typeface="Lato"/>
              <a:sym typeface="Lato"/>
            </a:endParaRPr>
          </a:p>
        </p:txBody>
      </p:sp>
      <p:pic>
        <p:nvPicPr>
          <p:cNvPr descr="Image result for usc logo" id="124" name="Google Shape;124;p20"/>
          <p:cNvPicPr preferRelativeResize="0"/>
          <p:nvPr/>
        </p:nvPicPr>
        <p:blipFill>
          <a:blip r:embed="rId3">
            <a:alphaModFix/>
          </a:blip>
          <a:stretch>
            <a:fillRect/>
          </a:stretch>
        </p:blipFill>
        <p:spPr>
          <a:xfrm>
            <a:off x="7151218" y="411575"/>
            <a:ext cx="1542982" cy="2160175"/>
          </a:xfrm>
          <a:prstGeom prst="rect">
            <a:avLst/>
          </a:prstGeom>
          <a:noFill/>
          <a:ln>
            <a:noFill/>
          </a:ln>
        </p:spPr>
      </p:pic>
      <p:pic>
        <p:nvPicPr>
          <p:cNvPr descr="Image result for bryant university logo" id="125" name="Google Shape;125;p20"/>
          <p:cNvPicPr preferRelativeResize="0"/>
          <p:nvPr/>
        </p:nvPicPr>
        <p:blipFill>
          <a:blip r:embed="rId4">
            <a:alphaModFix/>
          </a:blip>
          <a:stretch>
            <a:fillRect/>
          </a:stretch>
        </p:blipFill>
        <p:spPr>
          <a:xfrm>
            <a:off x="7074850" y="2571750"/>
            <a:ext cx="1857575" cy="1874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21"/>
          <p:cNvSpPr txBox="1"/>
          <p:nvPr>
            <p:ph type="title"/>
          </p:nvPr>
        </p:nvSpPr>
        <p:spPr>
          <a:xfrm>
            <a:off x="319500" y="936600"/>
            <a:ext cx="79707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Potential Solutions and Alternatives to Required Visits</a:t>
            </a:r>
            <a:endParaRPr/>
          </a:p>
        </p:txBody>
      </p:sp>
      <p:sp>
        <p:nvSpPr>
          <p:cNvPr id="131" name="Google Shape;131;p21"/>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Incentives!</a:t>
            </a:r>
            <a:endParaRPr sz="1800"/>
          </a:p>
          <a:p>
            <a:pPr indent="-342900" lvl="0" marL="457200" rtl="0" algn="l">
              <a:spcBef>
                <a:spcPts val="0"/>
              </a:spcBef>
              <a:spcAft>
                <a:spcPts val="0"/>
              </a:spcAft>
              <a:buSzPts val="1800"/>
              <a:buChar char="●"/>
            </a:pPr>
            <a:r>
              <a:rPr lang="en" sz="1800"/>
              <a:t>Encourage students to bring their work during various stages of writing</a:t>
            </a:r>
            <a:endParaRPr sz="1800"/>
          </a:p>
          <a:p>
            <a:pPr indent="-342900" lvl="0" marL="457200" rtl="0" algn="l">
              <a:spcBef>
                <a:spcPts val="0"/>
              </a:spcBef>
              <a:spcAft>
                <a:spcPts val="0"/>
              </a:spcAft>
              <a:buSzPts val="1800"/>
              <a:buChar char="●"/>
            </a:pPr>
            <a:r>
              <a:rPr lang="en" sz="1800"/>
              <a:t>Bring the class to the Writing Center to familiarize them</a:t>
            </a:r>
            <a:endParaRPr sz="1800"/>
          </a:p>
        </p:txBody>
      </p:sp>
      <p:sp>
        <p:nvSpPr>
          <p:cNvPr id="132" name="Google Shape;132;p21"/>
          <p:cNvSpPr txBox="1"/>
          <p:nvPr/>
        </p:nvSpPr>
        <p:spPr>
          <a:xfrm>
            <a:off x="3202925" y="1777100"/>
            <a:ext cx="2948700" cy="28062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2"/>
              </a:buClr>
              <a:buSzPts val="1800"/>
              <a:buFont typeface="Lato"/>
              <a:buChar char="●"/>
            </a:pPr>
            <a:r>
              <a:rPr lang="en" sz="1800">
                <a:solidFill>
                  <a:schemeClr val="dk2"/>
                </a:solidFill>
                <a:latin typeface="Lato"/>
                <a:ea typeface="Lato"/>
                <a:cs typeface="Lato"/>
                <a:sym typeface="Lato"/>
              </a:rPr>
              <a:t>Offer shorter time frames </a:t>
            </a:r>
            <a:endParaRPr sz="1800">
              <a:solidFill>
                <a:schemeClr val="dk2"/>
              </a:solidFill>
              <a:latin typeface="Lato"/>
              <a:ea typeface="Lato"/>
              <a:cs typeface="Lato"/>
              <a:sym typeface="Lato"/>
            </a:endParaRPr>
          </a:p>
          <a:p>
            <a:pPr indent="-342900" lvl="0" marL="457200" rtl="0" algn="l">
              <a:lnSpc>
                <a:spcPct val="115000"/>
              </a:lnSpc>
              <a:spcBef>
                <a:spcPts val="0"/>
              </a:spcBef>
              <a:spcAft>
                <a:spcPts val="0"/>
              </a:spcAft>
              <a:buClr>
                <a:schemeClr val="dk2"/>
              </a:buClr>
              <a:buSzPts val="1800"/>
              <a:buFont typeface="Lato"/>
              <a:buChar char="●"/>
            </a:pPr>
            <a:r>
              <a:rPr lang="en" sz="1800">
                <a:solidFill>
                  <a:schemeClr val="dk2"/>
                </a:solidFill>
                <a:latin typeface="Lato"/>
                <a:ea typeface="Lato"/>
                <a:cs typeface="Lato"/>
                <a:sym typeface="Lato"/>
              </a:rPr>
              <a:t>Have tutors role-play appointments during class time</a:t>
            </a:r>
            <a:endParaRPr i="1" sz="1800">
              <a:solidFill>
                <a:schemeClr val="dk2"/>
              </a:solidFill>
              <a:latin typeface="Lato"/>
              <a:ea typeface="Lato"/>
              <a:cs typeface="Lato"/>
              <a:sym typeface="Lato"/>
            </a:endParaRPr>
          </a:p>
          <a:p>
            <a:pPr indent="0" lvl="0" marL="0" rtl="0" algn="l">
              <a:lnSpc>
                <a:spcPct val="115000"/>
              </a:lnSpc>
              <a:spcBef>
                <a:spcPts val="1600"/>
              </a:spcBef>
              <a:spcAft>
                <a:spcPts val="1600"/>
              </a:spcAft>
              <a:buNone/>
            </a:pPr>
            <a:r>
              <a:t/>
            </a:r>
            <a:endParaRPr sz="1800">
              <a:latin typeface="Lato"/>
              <a:ea typeface="Lato"/>
              <a:cs typeface="Lato"/>
              <a:sym typeface="Lato"/>
            </a:endParaRPr>
          </a:p>
        </p:txBody>
      </p:sp>
      <p:sp>
        <p:nvSpPr>
          <p:cNvPr id="133" name="Google Shape;133;p21"/>
          <p:cNvSpPr txBox="1"/>
          <p:nvPr/>
        </p:nvSpPr>
        <p:spPr>
          <a:xfrm>
            <a:off x="5865713" y="4205775"/>
            <a:ext cx="3099300" cy="67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highlight>
                  <a:schemeClr val="dk1"/>
                </a:highlight>
                <a:latin typeface="Lato"/>
                <a:ea typeface="Lato"/>
                <a:cs typeface="Lato"/>
                <a:sym typeface="Lato"/>
              </a:rPr>
              <a:t>Thoughts?</a:t>
            </a:r>
            <a:endParaRPr sz="4800">
              <a:highlight>
                <a:schemeClr val="dk1"/>
              </a:highlight>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22"/>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t>“Curriculum-based”</a:t>
            </a:r>
            <a:endParaRPr sz="3000"/>
          </a:p>
        </p:txBody>
      </p:sp>
      <p:sp>
        <p:nvSpPr>
          <p:cNvPr id="139" name="Google Shape;139;p22"/>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(Kail &amp; Trimber)</a:t>
            </a:r>
            <a:endParaRPr/>
          </a:p>
        </p:txBody>
      </p:sp>
      <p:sp>
        <p:nvSpPr>
          <p:cNvPr id="140" name="Google Shape;140;p2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Power</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Requirement = controlling</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Collaborative center is one where students come on their own</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Advertising is not effective when drawing students in, which is where required appointments come into play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Google Shape;145;p23"/>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Leading the Horse: The Writing Center and Required Visits</a:t>
            </a:r>
            <a:endParaRPr sz="3600"/>
          </a:p>
        </p:txBody>
      </p:sp>
      <p:sp>
        <p:nvSpPr>
          <p:cNvPr id="146" name="Google Shape;146;p23"/>
          <p:cNvSpPr txBox="1"/>
          <p:nvPr>
            <p:ph idx="1" type="subTitle"/>
          </p:nvPr>
        </p:nvSpPr>
        <p:spPr>
          <a:xfrm>
            <a:off x="2371717" y="3238450"/>
            <a:ext cx="63315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Katie Camuso</a:t>
            </a:r>
            <a:endParaRPr/>
          </a:p>
        </p:txBody>
      </p:sp>
      <p:pic>
        <p:nvPicPr>
          <p:cNvPr id="147" name="Google Shape;147;p23"/>
          <p:cNvPicPr preferRelativeResize="0"/>
          <p:nvPr/>
        </p:nvPicPr>
        <p:blipFill>
          <a:blip r:embed="rId3">
            <a:alphaModFix/>
          </a:blip>
          <a:stretch>
            <a:fillRect/>
          </a:stretch>
        </p:blipFill>
        <p:spPr>
          <a:xfrm>
            <a:off x="4974125" y="2571749"/>
            <a:ext cx="3729100" cy="2100726"/>
          </a:xfrm>
          <a:prstGeom prst="rect">
            <a:avLst/>
          </a:prstGeom>
          <a:noFill/>
          <a:ln>
            <a:noFill/>
          </a:ln>
        </p:spPr>
      </p:pic>
      <p:sp>
        <p:nvSpPr>
          <p:cNvPr id="148" name="Google Shape;148;p23"/>
          <p:cNvSpPr txBox="1"/>
          <p:nvPr/>
        </p:nvSpPr>
        <p:spPr>
          <a:xfrm>
            <a:off x="2515425" y="2440500"/>
            <a:ext cx="1987800" cy="34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Lato"/>
                <a:ea typeface="Lato"/>
                <a:cs typeface="Lato"/>
                <a:sym typeface="Lato"/>
              </a:rPr>
              <a:t>By Irene Lurkis Clark</a:t>
            </a:r>
            <a:endParaRPr>
              <a:solidFill>
                <a:schemeClr val="lt1"/>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24"/>
          <p:cNvSpPr txBox="1"/>
          <p:nvPr/>
        </p:nvSpPr>
        <p:spPr>
          <a:xfrm>
            <a:off x="753825" y="424500"/>
            <a:ext cx="7498500" cy="2487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2"/>
              </a:buClr>
              <a:buSzPts val="1100"/>
              <a:buFont typeface="Arial"/>
              <a:buNone/>
            </a:pPr>
            <a:r>
              <a:rPr lang="en" sz="3600">
                <a:solidFill>
                  <a:schemeClr val="dk1"/>
                </a:solidFill>
                <a:latin typeface="Lato"/>
                <a:ea typeface="Lato"/>
                <a:cs typeface="Lato"/>
                <a:sym typeface="Lato"/>
              </a:rPr>
              <a:t>“You can lead a horse to water, but you cannot make him drink” </a:t>
            </a:r>
            <a:endParaRPr sz="3600">
              <a:solidFill>
                <a:schemeClr val="dk1"/>
              </a:solidFill>
              <a:latin typeface="Lato"/>
              <a:ea typeface="Lato"/>
              <a:cs typeface="Lato"/>
              <a:sym typeface="Lato"/>
            </a:endParaRPr>
          </a:p>
        </p:txBody>
      </p:sp>
      <p:pic>
        <p:nvPicPr>
          <p:cNvPr descr="Image result for leading the horse to water" id="154" name="Google Shape;154;p24"/>
          <p:cNvPicPr preferRelativeResize="0"/>
          <p:nvPr/>
        </p:nvPicPr>
        <p:blipFill>
          <a:blip r:embed="rId3">
            <a:alphaModFix/>
          </a:blip>
          <a:stretch>
            <a:fillRect/>
          </a:stretch>
        </p:blipFill>
        <p:spPr>
          <a:xfrm>
            <a:off x="3071200" y="2440550"/>
            <a:ext cx="2524650" cy="2582900"/>
          </a:xfrm>
          <a:prstGeom prst="rect">
            <a:avLst/>
          </a:prstGeom>
          <a:noFill/>
          <a:ln>
            <a:noFill/>
          </a:ln>
        </p:spPr>
      </p:pic>
      <p:sp>
        <p:nvSpPr>
          <p:cNvPr id="155" name="Google Shape;155;p24"/>
          <p:cNvSpPr txBox="1"/>
          <p:nvPr/>
        </p:nvSpPr>
        <p:spPr>
          <a:xfrm>
            <a:off x="4380650" y="2214425"/>
            <a:ext cx="1074000" cy="30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Student</a:t>
            </a:r>
            <a:endParaRPr>
              <a:latin typeface="Lato"/>
              <a:ea typeface="Lato"/>
              <a:cs typeface="Lato"/>
              <a:sym typeface="Lato"/>
            </a:endParaRPr>
          </a:p>
        </p:txBody>
      </p:sp>
      <p:sp>
        <p:nvSpPr>
          <p:cNvPr id="156" name="Google Shape;156;p24"/>
          <p:cNvSpPr txBox="1"/>
          <p:nvPr/>
        </p:nvSpPr>
        <p:spPr>
          <a:xfrm>
            <a:off x="3137000" y="2571750"/>
            <a:ext cx="1074000" cy="30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Professor</a:t>
            </a:r>
            <a:endParaRPr>
              <a:latin typeface="Lato"/>
              <a:ea typeface="Lato"/>
              <a:cs typeface="Lato"/>
              <a:sym typeface="Lato"/>
            </a:endParaRPr>
          </a:p>
        </p:txBody>
      </p:sp>
      <p:sp>
        <p:nvSpPr>
          <p:cNvPr id="157" name="Google Shape;157;p24"/>
          <p:cNvSpPr txBox="1"/>
          <p:nvPr/>
        </p:nvSpPr>
        <p:spPr>
          <a:xfrm>
            <a:off x="1667600" y="4136125"/>
            <a:ext cx="1469400" cy="40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Writing Center</a:t>
            </a:r>
            <a:endParaRPr>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Psychological POV </a:t>
            </a:r>
            <a:endParaRPr/>
          </a:p>
        </p:txBody>
      </p:sp>
      <p:sp>
        <p:nvSpPr>
          <p:cNvPr id="163" name="Google Shape;163;p25"/>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Intrinsic vs. extrinsic motivation in the context of the Writing Center</a:t>
            </a:r>
            <a:endParaRPr/>
          </a:p>
          <a:p>
            <a:pPr indent="-342900" lvl="0" marL="457200" rtl="0" algn="l">
              <a:spcBef>
                <a:spcPts val="0"/>
              </a:spcBef>
              <a:spcAft>
                <a:spcPts val="0"/>
              </a:spcAft>
              <a:buSzPts val="1800"/>
              <a:buChar char="●"/>
            </a:pPr>
            <a:r>
              <a:rPr lang="en"/>
              <a:t>As a Writing Center Associate, can you tell if a student is intrinsically or extrinsically motivated?  If so, what are the differences and how do you approach each situation?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26"/>
          <p:cNvSpPr txBox="1"/>
          <p:nvPr/>
        </p:nvSpPr>
        <p:spPr>
          <a:xfrm>
            <a:off x="603100" y="141925"/>
            <a:ext cx="7178400" cy="9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chemeClr val="dk1"/>
                </a:solidFill>
                <a:latin typeface="Lato"/>
                <a:ea typeface="Lato"/>
                <a:cs typeface="Lato"/>
                <a:sym typeface="Lato"/>
              </a:rPr>
              <a:t>USC Study: Research Design</a:t>
            </a:r>
            <a:endParaRPr b="1" sz="3600">
              <a:solidFill>
                <a:schemeClr val="dk1"/>
              </a:solidFill>
              <a:latin typeface="Lato"/>
              <a:ea typeface="Lato"/>
              <a:cs typeface="Lato"/>
              <a:sym typeface="Lato"/>
            </a:endParaRPr>
          </a:p>
        </p:txBody>
      </p:sp>
      <p:sp>
        <p:nvSpPr>
          <p:cNvPr id="169" name="Google Shape;169;p26"/>
          <p:cNvSpPr txBox="1"/>
          <p:nvPr/>
        </p:nvSpPr>
        <p:spPr>
          <a:xfrm>
            <a:off x="640775" y="904975"/>
            <a:ext cx="7649400" cy="380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Lato"/>
                <a:ea typeface="Lato"/>
                <a:cs typeface="Lato"/>
                <a:sym typeface="Lato"/>
              </a:rPr>
              <a:t>Statements: </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The Writing Center is valuable to my overall writing improvement.</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I am too busy to go the the Writing Center. </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I am already a good writer and do not need extra help from the Writing Center. </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I appreciate getting feedback about my paper from someone other than my teacher. </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The tutors in the Writing Center are not helpful.</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Teacher requirement of visits per semester (zero, once, twice, three times, or more than three times) </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Actual visits this semester (zero, once, twice, three times, or more than three times)</a:t>
            </a:r>
            <a:endParaRPr sz="1800">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27"/>
          <p:cNvSpPr txBox="1"/>
          <p:nvPr/>
        </p:nvSpPr>
        <p:spPr>
          <a:xfrm>
            <a:off x="603100" y="141925"/>
            <a:ext cx="7178400" cy="9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chemeClr val="dk1"/>
                </a:solidFill>
                <a:latin typeface="Lato"/>
                <a:ea typeface="Lato"/>
                <a:cs typeface="Lato"/>
                <a:sym typeface="Lato"/>
              </a:rPr>
              <a:t>USC Study: Results &amp; Conclusions</a:t>
            </a:r>
            <a:endParaRPr b="1" sz="3600">
              <a:solidFill>
                <a:schemeClr val="dk1"/>
              </a:solidFill>
              <a:latin typeface="Lato"/>
              <a:ea typeface="Lato"/>
              <a:cs typeface="Lato"/>
              <a:sym typeface="Lato"/>
            </a:endParaRPr>
          </a:p>
        </p:txBody>
      </p:sp>
      <p:pic>
        <p:nvPicPr>
          <p:cNvPr id="175" name="Google Shape;175;p27"/>
          <p:cNvPicPr preferRelativeResize="0"/>
          <p:nvPr/>
        </p:nvPicPr>
        <p:blipFill>
          <a:blip r:embed="rId3">
            <a:alphaModFix/>
          </a:blip>
          <a:stretch>
            <a:fillRect/>
          </a:stretch>
        </p:blipFill>
        <p:spPr>
          <a:xfrm>
            <a:off x="152400" y="1283425"/>
            <a:ext cx="6083024" cy="1807100"/>
          </a:xfrm>
          <a:prstGeom prst="rect">
            <a:avLst/>
          </a:prstGeom>
          <a:noFill/>
          <a:ln>
            <a:noFill/>
          </a:ln>
        </p:spPr>
      </p:pic>
      <p:pic>
        <p:nvPicPr>
          <p:cNvPr id="176" name="Google Shape;176;p27"/>
          <p:cNvPicPr preferRelativeResize="0"/>
          <p:nvPr/>
        </p:nvPicPr>
        <p:blipFill>
          <a:blip r:embed="rId4">
            <a:alphaModFix/>
          </a:blip>
          <a:stretch>
            <a:fillRect/>
          </a:stretch>
        </p:blipFill>
        <p:spPr>
          <a:xfrm>
            <a:off x="2860950" y="2982300"/>
            <a:ext cx="6083025" cy="182888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Google Shape;181;p28"/>
          <p:cNvSpPr txBox="1"/>
          <p:nvPr>
            <p:ph type="title"/>
          </p:nvPr>
        </p:nvSpPr>
        <p:spPr>
          <a:xfrm>
            <a:off x="423600" y="487975"/>
            <a:ext cx="8296800" cy="15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Take Away: </a:t>
            </a:r>
            <a:endParaRPr/>
          </a:p>
        </p:txBody>
      </p:sp>
      <p:sp>
        <p:nvSpPr>
          <p:cNvPr id="182" name="Google Shape;182;p28"/>
          <p:cNvSpPr txBox="1"/>
          <p:nvPr/>
        </p:nvSpPr>
        <p:spPr>
          <a:xfrm>
            <a:off x="885700" y="2025975"/>
            <a:ext cx="7225500" cy="1884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2"/>
              </a:buClr>
              <a:buSzPts val="1100"/>
              <a:buFont typeface="Arial"/>
              <a:buNone/>
            </a:pPr>
            <a:r>
              <a:rPr lang="en" sz="2400">
                <a:solidFill>
                  <a:schemeClr val="lt1"/>
                </a:solidFill>
                <a:latin typeface="Lato"/>
                <a:ea typeface="Lato"/>
                <a:cs typeface="Lato"/>
                <a:sym typeface="Lato"/>
              </a:rPr>
              <a:t> “And with the right encouragement, even the most recalcitrant horse, aware of his thirst and standing at the water's edge, might bend his stubborn neck and take a drink” (Clark, 34).</a:t>
            </a:r>
            <a:endParaRPr sz="2400">
              <a:solidFill>
                <a:schemeClr val="lt1"/>
              </a:solidFill>
              <a:latin typeface="Lato"/>
              <a:ea typeface="Lato"/>
              <a:cs typeface="Lato"/>
              <a:sym typeface="Lato"/>
            </a:endParaRPr>
          </a:p>
        </p:txBody>
      </p:sp>
      <p:pic>
        <p:nvPicPr>
          <p:cNvPr descr="Image result for cauldron clipart" id="183" name="Google Shape;183;p28" title="https://www.istockphoto.com/illustrations/cauldron"/>
          <p:cNvPicPr preferRelativeResize="0"/>
          <p:nvPr/>
        </p:nvPicPr>
        <p:blipFill>
          <a:blip r:embed="rId3">
            <a:alphaModFix/>
          </a:blip>
          <a:stretch>
            <a:fillRect/>
          </a:stretch>
        </p:blipFill>
        <p:spPr>
          <a:xfrm>
            <a:off x="7630650" y="618800"/>
            <a:ext cx="1200150" cy="1181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29"/>
          <p:cNvSpPr txBox="1"/>
          <p:nvPr>
            <p:ph type="title"/>
          </p:nvPr>
        </p:nvSpPr>
        <p:spPr>
          <a:xfrm>
            <a:off x="500650" y="572775"/>
            <a:ext cx="8296800" cy="15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Final Question:</a:t>
            </a:r>
            <a:endParaRPr/>
          </a:p>
        </p:txBody>
      </p:sp>
      <p:sp>
        <p:nvSpPr>
          <p:cNvPr id="189" name="Google Shape;189;p29"/>
          <p:cNvSpPr txBox="1"/>
          <p:nvPr/>
        </p:nvSpPr>
        <p:spPr>
          <a:xfrm>
            <a:off x="1055275" y="1781075"/>
            <a:ext cx="7413900" cy="140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3000">
                <a:solidFill>
                  <a:srgbClr val="9900FF"/>
                </a:solidFill>
                <a:latin typeface="Lato"/>
                <a:ea typeface="Lato"/>
                <a:cs typeface="Lato"/>
                <a:sym typeface="Lato"/>
              </a:rPr>
              <a:t>WITCH</a:t>
            </a:r>
            <a:r>
              <a:rPr lang="en" sz="3000">
                <a:solidFill>
                  <a:srgbClr val="FFFFFF"/>
                </a:solidFill>
                <a:latin typeface="Lato"/>
                <a:ea typeface="Lato"/>
                <a:cs typeface="Lato"/>
                <a:sym typeface="Lato"/>
              </a:rPr>
              <a:t> side are you on?: </a:t>
            </a:r>
            <a:endParaRPr sz="3000">
              <a:solidFill>
                <a:srgbClr val="FFFFFF"/>
              </a:solidFill>
              <a:latin typeface="Lato"/>
              <a:ea typeface="Lato"/>
              <a:cs typeface="Lato"/>
              <a:sym typeface="Lato"/>
            </a:endParaRPr>
          </a:p>
          <a:p>
            <a:pPr indent="0" lvl="0" marL="0" rtl="0" algn="l">
              <a:lnSpc>
                <a:spcPct val="115000"/>
              </a:lnSpc>
              <a:spcBef>
                <a:spcPts val="1600"/>
              </a:spcBef>
              <a:spcAft>
                <a:spcPts val="0"/>
              </a:spcAft>
              <a:buClr>
                <a:schemeClr val="dk2"/>
              </a:buClr>
              <a:buSzPts val="1100"/>
              <a:buFont typeface="Arial"/>
              <a:buNone/>
            </a:pPr>
            <a:r>
              <a:rPr lang="en" sz="2400">
                <a:solidFill>
                  <a:srgbClr val="FFFFFF"/>
                </a:solidFill>
                <a:latin typeface="Lato"/>
                <a:ea typeface="Lato"/>
                <a:cs typeface="Lato"/>
                <a:sym typeface="Lato"/>
              </a:rPr>
              <a:t>Should required visits to the Writing Center exist?</a:t>
            </a:r>
            <a:endParaRPr sz="2400">
              <a:solidFill>
                <a:srgbClr val="FFFFFF"/>
              </a:solidFill>
              <a:latin typeface="Lato"/>
              <a:ea typeface="Lato"/>
              <a:cs typeface="Lato"/>
              <a:sym typeface="Lato"/>
            </a:endParaRPr>
          </a:p>
          <a:p>
            <a:pPr indent="0" lvl="0" marL="0" rtl="0" algn="l">
              <a:spcBef>
                <a:spcPts val="1600"/>
              </a:spcBef>
              <a:spcAft>
                <a:spcPts val="0"/>
              </a:spcAft>
              <a:buNone/>
            </a:pPr>
            <a:r>
              <a:t/>
            </a:r>
            <a:endParaRPr>
              <a:latin typeface="Lato"/>
              <a:ea typeface="Lato"/>
              <a:cs typeface="Lato"/>
              <a:sym typeface="Lato"/>
            </a:endParaRPr>
          </a:p>
        </p:txBody>
      </p:sp>
      <p:pic>
        <p:nvPicPr>
          <p:cNvPr descr="Image result for witch clipart" id="190" name="Google Shape;190;p29"/>
          <p:cNvPicPr preferRelativeResize="0"/>
          <p:nvPr/>
        </p:nvPicPr>
        <p:blipFill>
          <a:blip r:embed="rId3">
            <a:alphaModFix/>
          </a:blip>
          <a:stretch>
            <a:fillRect/>
          </a:stretch>
        </p:blipFill>
        <p:spPr>
          <a:xfrm>
            <a:off x="3408499" y="3278975"/>
            <a:ext cx="1895350" cy="14586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