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Lato"/>
      <p:regular r:id="rId26"/>
      <p:bold r:id="rId27"/>
      <p:italic r:id="rId28"/>
      <p:boldItalic r:id="rId29"/>
    </p:embeddedFont>
    <p:embeddedFont>
      <p:font typeface="Lato Hairline"/>
      <p:regular r:id="rId30"/>
      <p:bold r:id="rId31"/>
      <p:italic r:id="rId32"/>
      <p:boldItalic r:id="rId33"/>
    </p:embeddedFont>
    <p:embeddedFont>
      <p:font typeface="Lato Light"/>
      <p:regular r:id="rId34"/>
      <p:bold r:id="rId35"/>
      <p:italic r:id="rId36"/>
      <p:boldItalic r:id="rId37"/>
    </p:embeddedFont>
    <p:embeddedFont>
      <p:font typeface="Lora"/>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ora-italic.fntdata"/><Relationship Id="rId20" Type="http://schemas.openxmlformats.org/officeDocument/2006/relationships/slide" Target="slides/slide15.xml"/><Relationship Id="rId41" Type="http://schemas.openxmlformats.org/officeDocument/2006/relationships/font" Target="fonts/Lora-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regular.fntdata"/><Relationship Id="rId25" Type="http://schemas.openxmlformats.org/officeDocument/2006/relationships/slide" Target="slides/slide20.xml"/><Relationship Id="rId28" Type="http://schemas.openxmlformats.org/officeDocument/2006/relationships/font" Target="fonts/Lato-italic.fntdata"/><Relationship Id="rId27" Type="http://schemas.openxmlformats.org/officeDocument/2006/relationships/font" Target="fonts/Lato-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Hairline-bold.fntdata"/><Relationship Id="rId30" Type="http://schemas.openxmlformats.org/officeDocument/2006/relationships/font" Target="fonts/LatoHairline-regular.fntdata"/><Relationship Id="rId11" Type="http://schemas.openxmlformats.org/officeDocument/2006/relationships/slide" Target="slides/slide6.xml"/><Relationship Id="rId33" Type="http://schemas.openxmlformats.org/officeDocument/2006/relationships/font" Target="fonts/LatoHairline-boldItalic.fntdata"/><Relationship Id="rId10" Type="http://schemas.openxmlformats.org/officeDocument/2006/relationships/slide" Target="slides/slide5.xml"/><Relationship Id="rId32" Type="http://schemas.openxmlformats.org/officeDocument/2006/relationships/font" Target="fonts/LatoHairline-italic.fntdata"/><Relationship Id="rId13" Type="http://schemas.openxmlformats.org/officeDocument/2006/relationships/slide" Target="slides/slide8.xml"/><Relationship Id="rId35" Type="http://schemas.openxmlformats.org/officeDocument/2006/relationships/font" Target="fonts/LatoLight-bold.fntdata"/><Relationship Id="rId12" Type="http://schemas.openxmlformats.org/officeDocument/2006/relationships/slide" Target="slides/slide7.xml"/><Relationship Id="rId34" Type="http://schemas.openxmlformats.org/officeDocument/2006/relationships/font" Target="fonts/LatoLight-regular.fntdata"/><Relationship Id="rId15" Type="http://schemas.openxmlformats.org/officeDocument/2006/relationships/slide" Target="slides/slide10.xml"/><Relationship Id="rId37" Type="http://schemas.openxmlformats.org/officeDocument/2006/relationships/font" Target="fonts/LatoLight-boldItalic.fntdata"/><Relationship Id="rId14" Type="http://schemas.openxmlformats.org/officeDocument/2006/relationships/slide" Target="slides/slide9.xml"/><Relationship Id="rId36" Type="http://schemas.openxmlformats.org/officeDocument/2006/relationships/font" Target="fonts/LatoLight-italic.fntdata"/><Relationship Id="rId17" Type="http://schemas.openxmlformats.org/officeDocument/2006/relationships/slide" Target="slides/slide12.xml"/><Relationship Id="rId39" Type="http://schemas.openxmlformats.org/officeDocument/2006/relationships/font" Target="fonts/Lora-bold.fntdata"/><Relationship Id="rId16" Type="http://schemas.openxmlformats.org/officeDocument/2006/relationships/slide" Target="slides/slide11.xml"/><Relationship Id="rId38" Type="http://schemas.openxmlformats.org/officeDocument/2006/relationships/font" Target="fonts/Lora-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g63d3b02c2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63d3b02c2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 name="Shape 66"/>
        <p:cNvGrpSpPr/>
        <p:nvPr/>
      </p:nvGrpSpPr>
      <p:grpSpPr>
        <a:xfrm>
          <a:off x="0" y="0"/>
          <a:ext cx="0" cy="0"/>
          <a:chOff x="0" y="0"/>
          <a:chExt cx="0" cy="0"/>
        </a:xfrm>
      </p:grpSpPr>
      <p:sp>
        <p:nvSpPr>
          <p:cNvPr id="67" name="Google Shape;67;g634842881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634842881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634842881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634842881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6348428818_2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6348428818_2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6348428818_2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6348428818_2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6348428818_2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6348428818_2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 @ handout &amp; talk abt danielle m. ground this in the examples in the handout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6348428818_2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6348428818_2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to previous question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6348428818_2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6348428818_2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63d3b02c2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63d3b02c2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63d3b02c20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63d3b02c2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63d3b02c20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63d3b02c20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g63d3b02c20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63d3b02c20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63d3b02c20_2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63d3b02c20_2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63d3b02c20_2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63d3b02c20_2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63d3b02c20_2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63d3b02c20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63d3b02c20_2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63d3b02c20_2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63d3b02c20_2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63d3b02c20_2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63d3b02c20_2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63d3b02c20_2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63d3b02c20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63d3b02c20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6348428818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6348428818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pic>
        <p:nvPicPr>
          <p:cNvPr descr="paint_transparent1.png" id="10" name="Google Shape;10;p2"/>
          <p:cNvPicPr preferRelativeResize="0"/>
          <p:nvPr/>
        </p:nvPicPr>
        <p:blipFill rotWithShape="1">
          <a:blip r:embed="rId3">
            <a:alphaModFix/>
          </a:blip>
          <a:srcRect b="0" l="55211" r="0" t="0"/>
          <a:stretch/>
        </p:blipFill>
        <p:spPr>
          <a:xfrm>
            <a:off x="1" y="0"/>
            <a:ext cx="4095677" cy="5143500"/>
          </a:xfrm>
          <a:prstGeom prst="rect">
            <a:avLst/>
          </a:prstGeom>
          <a:noFill/>
          <a:ln>
            <a:noFill/>
          </a:ln>
        </p:spPr>
      </p:pic>
      <p:sp>
        <p:nvSpPr>
          <p:cNvPr id="11" name="Google Shape;11;p2"/>
          <p:cNvSpPr txBox="1"/>
          <p:nvPr>
            <p:ph type="ctrTitle"/>
          </p:nvPr>
        </p:nvSpPr>
        <p:spPr>
          <a:xfrm>
            <a:off x="3208125" y="3287225"/>
            <a:ext cx="5250300" cy="1159800"/>
          </a:xfrm>
          <a:prstGeom prst="rect">
            <a:avLst/>
          </a:prstGeom>
        </p:spPr>
        <p:txBody>
          <a:bodyPr anchorCtr="0" anchor="b" bIns="91425" lIns="91425" spcFirstLastPara="1" rIns="91425" wrap="square" tIns="91425">
            <a:noAutofit/>
          </a:bodyPr>
          <a:lstStyle>
            <a:lvl1pPr lvl="0"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1pPr>
            <a:lvl2pPr lvl="1"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2pPr>
            <a:lvl3pPr lvl="2"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3pPr>
            <a:lvl4pPr lvl="3"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4pPr>
            <a:lvl5pPr lvl="4"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5pPr>
            <a:lvl6pPr lvl="5"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6pPr>
            <a:lvl7pPr lvl="6"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7pPr>
            <a:lvl8pPr lvl="7"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8pPr>
            <a:lvl9pPr lvl="8"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TITLE_1">
    <p:bg>
      <p:bgPr>
        <a:blipFill>
          <a:blip r:embed="rId2">
            <a:alphaModFix/>
          </a:blip>
          <a:stretch>
            <a:fillRect/>
          </a:stretch>
        </a:blipFill>
      </p:bgPr>
    </p:bg>
    <p:spTree>
      <p:nvGrpSpPr>
        <p:cNvPr id="12" name="Shape 12"/>
        <p:cNvGrpSpPr/>
        <p:nvPr/>
      </p:nvGrpSpPr>
      <p:grpSpPr>
        <a:xfrm>
          <a:off x="0" y="0"/>
          <a:ext cx="0" cy="0"/>
          <a:chOff x="0" y="0"/>
          <a:chExt cx="0" cy="0"/>
        </a:xfrm>
      </p:grpSpPr>
      <p:pic>
        <p:nvPicPr>
          <p:cNvPr descr="paint_transparent4.png" id="13" name="Google Shape;13;p3"/>
          <p:cNvPicPr preferRelativeResize="0"/>
          <p:nvPr/>
        </p:nvPicPr>
        <p:blipFill rotWithShape="1">
          <a:blip r:embed="rId3">
            <a:alphaModFix/>
          </a:blip>
          <a:srcRect b="0" l="0" r="49954" t="0"/>
          <a:stretch/>
        </p:blipFill>
        <p:spPr>
          <a:xfrm>
            <a:off x="4567925" y="0"/>
            <a:ext cx="4576075" cy="5143524"/>
          </a:xfrm>
          <a:prstGeom prst="rect">
            <a:avLst/>
          </a:prstGeom>
          <a:noFill/>
          <a:ln>
            <a:noFill/>
          </a:ln>
        </p:spPr>
      </p:pic>
      <p:sp>
        <p:nvSpPr>
          <p:cNvPr id="14" name="Google Shape;14;p3"/>
          <p:cNvSpPr/>
          <p:nvPr/>
        </p:nvSpPr>
        <p:spPr>
          <a:xfrm>
            <a:off x="0" y="-150"/>
            <a:ext cx="53007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txBox="1"/>
          <p:nvPr>
            <p:ph type="ctrTitle"/>
          </p:nvPr>
        </p:nvSpPr>
        <p:spPr>
          <a:xfrm>
            <a:off x="685800" y="2878750"/>
            <a:ext cx="39147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6" name="Google Shape;16;p3"/>
          <p:cNvSpPr txBox="1"/>
          <p:nvPr>
            <p:ph idx="1" type="subTitle"/>
          </p:nvPr>
        </p:nvSpPr>
        <p:spPr>
          <a:xfrm>
            <a:off x="685800" y="4135454"/>
            <a:ext cx="39147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1400"/>
              <a:buNone/>
              <a:defRPr sz="1400">
                <a:solidFill>
                  <a:schemeClr val="dk2"/>
                </a:solidFill>
              </a:defRPr>
            </a:lvl1pPr>
            <a:lvl2pPr lvl="1" rtl="0">
              <a:spcBef>
                <a:spcPts val="0"/>
              </a:spcBef>
              <a:spcAft>
                <a:spcPts val="0"/>
              </a:spcAft>
              <a:buClr>
                <a:schemeClr val="dk2"/>
              </a:buClr>
              <a:buSzPts val="1400"/>
              <a:buNone/>
              <a:defRPr sz="1400">
                <a:solidFill>
                  <a:schemeClr val="dk2"/>
                </a:solidFill>
              </a:defRPr>
            </a:lvl2pPr>
            <a:lvl3pPr lvl="2" rtl="0">
              <a:spcBef>
                <a:spcPts val="0"/>
              </a:spcBef>
              <a:spcAft>
                <a:spcPts val="0"/>
              </a:spcAft>
              <a:buClr>
                <a:schemeClr val="dk2"/>
              </a:buClr>
              <a:buSzPts val="1400"/>
              <a:buNone/>
              <a:defRPr sz="1400">
                <a:solidFill>
                  <a:schemeClr val="dk2"/>
                </a:solidFill>
              </a:defRPr>
            </a:lvl3pPr>
            <a:lvl4pPr lvl="3" rtl="0">
              <a:spcBef>
                <a:spcPts val="0"/>
              </a:spcBef>
              <a:spcAft>
                <a:spcPts val="0"/>
              </a:spcAft>
              <a:buClr>
                <a:schemeClr val="dk2"/>
              </a:buClr>
              <a:buSzPts val="1400"/>
              <a:buNone/>
              <a:defRPr sz="1400">
                <a:solidFill>
                  <a:schemeClr val="dk2"/>
                </a:solidFill>
              </a:defRPr>
            </a:lvl4pPr>
            <a:lvl5pPr lvl="4" rtl="0">
              <a:spcBef>
                <a:spcPts val="0"/>
              </a:spcBef>
              <a:spcAft>
                <a:spcPts val="0"/>
              </a:spcAft>
              <a:buClr>
                <a:schemeClr val="dk2"/>
              </a:buClr>
              <a:buSzPts val="1400"/>
              <a:buNone/>
              <a:defRPr sz="1400">
                <a:solidFill>
                  <a:schemeClr val="dk2"/>
                </a:solidFill>
              </a:defRPr>
            </a:lvl5pPr>
            <a:lvl6pPr lvl="5" rtl="0">
              <a:spcBef>
                <a:spcPts val="0"/>
              </a:spcBef>
              <a:spcAft>
                <a:spcPts val="0"/>
              </a:spcAft>
              <a:buClr>
                <a:schemeClr val="dk2"/>
              </a:buClr>
              <a:buSzPts val="1400"/>
              <a:buNone/>
              <a:defRPr sz="1400">
                <a:solidFill>
                  <a:schemeClr val="dk2"/>
                </a:solidFill>
              </a:defRPr>
            </a:lvl6pPr>
            <a:lvl7pPr lvl="6" rtl="0">
              <a:spcBef>
                <a:spcPts val="0"/>
              </a:spcBef>
              <a:spcAft>
                <a:spcPts val="0"/>
              </a:spcAft>
              <a:buClr>
                <a:schemeClr val="dk2"/>
              </a:buClr>
              <a:buSzPts val="1400"/>
              <a:buNone/>
              <a:defRPr sz="1400">
                <a:solidFill>
                  <a:schemeClr val="dk2"/>
                </a:solidFill>
              </a:defRPr>
            </a:lvl7pPr>
            <a:lvl8pPr lvl="7" rtl="0">
              <a:spcBef>
                <a:spcPts val="0"/>
              </a:spcBef>
              <a:spcAft>
                <a:spcPts val="0"/>
              </a:spcAft>
              <a:buClr>
                <a:schemeClr val="dk2"/>
              </a:buClr>
              <a:buSzPts val="1400"/>
              <a:buNone/>
              <a:defRPr sz="1400">
                <a:solidFill>
                  <a:schemeClr val="dk2"/>
                </a:solidFill>
              </a:defRPr>
            </a:lvl8pPr>
            <a:lvl9pPr lvl="8" rtl="0">
              <a:spcBef>
                <a:spcPts val="0"/>
              </a:spcBef>
              <a:spcAft>
                <a:spcPts val="0"/>
              </a:spcAft>
              <a:buClr>
                <a:schemeClr val="dk2"/>
              </a:buClr>
              <a:buSzPts val="1400"/>
              <a:buNone/>
              <a:defRPr sz="1400">
                <a:solidFill>
                  <a:schemeClr val="dk2"/>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TITLE_1_1">
    <p:bg>
      <p:bgPr>
        <a:blipFill>
          <a:blip r:embed="rId2">
            <a:alphaModFix/>
          </a:blip>
          <a:stretch>
            <a:fillRect/>
          </a:stretch>
        </a:blipFill>
      </p:bgPr>
    </p:bg>
    <p:spTree>
      <p:nvGrpSpPr>
        <p:cNvPr id="17" name="Shape 17"/>
        <p:cNvGrpSpPr/>
        <p:nvPr/>
      </p:nvGrpSpPr>
      <p:grpSpPr>
        <a:xfrm>
          <a:off x="0" y="0"/>
          <a:ext cx="0" cy="0"/>
          <a:chOff x="0" y="0"/>
          <a:chExt cx="0" cy="0"/>
        </a:xfrm>
      </p:grpSpPr>
      <p:pic>
        <p:nvPicPr>
          <p:cNvPr descr="paint_transparent4.png" id="18" name="Google Shape;18;p4"/>
          <p:cNvPicPr preferRelativeResize="0"/>
          <p:nvPr/>
        </p:nvPicPr>
        <p:blipFill>
          <a:blip r:embed="rId3">
            <a:alphaModFix/>
          </a:blip>
          <a:stretch>
            <a:fillRect/>
          </a:stretch>
        </p:blipFill>
        <p:spPr>
          <a:xfrm>
            <a:off x="0" y="-12"/>
            <a:ext cx="9144000" cy="5143513"/>
          </a:xfrm>
          <a:prstGeom prst="rect">
            <a:avLst/>
          </a:prstGeom>
          <a:noFill/>
          <a:ln>
            <a:noFill/>
          </a:ln>
        </p:spPr>
      </p:pic>
      <p:sp>
        <p:nvSpPr>
          <p:cNvPr id="19" name="Google Shape;19;p4"/>
          <p:cNvSpPr txBox="1"/>
          <p:nvPr>
            <p:ph idx="1" type="body"/>
          </p:nvPr>
        </p:nvSpPr>
        <p:spPr>
          <a:xfrm>
            <a:off x="2483350" y="836125"/>
            <a:ext cx="4177200" cy="3471300"/>
          </a:xfrm>
          <a:prstGeom prst="rect">
            <a:avLst/>
          </a:prstGeom>
        </p:spPr>
        <p:txBody>
          <a:bodyPr anchorCtr="0" anchor="ctr" bIns="91425" lIns="91425" spcFirstLastPara="1" rIns="91425" wrap="square" tIns="91425">
            <a:noAutofit/>
          </a:bodyPr>
          <a:lstStyle>
            <a:lvl1pPr indent="-381000" lvl="0" marL="457200" rtl="0" algn="ctr">
              <a:spcBef>
                <a:spcPts val="600"/>
              </a:spcBef>
              <a:spcAft>
                <a:spcPts val="0"/>
              </a:spcAft>
              <a:buClr>
                <a:srgbClr val="FFFFFF"/>
              </a:buClr>
              <a:buSzPts val="2400"/>
              <a:buChar char="×"/>
              <a:defRPr i="1" sz="2400">
                <a:solidFill>
                  <a:srgbClr val="FFFFFF"/>
                </a:solidFill>
              </a:defRPr>
            </a:lvl1pPr>
            <a:lvl2pPr indent="-381000" lvl="1" marL="914400" rtl="0" algn="ctr">
              <a:spcBef>
                <a:spcPts val="0"/>
              </a:spcBef>
              <a:spcAft>
                <a:spcPts val="0"/>
              </a:spcAft>
              <a:buClr>
                <a:srgbClr val="FFFFFF"/>
              </a:buClr>
              <a:buSzPts val="2400"/>
              <a:buChar char="×"/>
              <a:defRPr i="1" sz="2400">
                <a:solidFill>
                  <a:srgbClr val="FFFFFF"/>
                </a:solidFill>
              </a:defRPr>
            </a:lvl2pPr>
            <a:lvl3pPr indent="-381000" lvl="2" marL="1371600" rtl="0" algn="ctr">
              <a:spcBef>
                <a:spcPts val="0"/>
              </a:spcBef>
              <a:spcAft>
                <a:spcPts val="0"/>
              </a:spcAft>
              <a:buClr>
                <a:srgbClr val="FFFFFF"/>
              </a:buClr>
              <a:buSzPts val="2400"/>
              <a:buChar char="×"/>
              <a:defRPr i="1" sz="2400">
                <a:solidFill>
                  <a:srgbClr val="FFFFFF"/>
                </a:solidFill>
              </a:defRPr>
            </a:lvl3pPr>
            <a:lvl4pPr indent="-381000" lvl="3" marL="1828800" rtl="0" algn="ctr">
              <a:spcBef>
                <a:spcPts val="0"/>
              </a:spcBef>
              <a:spcAft>
                <a:spcPts val="0"/>
              </a:spcAft>
              <a:buClr>
                <a:srgbClr val="FFFFFF"/>
              </a:buClr>
              <a:buSzPts val="2400"/>
              <a:buChar char="×"/>
              <a:defRPr i="1" sz="2400">
                <a:solidFill>
                  <a:srgbClr val="FFFFFF"/>
                </a:solidFill>
              </a:defRPr>
            </a:lvl4pPr>
            <a:lvl5pPr indent="-381000" lvl="4" marL="2286000" rtl="0" algn="ctr">
              <a:spcBef>
                <a:spcPts val="0"/>
              </a:spcBef>
              <a:spcAft>
                <a:spcPts val="0"/>
              </a:spcAft>
              <a:buClr>
                <a:srgbClr val="FFFFFF"/>
              </a:buClr>
              <a:buSzPts val="2400"/>
              <a:buChar char="○"/>
              <a:defRPr i="1" sz="2400">
                <a:solidFill>
                  <a:srgbClr val="FFFFFF"/>
                </a:solidFill>
              </a:defRPr>
            </a:lvl5pPr>
            <a:lvl6pPr indent="-381000" lvl="5" marL="2743200" rtl="0" algn="ctr">
              <a:spcBef>
                <a:spcPts val="0"/>
              </a:spcBef>
              <a:spcAft>
                <a:spcPts val="0"/>
              </a:spcAft>
              <a:buClr>
                <a:srgbClr val="FFFFFF"/>
              </a:buClr>
              <a:buSzPts val="2400"/>
              <a:buChar char="■"/>
              <a:defRPr i="1" sz="2400">
                <a:solidFill>
                  <a:srgbClr val="FFFFFF"/>
                </a:solidFill>
              </a:defRPr>
            </a:lvl6pPr>
            <a:lvl7pPr indent="-381000" lvl="6" marL="3200400" rtl="0" algn="ctr">
              <a:spcBef>
                <a:spcPts val="0"/>
              </a:spcBef>
              <a:spcAft>
                <a:spcPts val="0"/>
              </a:spcAft>
              <a:buClr>
                <a:srgbClr val="FFFFFF"/>
              </a:buClr>
              <a:buSzPts val="2400"/>
              <a:buChar char="●"/>
              <a:defRPr i="1" sz="2400">
                <a:solidFill>
                  <a:srgbClr val="FFFFFF"/>
                </a:solidFill>
              </a:defRPr>
            </a:lvl7pPr>
            <a:lvl8pPr indent="-381000" lvl="7" marL="3657600" rtl="0" algn="ctr">
              <a:spcBef>
                <a:spcPts val="0"/>
              </a:spcBef>
              <a:spcAft>
                <a:spcPts val="0"/>
              </a:spcAft>
              <a:buClr>
                <a:srgbClr val="FFFFFF"/>
              </a:buClr>
              <a:buSzPts val="2400"/>
              <a:buChar char="○"/>
              <a:defRPr i="1" sz="2400">
                <a:solidFill>
                  <a:srgbClr val="FFFFFF"/>
                </a:solidFill>
              </a:defRPr>
            </a:lvl8pPr>
            <a:lvl9pPr indent="-381000" lvl="8" marL="4114800" algn="ctr">
              <a:spcBef>
                <a:spcPts val="0"/>
              </a:spcBef>
              <a:spcAft>
                <a:spcPts val="0"/>
              </a:spcAft>
              <a:buClr>
                <a:srgbClr val="FFFFFF"/>
              </a:buClr>
              <a:buSzPts val="2400"/>
              <a:buChar char="■"/>
              <a:defRPr i="1" sz="2400">
                <a:solidFill>
                  <a:srgbClr val="FFFFFF"/>
                </a:solidFill>
              </a:defRPr>
            </a:lvl9pPr>
          </a:lstStyle>
          <a:p/>
        </p:txBody>
      </p:sp>
      <p:sp>
        <p:nvSpPr>
          <p:cNvPr id="20" name="Google Shape;20;p4"/>
          <p:cNvSpPr txBox="1"/>
          <p:nvPr>
            <p:ph idx="12" type="sldNum"/>
          </p:nvPr>
        </p:nvSpPr>
        <p:spPr>
          <a:xfrm>
            <a:off x="4297650" y="4673651"/>
            <a:ext cx="548700" cy="393600"/>
          </a:xfrm>
          <a:prstGeom prst="rect">
            <a:avLst/>
          </a:prstGeom>
        </p:spPr>
        <p:txBody>
          <a:bodyPr anchorCtr="0" anchor="ctr"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bg>
      <p:bgPr>
        <a:blipFill>
          <a:blip r:embed="rId2">
            <a:alphaModFix/>
          </a:blip>
          <a:stretch>
            <a:fillRect/>
          </a:stretch>
        </a:blipFill>
      </p:bgPr>
    </p:bg>
    <p:spTree>
      <p:nvGrpSpPr>
        <p:cNvPr id="21" name="Shape 21"/>
        <p:cNvGrpSpPr/>
        <p:nvPr/>
      </p:nvGrpSpPr>
      <p:grpSpPr>
        <a:xfrm>
          <a:off x="0" y="0"/>
          <a:ext cx="0" cy="0"/>
          <a:chOff x="0" y="0"/>
          <a:chExt cx="0" cy="0"/>
        </a:xfrm>
      </p:grpSpPr>
      <p:pic>
        <p:nvPicPr>
          <p:cNvPr descr="paint_transparent1.png" id="22" name="Google Shape;22;p5"/>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 name="Google Shape;23;p5"/>
          <p:cNvSpPr txBox="1"/>
          <p:nvPr>
            <p:ph type="title"/>
          </p:nvPr>
        </p:nvSpPr>
        <p:spPr>
          <a:xfrm>
            <a:off x="457200" y="1348975"/>
            <a:ext cx="5511300" cy="857400"/>
          </a:xfrm>
          <a:prstGeom prst="rect">
            <a:avLst/>
          </a:prstGeom>
        </p:spPr>
        <p:txBody>
          <a:bodyPr anchorCtr="0" anchor="b" bIns="91425" lIns="91425" spcFirstLastPara="1" rIns="91425" wrap="square" tIns="91425">
            <a:noAutofit/>
          </a:bodyPr>
          <a:lstStyle>
            <a:lvl1pPr lvl="0">
              <a:spcBef>
                <a:spcPts val="0"/>
              </a:spcBef>
              <a:spcAft>
                <a:spcPts val="0"/>
              </a:spcAft>
              <a:buSzPts val="4800"/>
              <a:buFont typeface="Lato Hairline"/>
              <a:buNone/>
              <a:defRPr>
                <a:latin typeface="Lato Hairline"/>
                <a:ea typeface="Lato Hairline"/>
                <a:cs typeface="Lato Hairline"/>
                <a:sym typeface="Lato Hairline"/>
              </a:defRPr>
            </a:lvl1pPr>
            <a:lvl2pPr lvl="1">
              <a:spcBef>
                <a:spcPts val="0"/>
              </a:spcBef>
              <a:spcAft>
                <a:spcPts val="0"/>
              </a:spcAft>
              <a:buSzPts val="4800"/>
              <a:buFont typeface="Lato Hairline"/>
              <a:buNone/>
              <a:defRPr>
                <a:latin typeface="Lato Hairline"/>
                <a:ea typeface="Lato Hairline"/>
                <a:cs typeface="Lato Hairline"/>
                <a:sym typeface="Lato Hairline"/>
              </a:defRPr>
            </a:lvl2pPr>
            <a:lvl3pPr lvl="2">
              <a:spcBef>
                <a:spcPts val="0"/>
              </a:spcBef>
              <a:spcAft>
                <a:spcPts val="0"/>
              </a:spcAft>
              <a:buSzPts val="4800"/>
              <a:buFont typeface="Lato Hairline"/>
              <a:buNone/>
              <a:defRPr>
                <a:latin typeface="Lato Hairline"/>
                <a:ea typeface="Lato Hairline"/>
                <a:cs typeface="Lato Hairline"/>
                <a:sym typeface="Lato Hairline"/>
              </a:defRPr>
            </a:lvl3pPr>
            <a:lvl4pPr lvl="3">
              <a:spcBef>
                <a:spcPts val="0"/>
              </a:spcBef>
              <a:spcAft>
                <a:spcPts val="0"/>
              </a:spcAft>
              <a:buSzPts val="4800"/>
              <a:buFont typeface="Lato Hairline"/>
              <a:buNone/>
              <a:defRPr>
                <a:latin typeface="Lato Hairline"/>
                <a:ea typeface="Lato Hairline"/>
                <a:cs typeface="Lato Hairline"/>
                <a:sym typeface="Lato Hairline"/>
              </a:defRPr>
            </a:lvl4pPr>
            <a:lvl5pPr lvl="4">
              <a:spcBef>
                <a:spcPts val="0"/>
              </a:spcBef>
              <a:spcAft>
                <a:spcPts val="0"/>
              </a:spcAft>
              <a:buSzPts val="4800"/>
              <a:buFont typeface="Lato Hairline"/>
              <a:buNone/>
              <a:defRPr>
                <a:latin typeface="Lato Hairline"/>
                <a:ea typeface="Lato Hairline"/>
                <a:cs typeface="Lato Hairline"/>
                <a:sym typeface="Lato Hairline"/>
              </a:defRPr>
            </a:lvl5pPr>
            <a:lvl6pPr lvl="5">
              <a:spcBef>
                <a:spcPts val="0"/>
              </a:spcBef>
              <a:spcAft>
                <a:spcPts val="0"/>
              </a:spcAft>
              <a:buSzPts val="4800"/>
              <a:buFont typeface="Lato Hairline"/>
              <a:buNone/>
              <a:defRPr>
                <a:latin typeface="Lato Hairline"/>
                <a:ea typeface="Lato Hairline"/>
                <a:cs typeface="Lato Hairline"/>
                <a:sym typeface="Lato Hairline"/>
              </a:defRPr>
            </a:lvl6pPr>
            <a:lvl7pPr lvl="6">
              <a:spcBef>
                <a:spcPts val="0"/>
              </a:spcBef>
              <a:spcAft>
                <a:spcPts val="0"/>
              </a:spcAft>
              <a:buSzPts val="4800"/>
              <a:buFont typeface="Lato Hairline"/>
              <a:buNone/>
              <a:defRPr>
                <a:latin typeface="Lato Hairline"/>
                <a:ea typeface="Lato Hairline"/>
                <a:cs typeface="Lato Hairline"/>
                <a:sym typeface="Lato Hairline"/>
              </a:defRPr>
            </a:lvl7pPr>
            <a:lvl8pPr lvl="7">
              <a:spcBef>
                <a:spcPts val="0"/>
              </a:spcBef>
              <a:spcAft>
                <a:spcPts val="0"/>
              </a:spcAft>
              <a:buSzPts val="4800"/>
              <a:buFont typeface="Lato Hairline"/>
              <a:buNone/>
              <a:defRPr>
                <a:latin typeface="Lato Hairline"/>
                <a:ea typeface="Lato Hairline"/>
                <a:cs typeface="Lato Hairline"/>
                <a:sym typeface="Lato Hairline"/>
              </a:defRPr>
            </a:lvl8pPr>
            <a:lvl9pPr lvl="8">
              <a:spcBef>
                <a:spcPts val="0"/>
              </a:spcBef>
              <a:spcAft>
                <a:spcPts val="0"/>
              </a:spcAft>
              <a:buSzPts val="4800"/>
              <a:buFont typeface="Lato Hairline"/>
              <a:buNone/>
              <a:defRPr>
                <a:latin typeface="Lato Hairline"/>
                <a:ea typeface="Lato Hairline"/>
                <a:cs typeface="Lato Hairline"/>
                <a:sym typeface="Lato Hairline"/>
              </a:defRPr>
            </a:lvl9pPr>
          </a:lstStyle>
          <a:p/>
        </p:txBody>
      </p:sp>
      <p:sp>
        <p:nvSpPr>
          <p:cNvPr id="24" name="Google Shape;24;p5"/>
          <p:cNvSpPr txBox="1"/>
          <p:nvPr>
            <p:ph idx="1" type="body"/>
          </p:nvPr>
        </p:nvSpPr>
        <p:spPr>
          <a:xfrm>
            <a:off x="457200" y="2244400"/>
            <a:ext cx="5511300" cy="26052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5" name="Google Shape;25;p5"/>
          <p:cNvSpPr txBox="1"/>
          <p:nvPr>
            <p:ph idx="12" type="sldNum"/>
          </p:nvPr>
        </p:nvSpPr>
        <p:spPr>
          <a:xfrm>
            <a:off x="8480584" y="46736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bg>
      <p:bgPr>
        <a:blipFill>
          <a:blip r:embed="rId2">
            <a:alphaModFix/>
          </a:blip>
          <a:stretch>
            <a:fillRect/>
          </a:stretch>
        </a:blipFill>
      </p:bgPr>
    </p:bg>
    <p:spTree>
      <p:nvGrpSpPr>
        <p:cNvPr id="26" name="Shape 26"/>
        <p:cNvGrpSpPr/>
        <p:nvPr/>
      </p:nvGrpSpPr>
      <p:grpSpPr>
        <a:xfrm>
          <a:off x="0" y="0"/>
          <a:ext cx="0" cy="0"/>
          <a:chOff x="0" y="0"/>
          <a:chExt cx="0" cy="0"/>
        </a:xfrm>
      </p:grpSpPr>
      <p:pic>
        <p:nvPicPr>
          <p:cNvPr descr="paint_transparent1.png" id="27" name="Google Shape;27;p6"/>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 name="Google Shape;28;p6"/>
          <p:cNvSpPr txBox="1"/>
          <p:nvPr>
            <p:ph type="title"/>
          </p:nvPr>
        </p:nvSpPr>
        <p:spPr>
          <a:xfrm>
            <a:off x="457200" y="1348975"/>
            <a:ext cx="5511300" cy="8574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29" name="Google Shape;29;p6"/>
          <p:cNvSpPr txBox="1"/>
          <p:nvPr>
            <p:ph idx="1" type="body"/>
          </p:nvPr>
        </p:nvSpPr>
        <p:spPr>
          <a:xfrm>
            <a:off x="457200" y="2211825"/>
            <a:ext cx="2675100" cy="2637900"/>
          </a:xfrm>
          <a:prstGeom prst="rect">
            <a:avLst/>
          </a:prstGeom>
        </p:spPr>
        <p:txBody>
          <a:bodyPr anchorCtr="0" anchor="t" bIns="91425" lIns="91425" spcFirstLastPara="1" rIns="91425" wrap="square" tIns="91425">
            <a:noAutofit/>
          </a:bodyPr>
          <a:lstStyle>
            <a:lvl1pPr indent="-330200" lvl="0" marL="457200">
              <a:spcBef>
                <a:spcPts val="60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0" name="Google Shape;30;p6"/>
          <p:cNvSpPr txBox="1"/>
          <p:nvPr>
            <p:ph idx="2" type="body"/>
          </p:nvPr>
        </p:nvSpPr>
        <p:spPr>
          <a:xfrm>
            <a:off x="3293406" y="2211825"/>
            <a:ext cx="2675100" cy="2637900"/>
          </a:xfrm>
          <a:prstGeom prst="rect">
            <a:avLst/>
          </a:prstGeom>
        </p:spPr>
        <p:txBody>
          <a:bodyPr anchorCtr="0" anchor="t" bIns="91425" lIns="91425" spcFirstLastPara="1" rIns="91425" wrap="square" tIns="91425">
            <a:noAutofit/>
          </a:bodyPr>
          <a:lstStyle>
            <a:lvl1pPr indent="-330200" lvl="0" marL="457200">
              <a:spcBef>
                <a:spcPts val="60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1" name="Google Shape;31;p6"/>
          <p:cNvSpPr txBox="1"/>
          <p:nvPr>
            <p:ph idx="12" type="sldNum"/>
          </p:nvPr>
        </p:nvSpPr>
        <p:spPr>
          <a:xfrm>
            <a:off x="8480584" y="46736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_AND_TWO_COLUMNS_1">
    <p:bg>
      <p:bgPr>
        <a:blipFill>
          <a:blip r:embed="rId2">
            <a:alphaModFix/>
          </a:blip>
          <a:stretch>
            <a:fillRect/>
          </a:stretch>
        </a:blipFill>
      </p:bgPr>
    </p:bg>
    <p:spTree>
      <p:nvGrpSpPr>
        <p:cNvPr id="32" name="Shape 32"/>
        <p:cNvGrpSpPr/>
        <p:nvPr/>
      </p:nvGrpSpPr>
      <p:grpSpPr>
        <a:xfrm>
          <a:off x="0" y="0"/>
          <a:ext cx="0" cy="0"/>
          <a:chOff x="0" y="0"/>
          <a:chExt cx="0" cy="0"/>
        </a:xfrm>
      </p:grpSpPr>
      <p:pic>
        <p:nvPicPr>
          <p:cNvPr descr="paint_transparent1.png" id="33" name="Google Shape;33;p7"/>
          <p:cNvPicPr preferRelativeResize="0"/>
          <p:nvPr/>
        </p:nvPicPr>
        <p:blipFill>
          <a:blip r:embed="rId3">
            <a:alphaModFix/>
          </a:blip>
          <a:stretch>
            <a:fillRect/>
          </a:stretch>
        </p:blipFill>
        <p:spPr>
          <a:xfrm>
            <a:off x="0" y="0"/>
            <a:ext cx="9144000" cy="5143500"/>
          </a:xfrm>
          <a:prstGeom prst="rect">
            <a:avLst/>
          </a:prstGeom>
          <a:noFill/>
          <a:ln>
            <a:noFill/>
          </a:ln>
        </p:spPr>
      </p:pic>
      <p:sp>
        <p:nvSpPr>
          <p:cNvPr id="34" name="Google Shape;34;p7"/>
          <p:cNvSpPr txBox="1"/>
          <p:nvPr>
            <p:ph type="title"/>
          </p:nvPr>
        </p:nvSpPr>
        <p:spPr>
          <a:xfrm>
            <a:off x="457200" y="1348975"/>
            <a:ext cx="55113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35" name="Google Shape;35;p7"/>
          <p:cNvSpPr txBox="1"/>
          <p:nvPr>
            <p:ph idx="1" type="body"/>
          </p:nvPr>
        </p:nvSpPr>
        <p:spPr>
          <a:xfrm>
            <a:off x="489775" y="2312475"/>
            <a:ext cx="1831500" cy="2613300"/>
          </a:xfrm>
          <a:prstGeom prst="rect">
            <a:avLst/>
          </a:prstGeom>
        </p:spPr>
        <p:txBody>
          <a:bodyPr anchorCtr="0" anchor="t" bIns="91425" lIns="91425" spcFirstLastPara="1" rIns="91425" wrap="square" tIns="91425">
            <a:noAutofit/>
          </a:bodyPr>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6" name="Google Shape;36;p7"/>
          <p:cNvSpPr txBox="1"/>
          <p:nvPr>
            <p:ph idx="2" type="body"/>
          </p:nvPr>
        </p:nvSpPr>
        <p:spPr>
          <a:xfrm>
            <a:off x="2415136" y="2312475"/>
            <a:ext cx="1831500" cy="2613300"/>
          </a:xfrm>
          <a:prstGeom prst="rect">
            <a:avLst/>
          </a:prstGeom>
        </p:spPr>
        <p:txBody>
          <a:bodyPr anchorCtr="0" anchor="t" bIns="91425" lIns="91425" spcFirstLastPara="1" rIns="91425" wrap="square" tIns="91425">
            <a:noAutofit/>
          </a:bodyPr>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7" name="Google Shape;37;p7"/>
          <p:cNvSpPr txBox="1"/>
          <p:nvPr>
            <p:ph idx="3" type="body"/>
          </p:nvPr>
        </p:nvSpPr>
        <p:spPr>
          <a:xfrm>
            <a:off x="4340497" y="2312475"/>
            <a:ext cx="1831500" cy="2613300"/>
          </a:xfrm>
          <a:prstGeom prst="rect">
            <a:avLst/>
          </a:prstGeom>
        </p:spPr>
        <p:txBody>
          <a:bodyPr anchorCtr="0" anchor="t" bIns="91425" lIns="91425" spcFirstLastPara="1" rIns="91425" wrap="square" tIns="91425">
            <a:noAutofit/>
          </a:bodyPr>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8" name="Google Shape;38;p7"/>
          <p:cNvSpPr txBox="1"/>
          <p:nvPr>
            <p:ph idx="12" type="sldNum"/>
          </p:nvPr>
        </p:nvSpPr>
        <p:spPr>
          <a:xfrm>
            <a:off x="8480584" y="46736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bg>
      <p:bgPr>
        <a:blipFill>
          <a:blip r:embed="rId2">
            <a:alphaModFix/>
          </a:blip>
          <a:stretch>
            <a:fillRect/>
          </a:stretch>
        </a:blipFill>
      </p:bgPr>
    </p:bg>
    <p:spTree>
      <p:nvGrpSpPr>
        <p:cNvPr id="39" name="Shape 39"/>
        <p:cNvGrpSpPr/>
        <p:nvPr/>
      </p:nvGrpSpPr>
      <p:grpSpPr>
        <a:xfrm>
          <a:off x="0" y="0"/>
          <a:ext cx="0" cy="0"/>
          <a:chOff x="0" y="0"/>
          <a:chExt cx="0" cy="0"/>
        </a:xfrm>
      </p:grpSpPr>
      <p:pic>
        <p:nvPicPr>
          <p:cNvPr descr="paint_transparent1.png" id="40" name="Google Shape;40;p8"/>
          <p:cNvPicPr preferRelativeResize="0"/>
          <p:nvPr/>
        </p:nvPicPr>
        <p:blipFill>
          <a:blip r:embed="rId3">
            <a:alphaModFix/>
          </a:blip>
          <a:stretch>
            <a:fillRect/>
          </a:stretch>
        </p:blipFill>
        <p:spPr>
          <a:xfrm>
            <a:off x="0" y="0"/>
            <a:ext cx="9144000" cy="5143500"/>
          </a:xfrm>
          <a:prstGeom prst="rect">
            <a:avLst/>
          </a:prstGeom>
          <a:noFill/>
          <a:ln>
            <a:noFill/>
          </a:ln>
        </p:spPr>
      </p:pic>
      <p:sp>
        <p:nvSpPr>
          <p:cNvPr id="41" name="Google Shape;41;p8"/>
          <p:cNvSpPr txBox="1"/>
          <p:nvPr>
            <p:ph type="title"/>
          </p:nvPr>
        </p:nvSpPr>
        <p:spPr>
          <a:xfrm>
            <a:off x="457200" y="1348975"/>
            <a:ext cx="5511300" cy="8574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2" name="Google Shape;42;p8"/>
          <p:cNvSpPr txBox="1"/>
          <p:nvPr>
            <p:ph idx="12" type="sldNum"/>
          </p:nvPr>
        </p:nvSpPr>
        <p:spPr>
          <a:xfrm>
            <a:off x="8480584" y="46736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bg>
      <p:bgPr>
        <a:blipFill>
          <a:blip r:embed="rId2">
            <a:alphaModFix/>
          </a:blip>
          <a:stretch>
            <a:fillRect/>
          </a:stretch>
        </a:blipFill>
      </p:bgPr>
    </p:bg>
    <p:spTree>
      <p:nvGrpSpPr>
        <p:cNvPr id="43" name="Shape 43"/>
        <p:cNvGrpSpPr/>
        <p:nvPr/>
      </p:nvGrpSpPr>
      <p:grpSpPr>
        <a:xfrm>
          <a:off x="0" y="0"/>
          <a:ext cx="0" cy="0"/>
          <a:chOff x="0" y="0"/>
          <a:chExt cx="0" cy="0"/>
        </a:xfrm>
      </p:grpSpPr>
      <p:pic>
        <p:nvPicPr>
          <p:cNvPr descr="paint_transparent1.png" id="44" name="Google Shape;44;p9"/>
          <p:cNvPicPr preferRelativeResize="0"/>
          <p:nvPr/>
        </p:nvPicPr>
        <p:blipFill>
          <a:blip r:embed="rId3">
            <a:alphaModFix/>
          </a:blip>
          <a:stretch>
            <a:fillRect/>
          </a:stretch>
        </p:blipFill>
        <p:spPr>
          <a:xfrm>
            <a:off x="0" y="0"/>
            <a:ext cx="9144000" cy="5143500"/>
          </a:xfrm>
          <a:prstGeom prst="rect">
            <a:avLst/>
          </a:prstGeom>
          <a:noFill/>
          <a:ln>
            <a:noFill/>
          </a:ln>
        </p:spPr>
      </p:pic>
      <p:sp>
        <p:nvSpPr>
          <p:cNvPr id="45" name="Google Shape;45;p9"/>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spcBef>
                <a:spcPts val="360"/>
              </a:spcBef>
              <a:spcAft>
                <a:spcPts val="0"/>
              </a:spcAft>
              <a:buSzPts val="1400"/>
              <a:buNone/>
              <a:defRPr sz="1400"/>
            </a:lvl1pPr>
          </a:lstStyle>
          <a:p/>
        </p:txBody>
      </p:sp>
      <p:sp>
        <p:nvSpPr>
          <p:cNvPr id="46" name="Google Shape;46;p9"/>
          <p:cNvSpPr txBox="1"/>
          <p:nvPr>
            <p:ph idx="12" type="sldNum"/>
          </p:nvPr>
        </p:nvSpPr>
        <p:spPr>
          <a:xfrm>
            <a:off x="8480584" y="46736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circle" type="blank">
  <p:cSld name="BLANK">
    <p:bg>
      <p:bgPr>
        <a:blipFill>
          <a:blip r:embed="rId2">
            <a:alphaModFix/>
          </a:blip>
          <a:stretch>
            <a:fillRect/>
          </a:stretch>
        </a:blipFill>
      </p:bgPr>
    </p:bg>
    <p:spTree>
      <p:nvGrpSpPr>
        <p:cNvPr id="47" name="Shape 47"/>
        <p:cNvGrpSpPr/>
        <p:nvPr/>
      </p:nvGrpSpPr>
      <p:grpSpPr>
        <a:xfrm>
          <a:off x="0" y="0"/>
          <a:ext cx="0" cy="0"/>
          <a:chOff x="0" y="0"/>
          <a:chExt cx="0" cy="0"/>
        </a:xfrm>
      </p:grpSpPr>
      <p:pic>
        <p:nvPicPr>
          <p:cNvPr descr="paint_transparent4.png" id="48" name="Google Shape;48;p10"/>
          <p:cNvPicPr preferRelativeResize="0"/>
          <p:nvPr/>
        </p:nvPicPr>
        <p:blipFill>
          <a:blip r:embed="rId3">
            <a:alphaModFix/>
          </a:blip>
          <a:stretch>
            <a:fillRect/>
          </a:stretch>
        </p:blipFill>
        <p:spPr>
          <a:xfrm>
            <a:off x="0" y="0"/>
            <a:ext cx="9144000" cy="5143513"/>
          </a:xfrm>
          <a:prstGeom prst="rect">
            <a:avLst/>
          </a:prstGeom>
          <a:noFill/>
          <a:ln>
            <a:noFill/>
          </a:ln>
        </p:spPr>
      </p:pic>
      <p:sp>
        <p:nvSpPr>
          <p:cNvPr id="49" name="Google Shape;49;p10"/>
          <p:cNvSpPr txBox="1"/>
          <p:nvPr>
            <p:ph idx="12" type="sldNum"/>
          </p:nvPr>
        </p:nvSpPr>
        <p:spPr>
          <a:xfrm>
            <a:off x="4297650" y="4673651"/>
            <a:ext cx="548700" cy="393600"/>
          </a:xfrm>
          <a:prstGeom prst="rect">
            <a:avLst/>
          </a:prstGeom>
        </p:spPr>
        <p:txBody>
          <a:bodyPr anchorCtr="0" anchor="ctr"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rectangle">
  <p:cSld name="BLANK_1">
    <p:bg>
      <p:bgPr>
        <a:blipFill>
          <a:blip r:embed="rId2">
            <a:alphaModFix/>
          </a:blip>
          <a:stretch>
            <a:fillRect/>
          </a:stretch>
        </a:blipFill>
      </p:bgPr>
    </p:bg>
    <p:spTree>
      <p:nvGrpSpPr>
        <p:cNvPr id="50" name="Shape 50"/>
        <p:cNvGrpSpPr/>
        <p:nvPr/>
      </p:nvGrpSpPr>
      <p:grpSpPr>
        <a:xfrm>
          <a:off x="0" y="0"/>
          <a:ext cx="0" cy="0"/>
          <a:chOff x="0" y="0"/>
          <a:chExt cx="0" cy="0"/>
        </a:xfrm>
      </p:grpSpPr>
      <p:pic>
        <p:nvPicPr>
          <p:cNvPr descr="paint_transparent3.png" id="51" name="Google Shape;51;p11"/>
          <p:cNvPicPr preferRelativeResize="0"/>
          <p:nvPr/>
        </p:nvPicPr>
        <p:blipFill>
          <a:blip r:embed="rId3">
            <a:alphaModFix/>
          </a:blip>
          <a:stretch>
            <a:fillRect/>
          </a:stretch>
        </p:blipFill>
        <p:spPr>
          <a:xfrm>
            <a:off x="0" y="0"/>
            <a:ext cx="9144000" cy="5143503"/>
          </a:xfrm>
          <a:prstGeom prst="rect">
            <a:avLst/>
          </a:prstGeom>
          <a:noFill/>
          <a:ln>
            <a:noFill/>
          </a:ln>
        </p:spPr>
      </p:pic>
      <p:sp>
        <p:nvSpPr>
          <p:cNvPr id="52" name="Google Shape;52;p11"/>
          <p:cNvSpPr txBox="1"/>
          <p:nvPr>
            <p:ph idx="12" type="sldNum"/>
          </p:nvPr>
        </p:nvSpPr>
        <p:spPr>
          <a:xfrm>
            <a:off x="4297650" y="4447973"/>
            <a:ext cx="548700" cy="393600"/>
          </a:xfrm>
          <a:prstGeom prst="rect">
            <a:avLst/>
          </a:prstGeom>
        </p:spPr>
        <p:txBody>
          <a:bodyPr anchorCtr="0" anchor="ctr" bIns="91425" lIns="91425" spcFirstLastPara="1" rIns="91425" wrap="square" tIns="91425">
            <a:noAutofit/>
          </a:bodyPr>
          <a:lstStyle>
            <a:lvl1pPr lvl="0" rtl="0" algn="ctr">
              <a:buNone/>
              <a:defRPr>
                <a:solidFill>
                  <a:srgbClr val="999999"/>
                </a:solidFill>
              </a:defRPr>
            </a:lvl1pPr>
            <a:lvl2pPr lvl="1" rtl="0" algn="ctr">
              <a:buNone/>
              <a:defRPr>
                <a:solidFill>
                  <a:srgbClr val="999999"/>
                </a:solidFill>
              </a:defRPr>
            </a:lvl2pPr>
            <a:lvl3pPr lvl="2" rtl="0" algn="ctr">
              <a:buNone/>
              <a:defRPr>
                <a:solidFill>
                  <a:srgbClr val="999999"/>
                </a:solidFill>
              </a:defRPr>
            </a:lvl3pPr>
            <a:lvl4pPr lvl="3" rtl="0" algn="ctr">
              <a:buNone/>
              <a:defRPr>
                <a:solidFill>
                  <a:srgbClr val="999999"/>
                </a:solidFill>
              </a:defRPr>
            </a:lvl4pPr>
            <a:lvl5pPr lvl="4" rtl="0" algn="ctr">
              <a:buNone/>
              <a:defRPr>
                <a:solidFill>
                  <a:srgbClr val="999999"/>
                </a:solidFill>
              </a:defRPr>
            </a:lvl5pPr>
            <a:lvl6pPr lvl="5" rtl="0" algn="ctr">
              <a:buNone/>
              <a:defRPr>
                <a:solidFill>
                  <a:srgbClr val="999999"/>
                </a:solidFill>
              </a:defRPr>
            </a:lvl6pPr>
            <a:lvl7pPr lvl="6" rtl="0" algn="ctr">
              <a:buNone/>
              <a:defRPr>
                <a:solidFill>
                  <a:srgbClr val="999999"/>
                </a:solidFill>
              </a:defRPr>
            </a:lvl7pPr>
            <a:lvl8pPr lvl="7" rtl="0" algn="ctr">
              <a:buNone/>
              <a:defRPr>
                <a:solidFill>
                  <a:srgbClr val="999999"/>
                </a:solidFill>
              </a:defRPr>
            </a:lvl8pPr>
            <a:lvl9pPr lvl="8" rtl="0" algn="ctr">
              <a:buNone/>
              <a:defRPr>
                <a:solidFill>
                  <a:srgbClr val="999999"/>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half">
  <p:cSld name="BLANK_1_1">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12"/>
          <p:cNvSpPr txBox="1"/>
          <p:nvPr>
            <p:ph idx="12" type="sldNum"/>
          </p:nvPr>
        </p:nvSpPr>
        <p:spPr>
          <a:xfrm>
            <a:off x="8480584" y="46736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descr="paint_transparent1.png" id="55" name="Google Shape;55;p12"/>
          <p:cNvPicPr preferRelativeResize="0"/>
          <p:nvPr/>
        </p:nvPicPr>
        <p:blipFill rotWithShape="1">
          <a:blip r:embed="rId3">
            <a:alphaModFix/>
          </a:blip>
          <a:srcRect b="0" l="27161" r="0" t="0"/>
          <a:stretch/>
        </p:blipFill>
        <p:spPr>
          <a:xfrm>
            <a:off x="0" y="0"/>
            <a:ext cx="6660552" cy="51435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_2">
  <p:cSld name="TITLE_2">
    <p:spTree>
      <p:nvGrpSpPr>
        <p:cNvPr id="56" name="Shape 56"/>
        <p:cNvGrpSpPr/>
        <p:nvPr/>
      </p:nvGrpSpPr>
      <p:grpSpPr>
        <a:xfrm>
          <a:off x="0" y="0"/>
          <a:ext cx="0" cy="0"/>
          <a:chOff x="0" y="0"/>
          <a:chExt cx="0" cy="0"/>
        </a:xfrm>
      </p:grpSpPr>
      <p:sp>
        <p:nvSpPr>
          <p:cNvPr id="57" name="Google Shape;57;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8" name="Google Shape;58;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9" name="Google Shape;59;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rgbClr val="CCCCC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1348975"/>
            <a:ext cx="55113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1pPr>
            <a:lvl2pPr lvl="1">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2pPr>
            <a:lvl3pPr lvl="2">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3pPr>
            <a:lvl4pPr lvl="3">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4pPr>
            <a:lvl5pPr lvl="4">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5pPr>
            <a:lvl6pPr lvl="5">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6pPr>
            <a:lvl7pPr lvl="6">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7pPr>
            <a:lvl8pPr lvl="7">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8pPr>
            <a:lvl9pPr lvl="8">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9pPr>
          </a:lstStyle>
          <a:p/>
        </p:txBody>
      </p:sp>
      <p:sp>
        <p:nvSpPr>
          <p:cNvPr id="7" name="Google Shape;7;p1"/>
          <p:cNvSpPr txBox="1"/>
          <p:nvPr>
            <p:ph idx="1" type="body"/>
          </p:nvPr>
        </p:nvSpPr>
        <p:spPr>
          <a:xfrm>
            <a:off x="457200" y="2244400"/>
            <a:ext cx="5511300" cy="2605200"/>
          </a:xfrm>
          <a:prstGeom prst="rect">
            <a:avLst/>
          </a:prstGeom>
          <a:noFill/>
          <a:ln>
            <a:noFill/>
          </a:ln>
        </p:spPr>
        <p:txBody>
          <a:bodyPr anchorCtr="0" anchor="t" bIns="91425" lIns="91425" spcFirstLastPara="1" rIns="91425" wrap="square" tIns="91425">
            <a:noAutofit/>
          </a:bodyPr>
          <a:lstStyle>
            <a:lvl1pPr indent="-342900" lvl="0" marL="457200">
              <a:spcBef>
                <a:spcPts val="600"/>
              </a:spcBef>
              <a:spcAft>
                <a:spcPts val="0"/>
              </a:spcAft>
              <a:buClr>
                <a:schemeClr val="lt2"/>
              </a:buClr>
              <a:buSzPts val="1800"/>
              <a:buFont typeface="Lato Light"/>
              <a:buChar char="×"/>
              <a:defRPr sz="1800">
                <a:solidFill>
                  <a:schemeClr val="dk2"/>
                </a:solidFill>
                <a:latin typeface="Lato Light"/>
                <a:ea typeface="Lato Light"/>
                <a:cs typeface="Lato Light"/>
                <a:sym typeface="Lato Light"/>
              </a:defRPr>
            </a:lvl1pPr>
            <a:lvl2pPr indent="-342900" lvl="1" marL="914400">
              <a:spcBef>
                <a:spcPts val="0"/>
              </a:spcBef>
              <a:spcAft>
                <a:spcPts val="0"/>
              </a:spcAft>
              <a:buClr>
                <a:schemeClr val="lt2"/>
              </a:buClr>
              <a:buSzPts val="1800"/>
              <a:buFont typeface="Lato Light"/>
              <a:buChar char="×"/>
              <a:defRPr sz="1800">
                <a:solidFill>
                  <a:schemeClr val="dk2"/>
                </a:solidFill>
                <a:latin typeface="Lato Light"/>
                <a:ea typeface="Lato Light"/>
                <a:cs typeface="Lato Light"/>
                <a:sym typeface="Lato Light"/>
              </a:defRPr>
            </a:lvl2pPr>
            <a:lvl3pPr indent="-342900" lvl="2" marL="1371600">
              <a:spcBef>
                <a:spcPts val="0"/>
              </a:spcBef>
              <a:spcAft>
                <a:spcPts val="0"/>
              </a:spcAft>
              <a:buClr>
                <a:schemeClr val="lt2"/>
              </a:buClr>
              <a:buSzPts val="1800"/>
              <a:buFont typeface="Lato Light"/>
              <a:buChar char="×"/>
              <a:defRPr sz="1800">
                <a:solidFill>
                  <a:schemeClr val="dk2"/>
                </a:solidFill>
                <a:latin typeface="Lato Light"/>
                <a:ea typeface="Lato Light"/>
                <a:cs typeface="Lato Light"/>
                <a:sym typeface="Lato Light"/>
              </a:defRPr>
            </a:lvl3pPr>
            <a:lvl4pPr indent="-342900" lvl="3" marL="18288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4pPr>
            <a:lvl5pPr indent="-342900" lvl="4" marL="22860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5pPr>
            <a:lvl6pPr indent="-342900" lvl="5" marL="27432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6pPr>
            <a:lvl7pPr indent="-342900" lvl="6" marL="32004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7pPr>
            <a:lvl8pPr indent="-342900" lvl="7" marL="36576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8pPr>
            <a:lvl9pPr indent="-342900" lvl="8" marL="41148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9pPr>
          </a:lstStyle>
          <a:p/>
        </p:txBody>
      </p:sp>
      <p:sp>
        <p:nvSpPr>
          <p:cNvPr id="8" name="Google Shape;8;p1"/>
          <p:cNvSpPr txBox="1"/>
          <p:nvPr>
            <p:ph idx="12" type="sldNum"/>
          </p:nvPr>
        </p:nvSpPr>
        <p:spPr>
          <a:xfrm>
            <a:off x="8480584" y="4673651"/>
            <a:ext cx="548700" cy="393600"/>
          </a:xfrm>
          <a:prstGeom prst="rect">
            <a:avLst/>
          </a:prstGeom>
          <a:noFill/>
          <a:ln>
            <a:noFill/>
          </a:ln>
        </p:spPr>
        <p:txBody>
          <a:bodyPr anchorCtr="0" anchor="ctr" bIns="91425" lIns="91425" spcFirstLastPara="1" rIns="91425" wrap="square" tIns="91425">
            <a:noAutofit/>
          </a:bodyPr>
          <a:lstStyle>
            <a:lvl1pPr lvl="0" algn="r">
              <a:buNone/>
              <a:defRPr sz="1800">
                <a:solidFill>
                  <a:schemeClr val="lt1"/>
                </a:solidFill>
                <a:latin typeface="Lato Light"/>
                <a:ea typeface="Lato Light"/>
                <a:cs typeface="Lato Light"/>
                <a:sym typeface="Lato Light"/>
              </a:defRPr>
            </a:lvl1pPr>
            <a:lvl2pPr lvl="1" algn="r">
              <a:buNone/>
              <a:defRPr sz="1800">
                <a:solidFill>
                  <a:schemeClr val="lt1"/>
                </a:solidFill>
                <a:latin typeface="Lato Light"/>
                <a:ea typeface="Lato Light"/>
                <a:cs typeface="Lato Light"/>
                <a:sym typeface="Lato Light"/>
              </a:defRPr>
            </a:lvl2pPr>
            <a:lvl3pPr lvl="2" algn="r">
              <a:buNone/>
              <a:defRPr sz="1800">
                <a:solidFill>
                  <a:schemeClr val="lt1"/>
                </a:solidFill>
                <a:latin typeface="Lato Light"/>
                <a:ea typeface="Lato Light"/>
                <a:cs typeface="Lato Light"/>
                <a:sym typeface="Lato Light"/>
              </a:defRPr>
            </a:lvl3pPr>
            <a:lvl4pPr lvl="3" algn="r">
              <a:buNone/>
              <a:defRPr sz="1800">
                <a:solidFill>
                  <a:schemeClr val="lt1"/>
                </a:solidFill>
                <a:latin typeface="Lato Light"/>
                <a:ea typeface="Lato Light"/>
                <a:cs typeface="Lato Light"/>
                <a:sym typeface="Lato Light"/>
              </a:defRPr>
            </a:lvl4pPr>
            <a:lvl5pPr lvl="4" algn="r">
              <a:buNone/>
              <a:defRPr sz="1800">
                <a:solidFill>
                  <a:schemeClr val="lt1"/>
                </a:solidFill>
                <a:latin typeface="Lato Light"/>
                <a:ea typeface="Lato Light"/>
                <a:cs typeface="Lato Light"/>
                <a:sym typeface="Lato Light"/>
              </a:defRPr>
            </a:lvl5pPr>
            <a:lvl6pPr lvl="5" algn="r">
              <a:buNone/>
              <a:defRPr sz="1800">
                <a:solidFill>
                  <a:schemeClr val="lt1"/>
                </a:solidFill>
                <a:latin typeface="Lato Light"/>
                <a:ea typeface="Lato Light"/>
                <a:cs typeface="Lato Light"/>
                <a:sym typeface="Lato Light"/>
              </a:defRPr>
            </a:lvl6pPr>
            <a:lvl7pPr lvl="6" algn="r">
              <a:buNone/>
              <a:defRPr sz="1800">
                <a:solidFill>
                  <a:schemeClr val="lt1"/>
                </a:solidFill>
                <a:latin typeface="Lato Light"/>
                <a:ea typeface="Lato Light"/>
                <a:cs typeface="Lato Light"/>
                <a:sym typeface="Lato Light"/>
              </a:defRPr>
            </a:lvl7pPr>
            <a:lvl8pPr lvl="7" algn="r">
              <a:buNone/>
              <a:defRPr sz="1800">
                <a:solidFill>
                  <a:schemeClr val="lt1"/>
                </a:solidFill>
                <a:latin typeface="Lato Light"/>
                <a:ea typeface="Lato Light"/>
                <a:cs typeface="Lato Light"/>
                <a:sym typeface="Lato Light"/>
              </a:defRPr>
            </a:lvl8pPr>
            <a:lvl9pPr lvl="8" algn="r">
              <a:buNone/>
              <a:defRPr sz="1800">
                <a:solidFill>
                  <a:schemeClr val="lt1"/>
                </a:solidFill>
                <a:latin typeface="Lato Light"/>
                <a:ea typeface="Lato Light"/>
                <a:cs typeface="Lato Light"/>
                <a:sym typeface="Lato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hyperlink" Target="https://sites.lsa.umich.edu/inclusive-teaching/2017/08/23/school-you-inc/"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sp>
        <p:nvSpPr>
          <p:cNvPr id="64" name="Google Shape;64;p14"/>
          <p:cNvSpPr txBox="1"/>
          <p:nvPr>
            <p:ph type="ctrTitle"/>
          </p:nvPr>
        </p:nvSpPr>
        <p:spPr>
          <a:xfrm>
            <a:off x="2807800" y="1474625"/>
            <a:ext cx="6394200" cy="2877900"/>
          </a:xfrm>
          <a:prstGeom prst="rect">
            <a:avLst/>
          </a:prstGeom>
        </p:spPr>
        <p:txBody>
          <a:bodyPr anchorCtr="0" anchor="b" bIns="91425" lIns="91425" spcFirstLastPara="1" rIns="91425" wrap="square" tIns="91425">
            <a:noAutofit/>
          </a:bodyPr>
          <a:lstStyle/>
          <a:p>
            <a:pPr indent="0" lvl="0" marL="1371600" rtl="0" algn="l">
              <a:lnSpc>
                <a:spcPct val="115000"/>
              </a:lnSpc>
              <a:spcBef>
                <a:spcPts val="0"/>
              </a:spcBef>
              <a:spcAft>
                <a:spcPts val="0"/>
              </a:spcAft>
              <a:buNone/>
            </a:pPr>
            <a:r>
              <a:rPr b="1" lang="en" sz="4200">
                <a:solidFill>
                  <a:srgbClr val="FFFFFF"/>
                </a:solidFill>
                <a:highlight>
                  <a:srgbClr val="000000"/>
                </a:highlight>
                <a:latin typeface="Lora"/>
                <a:ea typeface="Lora"/>
                <a:cs typeface="Lora"/>
                <a:sym typeface="Lora"/>
              </a:rPr>
              <a:t>Oppression, Marginalization, &amp; Resistance in the Writing Center</a:t>
            </a:r>
            <a:endParaRPr b="1" sz="4200">
              <a:solidFill>
                <a:srgbClr val="FFFFFF"/>
              </a:solidFill>
              <a:highlight>
                <a:srgbClr val="000000"/>
              </a:highlight>
              <a:latin typeface="Lora"/>
              <a:ea typeface="Lora"/>
              <a:cs typeface="Lora"/>
              <a:sym typeface="Lora"/>
            </a:endParaRPr>
          </a:p>
        </p:txBody>
      </p:sp>
      <p:sp>
        <p:nvSpPr>
          <p:cNvPr id="65" name="Google Shape;65;p14"/>
          <p:cNvSpPr txBox="1"/>
          <p:nvPr/>
        </p:nvSpPr>
        <p:spPr>
          <a:xfrm>
            <a:off x="5492175" y="4352525"/>
            <a:ext cx="3379200" cy="44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highlight>
                  <a:srgbClr val="000000"/>
                </a:highlight>
                <a:latin typeface="Lato"/>
                <a:ea typeface="Lato"/>
                <a:cs typeface="Lato"/>
                <a:sym typeface="Lato"/>
              </a:rPr>
              <a:t>Ayanna Platt &amp; Lucemy Perez</a:t>
            </a:r>
            <a:endParaRPr b="1" sz="1800">
              <a:solidFill>
                <a:srgbClr val="FFFFFF"/>
              </a:solidFill>
              <a:highlight>
                <a:srgbClr val="000000"/>
              </a:highlight>
              <a:latin typeface="Lato"/>
              <a:ea typeface="Lato"/>
              <a:cs typeface="Lato"/>
              <a:sym typeface="Lato"/>
            </a:endParaRPr>
          </a:p>
          <a:p>
            <a:pPr indent="0" lvl="0" marL="0" rtl="0" algn="l">
              <a:spcBef>
                <a:spcPts val="0"/>
              </a:spcBef>
              <a:spcAft>
                <a:spcPts val="0"/>
              </a:spcAft>
              <a:buNone/>
            </a:pPr>
            <a:r>
              <a:rPr b="1" lang="en" sz="1800">
                <a:solidFill>
                  <a:srgbClr val="FFFFFF"/>
                </a:solidFill>
                <a:highlight>
                  <a:srgbClr val="000000"/>
                </a:highlight>
                <a:latin typeface="Lato"/>
                <a:ea typeface="Lato"/>
                <a:cs typeface="Lato"/>
                <a:sym typeface="Lato"/>
              </a:rPr>
              <a:t>October 17, 2019</a:t>
            </a:r>
            <a:endParaRPr b="1" sz="1800">
              <a:solidFill>
                <a:srgbClr val="FFFFFF"/>
              </a:solidFill>
              <a:highlight>
                <a:srgbClr val="000000"/>
              </a:highlight>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 name="Shape 69"/>
        <p:cNvGrpSpPr/>
        <p:nvPr/>
      </p:nvGrpSpPr>
      <p:grpSpPr>
        <a:xfrm>
          <a:off x="0" y="0"/>
          <a:ext cx="0" cy="0"/>
          <a:chOff x="0" y="0"/>
          <a:chExt cx="0" cy="0"/>
        </a:xfrm>
      </p:grpSpPr>
      <p:sp>
        <p:nvSpPr>
          <p:cNvPr id="70" name="Google Shape;70;p15"/>
          <p:cNvSpPr txBox="1"/>
          <p:nvPr>
            <p:ph idx="1" type="body"/>
          </p:nvPr>
        </p:nvSpPr>
        <p:spPr>
          <a:xfrm>
            <a:off x="240925" y="539025"/>
            <a:ext cx="6117900" cy="341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latin typeface="Times New Roman"/>
                <a:ea typeface="Times New Roman"/>
                <a:cs typeface="Times New Roman"/>
                <a:sym typeface="Times New Roman"/>
              </a:rPr>
              <a:t>	</a:t>
            </a:r>
            <a:endParaRPr sz="2400">
              <a:latin typeface="Times New Roman"/>
              <a:ea typeface="Times New Roman"/>
              <a:cs typeface="Times New Roman"/>
              <a:sym typeface="Times New Roman"/>
            </a:endParaRPr>
          </a:p>
          <a:p>
            <a:pPr indent="0" lvl="0" marL="0" rtl="0" algn="l">
              <a:spcBef>
                <a:spcPts val="600"/>
              </a:spcBef>
              <a:spcAft>
                <a:spcPts val="0"/>
              </a:spcAft>
              <a:buNone/>
            </a:pPr>
            <a:r>
              <a:t/>
            </a:r>
            <a:endParaRPr sz="2400">
              <a:latin typeface="Times New Roman"/>
              <a:ea typeface="Times New Roman"/>
              <a:cs typeface="Times New Roman"/>
              <a:sym typeface="Times New Roman"/>
            </a:endParaRPr>
          </a:p>
          <a:p>
            <a:pPr indent="0" lvl="0" marL="0" rtl="0" algn="l">
              <a:spcBef>
                <a:spcPts val="600"/>
              </a:spcBef>
              <a:spcAft>
                <a:spcPts val="0"/>
              </a:spcAft>
              <a:buNone/>
            </a:pPr>
            <a:r>
              <a:rPr lang="en" sz="3000">
                <a:solidFill>
                  <a:srgbClr val="FFFFFF"/>
                </a:solidFill>
                <a:highlight>
                  <a:srgbClr val="000000"/>
                </a:highlight>
                <a:latin typeface="Lora"/>
                <a:ea typeface="Lora"/>
                <a:cs typeface="Lora"/>
                <a:sym typeface="Lora"/>
              </a:rPr>
              <a:t>“Composing Queers: The Subversive Potential of the Writing Center”</a:t>
            </a:r>
            <a:endParaRPr sz="3000">
              <a:solidFill>
                <a:srgbClr val="FFFFFF"/>
              </a:solidFill>
              <a:highlight>
                <a:srgbClr val="000000"/>
              </a:highlight>
              <a:latin typeface="Lora"/>
              <a:ea typeface="Lora"/>
              <a:cs typeface="Lora"/>
              <a:sym typeface="Lora"/>
            </a:endParaRPr>
          </a:p>
          <a:p>
            <a:pPr indent="457200" lvl="0" marL="2286000" rtl="0" algn="l">
              <a:spcBef>
                <a:spcPts val="600"/>
              </a:spcBef>
              <a:spcAft>
                <a:spcPts val="0"/>
              </a:spcAft>
              <a:buNone/>
            </a:pPr>
            <a:r>
              <a:rPr lang="en" sz="1900">
                <a:latin typeface="Times New Roman"/>
                <a:ea typeface="Times New Roman"/>
                <a:cs typeface="Times New Roman"/>
                <a:sym typeface="Times New Roman"/>
              </a:rPr>
              <a:t>b</a:t>
            </a:r>
            <a:r>
              <a:rPr lang="en" sz="1900">
                <a:latin typeface="Times New Roman"/>
                <a:ea typeface="Times New Roman"/>
                <a:cs typeface="Times New Roman"/>
                <a:sym typeface="Times New Roman"/>
              </a:rPr>
              <a:t>y Jonathan Doucette </a:t>
            </a:r>
            <a:endParaRPr sz="1900">
              <a:latin typeface="Times New Roman"/>
              <a:ea typeface="Times New Roman"/>
              <a:cs typeface="Times New Roman"/>
              <a:sym typeface="Times New Roman"/>
            </a:endParaRPr>
          </a:p>
          <a:p>
            <a:pPr indent="0" lvl="0" marL="1371600" rtl="0" algn="l">
              <a:spcBef>
                <a:spcPts val="600"/>
              </a:spcBef>
              <a:spcAft>
                <a:spcPts val="0"/>
              </a:spcAft>
              <a:buNone/>
            </a:pPr>
            <a:r>
              <a:rPr lang="en" sz="2400">
                <a:latin typeface="Times New Roman"/>
                <a:ea typeface="Times New Roman"/>
                <a:cs typeface="Times New Roman"/>
                <a:sym typeface="Times New Roman"/>
              </a:rPr>
              <a:t> </a:t>
            </a:r>
            <a:endParaRPr sz="2400">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sp>
        <p:nvSpPr>
          <p:cNvPr id="75" name="Google Shape;75;p16"/>
          <p:cNvSpPr txBox="1"/>
          <p:nvPr>
            <p:ph type="title"/>
          </p:nvPr>
        </p:nvSpPr>
        <p:spPr>
          <a:xfrm>
            <a:off x="457200" y="428800"/>
            <a:ext cx="55113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600">
                <a:solidFill>
                  <a:srgbClr val="FFFFFF"/>
                </a:solidFill>
                <a:highlight>
                  <a:srgbClr val="000000"/>
                </a:highlight>
                <a:latin typeface="Lora"/>
                <a:ea typeface="Lora"/>
                <a:cs typeface="Lora"/>
                <a:sym typeface="Lora"/>
              </a:rPr>
              <a:t>Words to Know</a:t>
            </a:r>
            <a:endParaRPr b="1" sz="3600">
              <a:solidFill>
                <a:srgbClr val="FFFFFF"/>
              </a:solidFill>
              <a:highlight>
                <a:srgbClr val="000000"/>
              </a:highlight>
              <a:latin typeface="Lora"/>
              <a:ea typeface="Lora"/>
              <a:cs typeface="Lora"/>
              <a:sym typeface="Lora"/>
            </a:endParaRPr>
          </a:p>
        </p:txBody>
      </p:sp>
      <p:sp>
        <p:nvSpPr>
          <p:cNvPr id="76" name="Google Shape;76;p16"/>
          <p:cNvSpPr txBox="1"/>
          <p:nvPr>
            <p:ph idx="1" type="body"/>
          </p:nvPr>
        </p:nvSpPr>
        <p:spPr>
          <a:xfrm>
            <a:off x="457200" y="1523550"/>
            <a:ext cx="5795400" cy="20964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Clr>
                <a:srgbClr val="000000"/>
              </a:buClr>
              <a:buSzPts val="3000"/>
              <a:buAutoNum type="arabicParenR"/>
            </a:pPr>
            <a:r>
              <a:rPr lang="en" sz="3000">
                <a:solidFill>
                  <a:srgbClr val="000000"/>
                </a:solidFill>
              </a:rPr>
              <a:t>Hegemony </a:t>
            </a:r>
            <a:endParaRPr sz="3000">
              <a:solidFill>
                <a:srgbClr val="000000"/>
              </a:solidFill>
            </a:endParaRPr>
          </a:p>
          <a:p>
            <a:pPr indent="-419100" lvl="0" marL="457200" rtl="0" algn="l">
              <a:spcBef>
                <a:spcPts val="0"/>
              </a:spcBef>
              <a:spcAft>
                <a:spcPts val="0"/>
              </a:spcAft>
              <a:buClr>
                <a:srgbClr val="000000"/>
              </a:buClr>
              <a:buSzPts val="3000"/>
              <a:buAutoNum type="arabicParenR"/>
            </a:pPr>
            <a:r>
              <a:rPr lang="en" sz="3000">
                <a:solidFill>
                  <a:srgbClr val="000000"/>
                </a:solidFill>
              </a:rPr>
              <a:t>Praxis </a:t>
            </a:r>
            <a:endParaRPr sz="3000">
              <a:solidFill>
                <a:srgbClr val="000000"/>
              </a:solidFill>
            </a:endParaRPr>
          </a:p>
          <a:p>
            <a:pPr indent="-419100" lvl="0" marL="457200" rtl="0" algn="l">
              <a:spcBef>
                <a:spcPts val="0"/>
              </a:spcBef>
              <a:spcAft>
                <a:spcPts val="0"/>
              </a:spcAft>
              <a:buClr>
                <a:srgbClr val="000000"/>
              </a:buClr>
              <a:buSzPts val="3000"/>
              <a:buAutoNum type="arabicParenR"/>
            </a:pPr>
            <a:r>
              <a:rPr lang="en" sz="3000">
                <a:solidFill>
                  <a:srgbClr val="000000"/>
                </a:solidFill>
              </a:rPr>
              <a:t>Pedagogy </a:t>
            </a:r>
            <a:endParaRPr sz="3000">
              <a:solidFill>
                <a:srgbClr val="000000"/>
              </a:solidFill>
            </a:endParaRPr>
          </a:p>
          <a:p>
            <a:pPr indent="-419100" lvl="0" marL="457200" rtl="0" algn="l">
              <a:spcBef>
                <a:spcPts val="0"/>
              </a:spcBef>
              <a:spcAft>
                <a:spcPts val="0"/>
              </a:spcAft>
              <a:buClr>
                <a:srgbClr val="000000"/>
              </a:buClr>
              <a:buSzPts val="3000"/>
              <a:buAutoNum type="arabicParenR"/>
            </a:pPr>
            <a:r>
              <a:rPr lang="en" sz="3000">
                <a:solidFill>
                  <a:srgbClr val="000000"/>
                </a:solidFill>
              </a:rPr>
              <a:t>Heteronormativity </a:t>
            </a:r>
            <a:endParaRPr sz="300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7"/>
          <p:cNvSpPr txBox="1"/>
          <p:nvPr>
            <p:ph type="title"/>
          </p:nvPr>
        </p:nvSpPr>
        <p:spPr>
          <a:xfrm>
            <a:off x="197675" y="346250"/>
            <a:ext cx="69633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600">
                <a:solidFill>
                  <a:srgbClr val="FFFFFF"/>
                </a:solidFill>
                <a:highlight>
                  <a:srgbClr val="000000"/>
                </a:highlight>
                <a:latin typeface="Lora"/>
                <a:ea typeface="Lora"/>
                <a:cs typeface="Lora"/>
                <a:sym typeface="Lora"/>
              </a:rPr>
              <a:t>Deconstructing Queerness </a:t>
            </a:r>
            <a:endParaRPr b="1" sz="3600">
              <a:solidFill>
                <a:srgbClr val="FFFFFF"/>
              </a:solidFill>
              <a:highlight>
                <a:srgbClr val="000000"/>
              </a:highlight>
              <a:latin typeface="Lora"/>
              <a:ea typeface="Lora"/>
              <a:cs typeface="Lora"/>
              <a:sym typeface="Lora"/>
            </a:endParaRPr>
          </a:p>
        </p:txBody>
      </p:sp>
      <p:sp>
        <p:nvSpPr>
          <p:cNvPr id="82" name="Google Shape;82;p17"/>
          <p:cNvSpPr txBox="1"/>
          <p:nvPr>
            <p:ph idx="1" type="body"/>
          </p:nvPr>
        </p:nvSpPr>
        <p:spPr>
          <a:xfrm>
            <a:off x="410000" y="1716350"/>
            <a:ext cx="2675100" cy="26379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000000"/>
              </a:buClr>
              <a:buSzPts val="1800"/>
              <a:buFont typeface="Lato"/>
              <a:buAutoNum type="alphaLcPeriod"/>
            </a:pPr>
            <a:r>
              <a:rPr lang="en" sz="1800">
                <a:solidFill>
                  <a:srgbClr val="000000"/>
                </a:solidFill>
                <a:latin typeface="Lato"/>
                <a:ea typeface="Lato"/>
                <a:cs typeface="Lato"/>
                <a:sym typeface="Lato"/>
              </a:rPr>
              <a:t>“A nonnormative sexual identity” (15).</a:t>
            </a:r>
            <a:endParaRPr sz="1800">
              <a:solidFill>
                <a:srgbClr val="000000"/>
              </a:solidFill>
              <a:latin typeface="Lato"/>
              <a:ea typeface="Lato"/>
              <a:cs typeface="Lato"/>
              <a:sym typeface="Lato"/>
            </a:endParaRPr>
          </a:p>
          <a:p>
            <a:pPr indent="0" lvl="0" marL="457200" rtl="0" algn="l">
              <a:spcBef>
                <a:spcPts val="600"/>
              </a:spcBef>
              <a:spcAft>
                <a:spcPts val="0"/>
              </a:spcAft>
              <a:buNone/>
            </a:pPr>
            <a:r>
              <a:t/>
            </a:r>
            <a:endParaRPr>
              <a:solidFill>
                <a:srgbClr val="000000"/>
              </a:solidFill>
            </a:endParaRPr>
          </a:p>
        </p:txBody>
      </p:sp>
      <p:sp>
        <p:nvSpPr>
          <p:cNvPr id="83" name="Google Shape;83;p17"/>
          <p:cNvSpPr txBox="1"/>
          <p:nvPr>
            <p:ph idx="2" type="body"/>
          </p:nvPr>
        </p:nvSpPr>
        <p:spPr>
          <a:xfrm>
            <a:off x="3670906" y="1716350"/>
            <a:ext cx="2675100" cy="2637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solidFill>
                  <a:srgbClr val="000000"/>
                </a:solidFill>
                <a:latin typeface="Lato"/>
                <a:ea typeface="Lato"/>
                <a:cs typeface="Lato"/>
                <a:sym typeface="Lato"/>
              </a:rPr>
              <a:t>b</a:t>
            </a:r>
            <a:r>
              <a:rPr lang="en" sz="1800">
                <a:solidFill>
                  <a:srgbClr val="000000"/>
                </a:solidFill>
                <a:latin typeface="Lato"/>
                <a:ea typeface="Lato"/>
                <a:cs typeface="Lato"/>
                <a:sym typeface="Lato"/>
              </a:rPr>
              <a:t>. </a:t>
            </a:r>
            <a:r>
              <a:rPr lang="en" sz="1800">
                <a:solidFill>
                  <a:srgbClr val="000000"/>
                </a:solidFill>
                <a:latin typeface="Lato"/>
                <a:ea typeface="Lato"/>
                <a:cs typeface="Lato"/>
                <a:sym typeface="Lato"/>
              </a:rPr>
              <a:t>“A process by which academic, political, and/or cultural normatives are defamiliarized, shifted, altered, and seriously called into question” (15). </a:t>
            </a:r>
            <a:endParaRPr sz="1800">
              <a:solidFill>
                <a:srgbClr val="000000"/>
              </a:solidFill>
              <a:latin typeface="Lato"/>
              <a:ea typeface="Lato"/>
              <a:cs typeface="Lato"/>
              <a:sym typeface="Lato"/>
            </a:endParaRPr>
          </a:p>
        </p:txBody>
      </p:sp>
      <p:sp>
        <p:nvSpPr>
          <p:cNvPr id="84" name="Google Shape;84;p17"/>
          <p:cNvSpPr txBox="1"/>
          <p:nvPr/>
        </p:nvSpPr>
        <p:spPr>
          <a:xfrm>
            <a:off x="259650" y="1096575"/>
            <a:ext cx="6500100" cy="47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Lato Light"/>
                <a:ea typeface="Lato Light"/>
                <a:cs typeface="Lato Light"/>
                <a:sym typeface="Lato Light"/>
              </a:rPr>
              <a:t>What does it mean, &amp; how do we apply it to the writing center? </a:t>
            </a:r>
            <a:endParaRPr sz="1800">
              <a:latin typeface="Lato Light"/>
              <a:ea typeface="Lato Light"/>
              <a:cs typeface="Lato Light"/>
              <a:sym typeface="Lato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8"/>
          <p:cNvSpPr txBox="1"/>
          <p:nvPr/>
        </p:nvSpPr>
        <p:spPr>
          <a:xfrm>
            <a:off x="260125" y="508000"/>
            <a:ext cx="8387700" cy="7197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b="1" lang="en" sz="2500">
                <a:solidFill>
                  <a:srgbClr val="FFFFFF"/>
                </a:solidFill>
                <a:highlight>
                  <a:srgbClr val="000000"/>
                </a:highlight>
                <a:latin typeface="Lora"/>
                <a:ea typeface="Lora"/>
                <a:cs typeface="Lora"/>
                <a:sym typeface="Lora"/>
              </a:rPr>
              <a:t>“Compulsory Heterosexuality”</a:t>
            </a:r>
            <a:endParaRPr b="1" sz="2500">
              <a:solidFill>
                <a:srgbClr val="FFFFFF"/>
              </a:solidFill>
              <a:highlight>
                <a:srgbClr val="000000"/>
              </a:highlight>
              <a:latin typeface="Lora"/>
              <a:ea typeface="Lora"/>
              <a:cs typeface="Lora"/>
              <a:sym typeface="Lora"/>
            </a:endParaRPr>
          </a:p>
        </p:txBody>
      </p:sp>
      <p:sp>
        <p:nvSpPr>
          <p:cNvPr id="90" name="Google Shape;90;p18"/>
          <p:cNvSpPr txBox="1"/>
          <p:nvPr/>
        </p:nvSpPr>
        <p:spPr>
          <a:xfrm>
            <a:off x="932075" y="1227700"/>
            <a:ext cx="7444500" cy="27960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FFFFFF"/>
              </a:buClr>
              <a:buSzPts val="2400"/>
              <a:buFont typeface="Lato"/>
              <a:buChar char="-"/>
            </a:pPr>
            <a:r>
              <a:rPr lang="en" sz="2400">
                <a:solidFill>
                  <a:srgbClr val="FFFFFF"/>
                </a:solidFill>
                <a:highlight>
                  <a:srgbClr val="000000"/>
                </a:highlight>
                <a:latin typeface="Lato"/>
                <a:ea typeface="Lato"/>
                <a:cs typeface="Lato"/>
                <a:sym typeface="Lato"/>
              </a:rPr>
              <a:t>Heterosexuality is seen as the “default” in the writing center.</a:t>
            </a:r>
            <a:endParaRPr sz="2400">
              <a:solidFill>
                <a:srgbClr val="FFFFFF"/>
              </a:solidFill>
              <a:highlight>
                <a:srgbClr val="000000"/>
              </a:highlight>
              <a:latin typeface="Lato"/>
              <a:ea typeface="Lato"/>
              <a:cs typeface="Lato"/>
              <a:sym typeface="Lato"/>
            </a:endParaRPr>
          </a:p>
          <a:p>
            <a:pPr indent="-381000" lvl="0" marL="457200" rtl="0" algn="l">
              <a:spcBef>
                <a:spcPts val="0"/>
              </a:spcBef>
              <a:spcAft>
                <a:spcPts val="0"/>
              </a:spcAft>
              <a:buClr>
                <a:srgbClr val="FFFFFF"/>
              </a:buClr>
              <a:buSzPts val="2400"/>
              <a:buFont typeface="Lato"/>
              <a:buChar char="-"/>
            </a:pPr>
            <a:r>
              <a:rPr lang="en" sz="2400">
                <a:solidFill>
                  <a:srgbClr val="FFFFFF"/>
                </a:solidFill>
                <a:highlight>
                  <a:srgbClr val="000000"/>
                </a:highlight>
                <a:latin typeface="Lato"/>
                <a:ea typeface="Lato"/>
                <a:cs typeface="Lato"/>
                <a:sym typeface="Lato"/>
              </a:rPr>
              <a:t>This affects the way students learn and are taught to write. </a:t>
            </a:r>
            <a:endParaRPr sz="2400">
              <a:solidFill>
                <a:srgbClr val="FFFFFF"/>
              </a:solidFill>
              <a:highlight>
                <a:srgbClr val="000000"/>
              </a:highlight>
              <a:latin typeface="Lato"/>
              <a:ea typeface="Lato"/>
              <a:cs typeface="Lato"/>
              <a:sym typeface="Lato"/>
            </a:endParaRPr>
          </a:p>
          <a:p>
            <a:pPr indent="-381000" lvl="0" marL="457200" rtl="0" algn="l">
              <a:spcBef>
                <a:spcPts val="0"/>
              </a:spcBef>
              <a:spcAft>
                <a:spcPts val="0"/>
              </a:spcAft>
              <a:buClr>
                <a:srgbClr val="FFFFFF"/>
              </a:buClr>
              <a:buSzPts val="2400"/>
              <a:buFont typeface="Lato"/>
              <a:buChar char="-"/>
            </a:pPr>
            <a:r>
              <a:rPr lang="en" sz="2400">
                <a:solidFill>
                  <a:srgbClr val="FFFFFF"/>
                </a:solidFill>
                <a:highlight>
                  <a:srgbClr val="000000"/>
                </a:highlight>
                <a:latin typeface="Lato"/>
                <a:ea typeface="Lato"/>
                <a:cs typeface="Lato"/>
                <a:sym typeface="Lato"/>
              </a:rPr>
              <a:t>Heteronormativity is a hegemonic practice &amp;   shapes the pedagogy &amp; praxis constructed and informed by the dominant culture.</a:t>
            </a:r>
            <a:endParaRPr sz="2400">
              <a:solidFill>
                <a:srgbClr val="FFFFFF"/>
              </a:solidFill>
              <a:highlight>
                <a:srgbClr val="000000"/>
              </a:highlight>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9"/>
          <p:cNvSpPr txBox="1"/>
          <p:nvPr>
            <p:ph type="title"/>
          </p:nvPr>
        </p:nvSpPr>
        <p:spPr>
          <a:xfrm>
            <a:off x="457200" y="299025"/>
            <a:ext cx="69159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600">
                <a:solidFill>
                  <a:srgbClr val="FFFFFF"/>
                </a:solidFill>
                <a:highlight>
                  <a:srgbClr val="000000"/>
                </a:highlight>
                <a:latin typeface="Lora"/>
                <a:ea typeface="Lora"/>
                <a:cs typeface="Lora"/>
                <a:sym typeface="Lora"/>
              </a:rPr>
              <a:t>“Critical Inquiry”</a:t>
            </a:r>
            <a:endParaRPr b="1" sz="3600">
              <a:solidFill>
                <a:srgbClr val="FFFFFF"/>
              </a:solidFill>
              <a:highlight>
                <a:srgbClr val="000000"/>
              </a:highlight>
              <a:latin typeface="Lora"/>
              <a:ea typeface="Lora"/>
              <a:cs typeface="Lora"/>
              <a:sym typeface="Lora"/>
            </a:endParaRPr>
          </a:p>
        </p:txBody>
      </p:sp>
      <p:sp>
        <p:nvSpPr>
          <p:cNvPr id="96" name="Google Shape;96;p19"/>
          <p:cNvSpPr txBox="1"/>
          <p:nvPr>
            <p:ph idx="1" type="body"/>
          </p:nvPr>
        </p:nvSpPr>
        <p:spPr>
          <a:xfrm>
            <a:off x="516175" y="1215925"/>
            <a:ext cx="5511300" cy="34452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Clr>
                <a:srgbClr val="000000"/>
              </a:buClr>
              <a:buSzPts val="1800"/>
              <a:buChar char="-"/>
            </a:pPr>
            <a:r>
              <a:rPr lang="en">
                <a:solidFill>
                  <a:srgbClr val="000000"/>
                </a:solidFill>
              </a:rPr>
              <a:t>Critical inquiry allows us to question and challenge hegemonic practices that set exclusive norms and practices, as well as identify why they’re problematic. </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In the context of “Composing Queers”, heteronormativity is an axiomatic feature of composition pedagogy that is left unquestioned because of hegemony. </a:t>
            </a:r>
            <a:endParaRPr>
              <a:solidFill>
                <a:srgbClr val="000000"/>
              </a:solidFill>
            </a:endParaRPr>
          </a:p>
          <a:p>
            <a:pPr indent="0" lvl="0" marL="0" rtl="0" algn="l">
              <a:spcBef>
                <a:spcPts val="600"/>
              </a:spcBef>
              <a:spcAft>
                <a:spcPts val="0"/>
              </a:spcAft>
              <a:buNone/>
            </a:pPr>
            <a:r>
              <a:rPr b="1" i="1" lang="en">
                <a:solidFill>
                  <a:srgbClr val="000000"/>
                </a:solidFill>
                <a:latin typeface="Lato"/>
                <a:ea typeface="Lato"/>
                <a:cs typeface="Lato"/>
                <a:sym typeface="Lato"/>
              </a:rPr>
              <a:t>Taking critical inquiry into consideration, what are some issues with seeing </a:t>
            </a:r>
            <a:r>
              <a:rPr b="1" i="1" lang="en">
                <a:solidFill>
                  <a:srgbClr val="000000"/>
                </a:solidFill>
                <a:latin typeface="Lato"/>
                <a:ea typeface="Lato"/>
                <a:cs typeface="Lato"/>
                <a:sym typeface="Lato"/>
              </a:rPr>
              <a:t>heteronormativity as an inherent feature of classrooms, </a:t>
            </a:r>
            <a:r>
              <a:rPr b="1" i="1" lang="en">
                <a:solidFill>
                  <a:srgbClr val="000000"/>
                </a:solidFill>
                <a:latin typeface="Lato"/>
                <a:ea typeface="Lato"/>
                <a:cs typeface="Lato"/>
                <a:sym typeface="Lato"/>
              </a:rPr>
              <a:t>especially in the context of writing and the writing center?</a:t>
            </a:r>
            <a:endParaRPr b="1" i="1">
              <a:solidFill>
                <a:srgbClr val="000000"/>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20"/>
          <p:cNvSpPr txBox="1"/>
          <p:nvPr/>
        </p:nvSpPr>
        <p:spPr>
          <a:xfrm>
            <a:off x="578150" y="388750"/>
            <a:ext cx="8316900" cy="75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FFFFFF"/>
                </a:solidFill>
                <a:highlight>
                  <a:srgbClr val="000000"/>
                </a:highlight>
                <a:latin typeface="Lora"/>
                <a:ea typeface="Lora"/>
                <a:cs typeface="Lora"/>
                <a:sym typeface="Lora"/>
              </a:rPr>
              <a:t>Hegemony in the Academy &amp; Writing</a:t>
            </a:r>
            <a:endParaRPr b="1" sz="3600">
              <a:solidFill>
                <a:srgbClr val="FFFFFF"/>
              </a:solidFill>
              <a:highlight>
                <a:srgbClr val="000000"/>
              </a:highlight>
              <a:latin typeface="Lora"/>
              <a:ea typeface="Lora"/>
              <a:cs typeface="Lora"/>
              <a:sym typeface="Lora"/>
            </a:endParaRPr>
          </a:p>
        </p:txBody>
      </p:sp>
      <p:sp>
        <p:nvSpPr>
          <p:cNvPr id="102" name="Google Shape;102;p20"/>
          <p:cNvSpPr txBox="1"/>
          <p:nvPr/>
        </p:nvSpPr>
        <p:spPr>
          <a:xfrm>
            <a:off x="2383100" y="1204125"/>
            <a:ext cx="5025600" cy="357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FFFF"/>
                </a:solidFill>
                <a:highlight>
                  <a:srgbClr val="000000"/>
                </a:highlight>
                <a:latin typeface="Lato"/>
                <a:ea typeface="Lato"/>
                <a:cs typeface="Lato"/>
                <a:sym typeface="Lato"/>
              </a:rPr>
              <a:t>Hegemony within the academy demands that we decentralize our voices, experiences, and narratives, convincing us that there is no place for our identities in our work. </a:t>
            </a:r>
            <a:endParaRPr sz="1800">
              <a:solidFill>
                <a:srgbClr val="FFFFFF"/>
              </a:solidFill>
              <a:highlight>
                <a:srgbClr val="000000"/>
              </a:highlight>
              <a:latin typeface="Lato"/>
              <a:ea typeface="Lato"/>
              <a:cs typeface="Lato"/>
              <a:sym typeface="Lato"/>
            </a:endParaRPr>
          </a:p>
          <a:p>
            <a:pPr indent="0" lvl="0" marL="0" rtl="0" algn="l">
              <a:spcBef>
                <a:spcPts val="0"/>
              </a:spcBef>
              <a:spcAft>
                <a:spcPts val="0"/>
              </a:spcAft>
              <a:buNone/>
            </a:pPr>
            <a:r>
              <a:rPr lang="en" sz="1800">
                <a:solidFill>
                  <a:srgbClr val="FFFFFF"/>
                </a:solidFill>
                <a:highlight>
                  <a:srgbClr val="000000"/>
                </a:highlight>
                <a:latin typeface="Lato"/>
                <a:ea typeface="Lato"/>
                <a:cs typeface="Lato"/>
                <a:sym typeface="Lato"/>
              </a:rPr>
              <a:t>Example: Writing with/ in a “masculine” voice</a:t>
            </a:r>
            <a:endParaRPr sz="1800">
              <a:solidFill>
                <a:srgbClr val="FFFFFF"/>
              </a:solidFill>
              <a:highlight>
                <a:srgbClr val="000000"/>
              </a:highlight>
              <a:latin typeface="Lato"/>
              <a:ea typeface="Lato"/>
              <a:cs typeface="Lato"/>
              <a:sym typeface="Lato"/>
            </a:endParaRPr>
          </a:p>
          <a:p>
            <a:pPr indent="-342900" lvl="0" marL="457200" rtl="0" algn="l">
              <a:spcBef>
                <a:spcPts val="0"/>
              </a:spcBef>
              <a:spcAft>
                <a:spcPts val="0"/>
              </a:spcAft>
              <a:buClr>
                <a:srgbClr val="FFFFFF"/>
              </a:buClr>
              <a:buSzPts val="1800"/>
              <a:buFont typeface="Lato"/>
              <a:buChar char="-"/>
            </a:pPr>
            <a:r>
              <a:rPr lang="en" sz="1800">
                <a:solidFill>
                  <a:srgbClr val="FFFFFF"/>
                </a:solidFill>
                <a:highlight>
                  <a:srgbClr val="000000"/>
                </a:highlight>
                <a:latin typeface="Lato"/>
                <a:ea typeface="Lato"/>
                <a:cs typeface="Lato"/>
                <a:sym typeface="Lato"/>
              </a:rPr>
              <a:t>Doucette’s experience reveals that following a hegemonic practice of the academy/writing makes him feel like he is excluding parts of himself; he feels as though his identities and his work are irreconcilable. </a:t>
            </a:r>
            <a:endParaRPr sz="1800">
              <a:solidFill>
                <a:srgbClr val="FFFFFF"/>
              </a:solidFill>
              <a:highlight>
                <a:srgbClr val="000000"/>
              </a:highlight>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21"/>
          <p:cNvSpPr txBox="1"/>
          <p:nvPr>
            <p:ph type="ctrTitle"/>
          </p:nvPr>
        </p:nvSpPr>
        <p:spPr>
          <a:xfrm>
            <a:off x="212450" y="506700"/>
            <a:ext cx="8872500" cy="915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600">
                <a:solidFill>
                  <a:srgbClr val="FFFFFF"/>
                </a:solidFill>
                <a:highlight>
                  <a:srgbClr val="000000"/>
                </a:highlight>
                <a:latin typeface="Lora"/>
                <a:ea typeface="Lora"/>
                <a:cs typeface="Lora"/>
                <a:sym typeface="Lora"/>
              </a:rPr>
              <a:t>Action Steps: Resistance Through Queerness </a:t>
            </a:r>
            <a:endParaRPr b="1" sz="3600">
              <a:solidFill>
                <a:srgbClr val="FFFFFF"/>
              </a:solidFill>
              <a:highlight>
                <a:srgbClr val="000000"/>
              </a:highlight>
              <a:latin typeface="Lora"/>
              <a:ea typeface="Lora"/>
              <a:cs typeface="Lora"/>
              <a:sym typeface="Lora"/>
            </a:endParaRPr>
          </a:p>
        </p:txBody>
      </p:sp>
      <p:sp>
        <p:nvSpPr>
          <p:cNvPr id="108" name="Google Shape;108;p21"/>
          <p:cNvSpPr txBox="1"/>
          <p:nvPr>
            <p:ph idx="1" type="subTitle"/>
          </p:nvPr>
        </p:nvSpPr>
        <p:spPr>
          <a:xfrm>
            <a:off x="4130525" y="1185304"/>
            <a:ext cx="3914700" cy="78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solidFill>
                  <a:srgbClr val="FFFFFF"/>
                </a:solidFill>
                <a:highlight>
                  <a:srgbClr val="000000"/>
                </a:highlight>
                <a:latin typeface="Lato"/>
                <a:ea typeface="Lato"/>
                <a:cs typeface="Lato"/>
                <a:sym typeface="Lato"/>
              </a:rPr>
              <a:t>This is where </a:t>
            </a:r>
            <a:r>
              <a:rPr i="1" lang="en" sz="1600">
                <a:solidFill>
                  <a:srgbClr val="FFFFFF"/>
                </a:solidFill>
                <a:highlight>
                  <a:srgbClr val="000000"/>
                </a:highlight>
                <a:latin typeface="Lato"/>
                <a:ea typeface="Lato"/>
                <a:cs typeface="Lato"/>
                <a:sym typeface="Lato"/>
              </a:rPr>
              <a:t>queerness</a:t>
            </a:r>
            <a:r>
              <a:rPr lang="en" sz="1600">
                <a:solidFill>
                  <a:srgbClr val="FFFFFF"/>
                </a:solidFill>
                <a:highlight>
                  <a:srgbClr val="000000"/>
                </a:highlight>
                <a:latin typeface="Lato"/>
                <a:ea typeface="Lato"/>
                <a:cs typeface="Lato"/>
                <a:sym typeface="Lato"/>
              </a:rPr>
              <a:t> comes in→  it is “crucial: it gives students a sense of </a:t>
            </a:r>
            <a:r>
              <a:rPr b="1" lang="en" sz="1600">
                <a:solidFill>
                  <a:srgbClr val="FFFFFF"/>
                </a:solidFill>
                <a:highlight>
                  <a:srgbClr val="000000"/>
                </a:highlight>
                <a:latin typeface="Lato"/>
                <a:ea typeface="Lato"/>
                <a:cs typeface="Lato"/>
                <a:sym typeface="Lato"/>
              </a:rPr>
              <a:t>agency </a:t>
            </a:r>
            <a:r>
              <a:rPr lang="en" sz="1600">
                <a:solidFill>
                  <a:srgbClr val="FFFFFF"/>
                </a:solidFill>
                <a:highlight>
                  <a:srgbClr val="000000"/>
                </a:highlight>
                <a:latin typeface="Lato"/>
                <a:ea typeface="Lato"/>
                <a:cs typeface="Lato"/>
                <a:sym typeface="Lato"/>
              </a:rPr>
              <a:t>and a way to write themselves into American society” (6). </a:t>
            </a:r>
            <a:endParaRPr sz="1600">
              <a:solidFill>
                <a:srgbClr val="FFFFFF"/>
              </a:solidFill>
              <a:highlight>
                <a:srgbClr val="000000"/>
              </a:highlight>
              <a:latin typeface="Lato"/>
              <a:ea typeface="Lato"/>
              <a:cs typeface="Lato"/>
              <a:sym typeface="Lato"/>
            </a:endParaRPr>
          </a:p>
          <a:p>
            <a:pPr indent="0" lvl="0" marL="0" rtl="0" algn="l">
              <a:spcBef>
                <a:spcPts val="0"/>
              </a:spcBef>
              <a:spcAft>
                <a:spcPts val="0"/>
              </a:spcAft>
              <a:buNone/>
            </a:pPr>
            <a:r>
              <a:t/>
            </a:r>
            <a:endParaRPr>
              <a:solidFill>
                <a:srgbClr val="FFFFFF"/>
              </a:solidFill>
              <a:highlight>
                <a:srgbClr val="000000"/>
              </a:highlight>
            </a:endParaRPr>
          </a:p>
        </p:txBody>
      </p:sp>
      <p:sp>
        <p:nvSpPr>
          <p:cNvPr id="109" name="Google Shape;109;p21"/>
          <p:cNvSpPr txBox="1"/>
          <p:nvPr/>
        </p:nvSpPr>
        <p:spPr>
          <a:xfrm>
            <a:off x="354025" y="2571750"/>
            <a:ext cx="4683300" cy="1863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ato Light"/>
              <a:buAutoNum type="arabicPeriod"/>
            </a:pPr>
            <a:r>
              <a:rPr lang="en" sz="1800">
                <a:latin typeface="Lato Light"/>
                <a:ea typeface="Lato Light"/>
                <a:cs typeface="Lato Light"/>
                <a:sym typeface="Lato Light"/>
              </a:rPr>
              <a:t>Accessibility</a:t>
            </a:r>
            <a:endParaRPr sz="1800">
              <a:latin typeface="Lato Light"/>
              <a:ea typeface="Lato Light"/>
              <a:cs typeface="Lato Light"/>
              <a:sym typeface="Lato Light"/>
            </a:endParaRPr>
          </a:p>
          <a:p>
            <a:pPr indent="-342900" lvl="0" marL="457200" rtl="0" algn="l">
              <a:spcBef>
                <a:spcPts val="0"/>
              </a:spcBef>
              <a:spcAft>
                <a:spcPts val="0"/>
              </a:spcAft>
              <a:buSzPts val="1800"/>
              <a:buFont typeface="Lato Light"/>
              <a:buAutoNum type="arabicPeriod"/>
            </a:pPr>
            <a:r>
              <a:rPr lang="en" sz="1800">
                <a:latin typeface="Lato Light"/>
                <a:ea typeface="Lato Light"/>
                <a:cs typeface="Lato Light"/>
                <a:sym typeface="Lato Light"/>
              </a:rPr>
              <a:t>Addressing </a:t>
            </a:r>
            <a:endParaRPr sz="1800">
              <a:latin typeface="Lato Light"/>
              <a:ea typeface="Lato Light"/>
              <a:cs typeface="Lato Light"/>
              <a:sym typeface="Lato Light"/>
            </a:endParaRPr>
          </a:p>
          <a:p>
            <a:pPr indent="-342900" lvl="0" marL="457200" rtl="0" algn="l">
              <a:spcBef>
                <a:spcPts val="0"/>
              </a:spcBef>
              <a:spcAft>
                <a:spcPts val="0"/>
              </a:spcAft>
              <a:buSzPts val="1800"/>
              <a:buFont typeface="Lato Light"/>
              <a:buAutoNum type="arabicPeriod"/>
            </a:pPr>
            <a:r>
              <a:rPr lang="en" sz="1800">
                <a:latin typeface="Lato Light"/>
                <a:ea typeface="Lato Light"/>
                <a:cs typeface="Lato Light"/>
                <a:sym typeface="Lato Light"/>
              </a:rPr>
              <a:t>Application </a:t>
            </a:r>
            <a:endParaRPr sz="1800">
              <a:latin typeface="Lato Light"/>
              <a:ea typeface="Lato Light"/>
              <a:cs typeface="Lato Light"/>
              <a:sym typeface="Lato Light"/>
            </a:endParaRPr>
          </a:p>
          <a:p>
            <a:pPr indent="-342900" lvl="0" marL="457200" rtl="0" algn="l">
              <a:spcBef>
                <a:spcPts val="0"/>
              </a:spcBef>
              <a:spcAft>
                <a:spcPts val="0"/>
              </a:spcAft>
              <a:buSzPts val="1800"/>
              <a:buFont typeface="Lato Light"/>
              <a:buAutoNum type="arabicPeriod"/>
            </a:pPr>
            <a:r>
              <a:rPr lang="en" sz="1800">
                <a:latin typeface="Lato Light"/>
                <a:ea typeface="Lato Light"/>
                <a:cs typeface="Lato Light"/>
                <a:sym typeface="Lato Light"/>
              </a:rPr>
              <a:t>Act With Intention</a:t>
            </a:r>
            <a:endParaRPr sz="1800">
              <a:latin typeface="Lato Light"/>
              <a:ea typeface="Lato Light"/>
              <a:cs typeface="Lato Light"/>
              <a:sym typeface="Lato Light"/>
            </a:endParaRPr>
          </a:p>
          <a:p>
            <a:pPr indent="-342900" lvl="0" marL="457200" rtl="0" algn="l">
              <a:spcBef>
                <a:spcPts val="0"/>
              </a:spcBef>
              <a:spcAft>
                <a:spcPts val="0"/>
              </a:spcAft>
              <a:buSzPts val="1800"/>
              <a:buFont typeface="Lato Light"/>
              <a:buAutoNum type="arabicPeriod"/>
            </a:pPr>
            <a:r>
              <a:rPr lang="en" sz="1800">
                <a:latin typeface="Lato Light"/>
                <a:ea typeface="Lato Light"/>
                <a:cs typeface="Lato Light"/>
                <a:sym typeface="Lato Light"/>
              </a:rPr>
              <a:t> Attempt to “Queer” the Space</a:t>
            </a:r>
            <a:endParaRPr sz="1800">
              <a:latin typeface="Lato Light"/>
              <a:ea typeface="Lato Light"/>
              <a:cs typeface="Lato Light"/>
              <a:sym typeface="Lato Light"/>
            </a:endParaRPr>
          </a:p>
          <a:p>
            <a:pPr indent="-342900" lvl="0" marL="457200" rtl="0" algn="l">
              <a:spcBef>
                <a:spcPts val="0"/>
              </a:spcBef>
              <a:spcAft>
                <a:spcPts val="0"/>
              </a:spcAft>
              <a:buSzPts val="1800"/>
              <a:buFont typeface="Lato Light"/>
              <a:buAutoNum type="arabicPeriod"/>
            </a:pPr>
            <a:r>
              <a:rPr lang="en" sz="1800">
                <a:latin typeface="Lato Light"/>
                <a:ea typeface="Lato Light"/>
                <a:cs typeface="Lato Light"/>
                <a:sym typeface="Lato Light"/>
              </a:rPr>
              <a:t>Amplify Your Voice, Exercise Your Agency</a:t>
            </a:r>
            <a:endParaRPr sz="1800">
              <a:latin typeface="Lato Light"/>
              <a:ea typeface="Lato Light"/>
              <a:cs typeface="Lato Light"/>
              <a:sym typeface="Lato Light"/>
            </a:endParaRPr>
          </a:p>
        </p:txBody>
      </p:sp>
      <p:sp>
        <p:nvSpPr>
          <p:cNvPr id="110" name="Google Shape;110;p21"/>
          <p:cNvSpPr txBox="1"/>
          <p:nvPr/>
        </p:nvSpPr>
        <p:spPr>
          <a:xfrm>
            <a:off x="306825" y="2099850"/>
            <a:ext cx="2489100" cy="47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Lato"/>
                <a:ea typeface="Lato"/>
                <a:cs typeface="Lato"/>
                <a:sym typeface="Lato"/>
              </a:rPr>
              <a:t>Six </a:t>
            </a:r>
            <a:r>
              <a:rPr i="1" lang="en" sz="1800">
                <a:latin typeface="Lato"/>
                <a:ea typeface="Lato"/>
                <a:cs typeface="Lato"/>
                <a:sym typeface="Lato"/>
              </a:rPr>
              <a:t>A</a:t>
            </a:r>
            <a:r>
              <a:rPr lang="en" sz="1800">
                <a:latin typeface="Lato"/>
                <a:ea typeface="Lato"/>
                <a:cs typeface="Lato"/>
                <a:sym typeface="Lato"/>
              </a:rPr>
              <a:t>ction Steps: </a:t>
            </a:r>
            <a:endParaRPr sz="1800">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2"/>
          <p:cNvSpPr txBox="1"/>
          <p:nvPr>
            <p:ph idx="1" type="body"/>
          </p:nvPr>
        </p:nvSpPr>
        <p:spPr>
          <a:xfrm>
            <a:off x="474350" y="1099050"/>
            <a:ext cx="6613800" cy="318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sz="2400">
              <a:solidFill>
                <a:schemeClr val="lt1"/>
              </a:solidFill>
              <a:highlight>
                <a:srgbClr val="000000"/>
              </a:highlight>
              <a:latin typeface="Lato"/>
              <a:ea typeface="Lato"/>
              <a:cs typeface="Lato"/>
              <a:sym typeface="Lato"/>
            </a:endParaRPr>
          </a:p>
          <a:p>
            <a:pPr indent="0" lvl="0" marL="0" rtl="0" algn="l">
              <a:spcBef>
                <a:spcPts val="600"/>
              </a:spcBef>
              <a:spcAft>
                <a:spcPts val="0"/>
              </a:spcAft>
              <a:buNone/>
            </a:pPr>
            <a:r>
              <a:rPr lang="en" sz="2400">
                <a:solidFill>
                  <a:schemeClr val="lt1"/>
                </a:solidFill>
                <a:highlight>
                  <a:srgbClr val="000000"/>
                </a:highlight>
                <a:latin typeface="Lora"/>
                <a:ea typeface="Lora"/>
                <a:cs typeface="Lora"/>
                <a:sym typeface="Lora"/>
              </a:rPr>
              <a:t>“Theory In/To Practice: Addressing the Everyday Language of Oppression in the Writing Center”</a:t>
            </a:r>
            <a:endParaRPr sz="2400">
              <a:solidFill>
                <a:schemeClr val="lt1"/>
              </a:solidFill>
              <a:highlight>
                <a:srgbClr val="000000"/>
              </a:highlight>
              <a:latin typeface="Lora"/>
              <a:ea typeface="Lora"/>
              <a:cs typeface="Lora"/>
              <a:sym typeface="Lora"/>
            </a:endParaRPr>
          </a:p>
          <a:p>
            <a:pPr indent="0" lvl="0" marL="0" rtl="0" algn="l">
              <a:spcBef>
                <a:spcPts val="600"/>
              </a:spcBef>
              <a:spcAft>
                <a:spcPts val="0"/>
              </a:spcAft>
              <a:buNone/>
            </a:pPr>
            <a:r>
              <a:rPr lang="en" sz="2400">
                <a:solidFill>
                  <a:schemeClr val="lt1"/>
                </a:solidFill>
                <a:latin typeface="Lora"/>
                <a:ea typeface="Lora"/>
                <a:cs typeface="Lora"/>
                <a:sym typeface="Lora"/>
              </a:rPr>
              <a:t>	    </a:t>
            </a:r>
            <a:r>
              <a:rPr lang="en">
                <a:latin typeface="Lora"/>
                <a:ea typeface="Lora"/>
                <a:cs typeface="Lora"/>
                <a:sym typeface="Lora"/>
              </a:rPr>
              <a:t>Mandy Suhr-Sytsma and Shan-Estelle       </a:t>
            </a:r>
            <a:endParaRPr>
              <a:latin typeface="Lora"/>
              <a:ea typeface="Lora"/>
              <a:cs typeface="Lora"/>
              <a:sym typeface="Lora"/>
            </a:endParaRPr>
          </a:p>
          <a:p>
            <a:pPr indent="0" lvl="0" marL="0" rtl="0" algn="l">
              <a:spcBef>
                <a:spcPts val="600"/>
              </a:spcBef>
              <a:spcAft>
                <a:spcPts val="0"/>
              </a:spcAft>
              <a:buNone/>
            </a:pPr>
            <a:r>
              <a:rPr lang="en">
                <a:latin typeface="Lora"/>
                <a:ea typeface="Lora"/>
                <a:cs typeface="Lora"/>
                <a:sym typeface="Lora"/>
              </a:rPr>
              <a:t>             Brown </a:t>
            </a:r>
            <a:endParaRPr>
              <a:latin typeface="Lora"/>
              <a:ea typeface="Lora"/>
              <a:cs typeface="Lora"/>
              <a:sym typeface="Lora"/>
            </a:endParaRPr>
          </a:p>
          <a:p>
            <a:pPr indent="0" lvl="0" marL="0" rtl="0" algn="l">
              <a:spcBef>
                <a:spcPts val="600"/>
              </a:spcBef>
              <a:spcAft>
                <a:spcPts val="0"/>
              </a:spcAft>
              <a:buClr>
                <a:schemeClr val="dk1"/>
              </a:buClr>
              <a:buSzPts val="1100"/>
              <a:buFont typeface="Arial"/>
              <a:buNone/>
            </a:pPr>
            <a:r>
              <a:rPr lang="en" sz="2400">
                <a:solidFill>
                  <a:schemeClr val="lt1"/>
                </a:solidFill>
                <a:highlight>
                  <a:srgbClr val="000000"/>
                </a:highlight>
                <a:latin typeface="Times New Roman"/>
                <a:ea typeface="Times New Roman"/>
                <a:cs typeface="Times New Roman"/>
                <a:sym typeface="Times New Roman"/>
              </a:rPr>
              <a:t>		</a:t>
            </a:r>
            <a:endParaRPr sz="2400">
              <a:solidFill>
                <a:schemeClr val="lt1"/>
              </a:solidFill>
              <a:highlight>
                <a:srgbClr val="000000"/>
              </a:highlight>
              <a:latin typeface="Times New Roman"/>
              <a:ea typeface="Times New Roman"/>
              <a:cs typeface="Times New Roman"/>
              <a:sym typeface="Times New Roman"/>
            </a:endParaRPr>
          </a:p>
          <a:p>
            <a:pPr indent="0" lvl="0" marL="0" rtl="0" algn="l">
              <a:spcBef>
                <a:spcPts val="600"/>
              </a:spcBef>
              <a:spcAft>
                <a:spcPts val="0"/>
              </a:spcAft>
              <a:buNone/>
            </a:pPr>
            <a:r>
              <a:t/>
            </a:r>
            <a:endParaRPr sz="2400">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23"/>
          <p:cNvSpPr txBox="1"/>
          <p:nvPr>
            <p:ph type="title"/>
          </p:nvPr>
        </p:nvSpPr>
        <p:spPr>
          <a:xfrm>
            <a:off x="392800" y="415250"/>
            <a:ext cx="55113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1"/>
                </a:solidFill>
                <a:highlight>
                  <a:srgbClr val="000000"/>
                </a:highlight>
                <a:latin typeface="Lora"/>
                <a:ea typeface="Lora"/>
                <a:cs typeface="Lora"/>
                <a:sym typeface="Lora"/>
              </a:rPr>
              <a:t>Background</a:t>
            </a:r>
            <a:endParaRPr>
              <a:solidFill>
                <a:schemeClr val="lt1"/>
              </a:solidFill>
              <a:highlight>
                <a:srgbClr val="000000"/>
              </a:highlight>
              <a:latin typeface="Lora"/>
              <a:ea typeface="Lora"/>
              <a:cs typeface="Lora"/>
              <a:sym typeface="Lora"/>
            </a:endParaRPr>
          </a:p>
        </p:txBody>
      </p:sp>
      <p:sp>
        <p:nvSpPr>
          <p:cNvPr id="121" name="Google Shape;121;p23"/>
          <p:cNvSpPr txBox="1"/>
          <p:nvPr>
            <p:ph idx="1" type="body"/>
          </p:nvPr>
        </p:nvSpPr>
        <p:spPr>
          <a:xfrm>
            <a:off x="392800" y="1439475"/>
            <a:ext cx="5902200" cy="3180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300">
                <a:solidFill>
                  <a:srgbClr val="000000"/>
                </a:solidFill>
                <a:latin typeface="Lato"/>
                <a:ea typeface="Lato"/>
                <a:cs typeface="Lato"/>
                <a:sym typeface="Lato"/>
              </a:rPr>
              <a:t>Catherine Prendergast </a:t>
            </a:r>
            <a:endParaRPr sz="2300">
              <a:solidFill>
                <a:srgbClr val="000000"/>
              </a:solidFill>
              <a:latin typeface="Lato"/>
              <a:ea typeface="Lato"/>
              <a:cs typeface="Lato"/>
              <a:sym typeface="Lato"/>
            </a:endParaRPr>
          </a:p>
          <a:p>
            <a:pPr indent="0" lvl="0" marL="457200" rtl="0" algn="l">
              <a:lnSpc>
                <a:spcPct val="115000"/>
              </a:lnSpc>
              <a:spcBef>
                <a:spcPts val="0"/>
              </a:spcBef>
              <a:spcAft>
                <a:spcPts val="0"/>
              </a:spcAft>
              <a:buNone/>
            </a:pPr>
            <a:r>
              <a:rPr lang="en" sz="2300">
                <a:solidFill>
                  <a:srgbClr val="000000"/>
                </a:solidFill>
                <a:latin typeface="Lato"/>
                <a:ea typeface="Lato"/>
                <a:cs typeface="Lato"/>
                <a:sym typeface="Lato"/>
              </a:rPr>
              <a:t> race was not included in “the analysis of [the] writer’s linguistic capabilities or strategies”  (Suhr-Sytsma &amp; Brown, 13) </a:t>
            </a:r>
            <a:endParaRPr sz="2300">
              <a:solidFill>
                <a:srgbClr val="000000"/>
              </a:solidFill>
              <a:latin typeface="Lato"/>
              <a:ea typeface="Lato"/>
              <a:cs typeface="Lato"/>
              <a:sym typeface="Lato"/>
            </a:endParaRPr>
          </a:p>
          <a:p>
            <a:pPr indent="0" lvl="0" marL="0" rtl="0" algn="l">
              <a:lnSpc>
                <a:spcPct val="115000"/>
              </a:lnSpc>
              <a:spcBef>
                <a:spcPts val="0"/>
              </a:spcBef>
              <a:spcAft>
                <a:spcPts val="0"/>
              </a:spcAft>
              <a:buNone/>
            </a:pPr>
            <a:r>
              <a:t/>
            </a:r>
            <a:endParaRPr sz="23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300">
                <a:solidFill>
                  <a:srgbClr val="000000"/>
                </a:solidFill>
                <a:latin typeface="Lato"/>
                <a:ea typeface="Lato"/>
                <a:cs typeface="Lato"/>
                <a:sym typeface="Lato"/>
              </a:rPr>
              <a:t>Impact of “oppressive systems” on everyday </a:t>
            </a:r>
            <a:r>
              <a:rPr lang="en" sz="2300">
                <a:solidFill>
                  <a:srgbClr val="000000"/>
                </a:solidFill>
                <a:latin typeface="Lato"/>
                <a:ea typeface="Lato"/>
                <a:cs typeface="Lato"/>
                <a:sym typeface="Lato"/>
              </a:rPr>
              <a:t>language</a:t>
            </a:r>
            <a:r>
              <a:rPr lang="en" sz="2300">
                <a:solidFill>
                  <a:srgbClr val="000000"/>
                </a:solidFill>
                <a:latin typeface="Lato"/>
                <a:ea typeface="Lato"/>
                <a:cs typeface="Lato"/>
                <a:sym typeface="Lato"/>
              </a:rPr>
              <a:t> of writers </a:t>
            </a:r>
            <a:endParaRPr sz="2300">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24"/>
          <p:cNvSpPr txBox="1"/>
          <p:nvPr>
            <p:ph type="title"/>
          </p:nvPr>
        </p:nvSpPr>
        <p:spPr>
          <a:xfrm>
            <a:off x="457200" y="353950"/>
            <a:ext cx="55113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000000"/>
                </a:highlight>
                <a:latin typeface="Lora"/>
                <a:ea typeface="Lora"/>
                <a:cs typeface="Lora"/>
                <a:sym typeface="Lora"/>
              </a:rPr>
              <a:t>Question</a:t>
            </a:r>
            <a:endParaRPr>
              <a:solidFill>
                <a:srgbClr val="FFFFFF"/>
              </a:solidFill>
              <a:highlight>
                <a:srgbClr val="000000"/>
              </a:highlight>
              <a:latin typeface="Lora"/>
              <a:ea typeface="Lora"/>
              <a:cs typeface="Lora"/>
              <a:sym typeface="Lora"/>
            </a:endParaRPr>
          </a:p>
        </p:txBody>
      </p:sp>
      <p:sp>
        <p:nvSpPr>
          <p:cNvPr id="127" name="Google Shape;127;p24"/>
          <p:cNvSpPr txBox="1"/>
          <p:nvPr>
            <p:ph idx="1" type="body"/>
          </p:nvPr>
        </p:nvSpPr>
        <p:spPr>
          <a:xfrm>
            <a:off x="457200" y="1575350"/>
            <a:ext cx="5511300" cy="2938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400">
                <a:solidFill>
                  <a:srgbClr val="000000"/>
                </a:solidFill>
                <a:latin typeface="Lato"/>
                <a:ea typeface="Lato"/>
                <a:cs typeface="Lato"/>
                <a:sym typeface="Lato"/>
              </a:rPr>
              <a:t>“How can tutors better identify and challenge the everyday, often subtle, the language of oppression in their own discourse and in that of other tutors and writers in the writing centers?”  (Suhr-Sytsma &amp; Brown, 14)</a:t>
            </a:r>
            <a:endParaRPr sz="2400">
              <a:solidFill>
                <a:srgbClr val="000000"/>
              </a:solidFill>
              <a:latin typeface="Lato"/>
              <a:ea typeface="Lato"/>
              <a:cs typeface="Lato"/>
              <a:sym typeface="Lato"/>
            </a:endParaRPr>
          </a:p>
          <a:p>
            <a:pPr indent="0" lvl="0" marL="0" rtl="0" algn="l">
              <a:spcBef>
                <a:spcPts val="60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25"/>
          <p:cNvSpPr txBox="1"/>
          <p:nvPr>
            <p:ph type="title"/>
          </p:nvPr>
        </p:nvSpPr>
        <p:spPr>
          <a:xfrm>
            <a:off x="354275" y="302500"/>
            <a:ext cx="55113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000000"/>
                </a:highlight>
                <a:latin typeface="Lora"/>
                <a:ea typeface="Lora"/>
                <a:cs typeface="Lora"/>
                <a:sym typeface="Lora"/>
              </a:rPr>
              <a:t>Key Terms</a:t>
            </a:r>
            <a:endParaRPr>
              <a:solidFill>
                <a:srgbClr val="FFFFFF"/>
              </a:solidFill>
              <a:highlight>
                <a:srgbClr val="000000"/>
              </a:highlight>
              <a:latin typeface="Lora"/>
              <a:ea typeface="Lora"/>
              <a:cs typeface="Lora"/>
              <a:sym typeface="Lora"/>
            </a:endParaRPr>
          </a:p>
        </p:txBody>
      </p:sp>
      <p:sp>
        <p:nvSpPr>
          <p:cNvPr id="133" name="Google Shape;133;p25"/>
          <p:cNvSpPr txBox="1"/>
          <p:nvPr>
            <p:ph idx="1" type="body"/>
          </p:nvPr>
        </p:nvSpPr>
        <p:spPr>
          <a:xfrm>
            <a:off x="440050" y="1609625"/>
            <a:ext cx="5511300" cy="3126900"/>
          </a:xfrm>
          <a:prstGeom prst="rect">
            <a:avLst/>
          </a:prstGeom>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rgbClr val="000000"/>
              </a:buClr>
              <a:buSzPts val="2400"/>
              <a:buFont typeface="Lato"/>
              <a:buAutoNum type="arabicParenR"/>
            </a:pPr>
            <a:r>
              <a:rPr lang="en" sz="2400">
                <a:solidFill>
                  <a:srgbClr val="000000"/>
                </a:solidFill>
                <a:latin typeface="Lato"/>
                <a:ea typeface="Lato"/>
                <a:cs typeface="Lato"/>
                <a:sym typeface="Lato"/>
              </a:rPr>
              <a:t>Everyday Language </a:t>
            </a:r>
            <a:endParaRPr sz="2400">
              <a:latin typeface="Lato"/>
              <a:ea typeface="Lato"/>
              <a:cs typeface="Lato"/>
              <a:sym typeface="Lato"/>
            </a:endParaRPr>
          </a:p>
          <a:p>
            <a:pPr indent="0" lvl="0" marL="0" rtl="0" algn="l">
              <a:lnSpc>
                <a:spcPct val="115000"/>
              </a:lnSpc>
              <a:spcBef>
                <a:spcPts val="0"/>
              </a:spcBef>
              <a:spcAft>
                <a:spcPts val="0"/>
              </a:spcAft>
              <a:buNone/>
            </a:pPr>
            <a:r>
              <a:t/>
            </a:r>
            <a:endParaRPr sz="2400">
              <a:latin typeface="Lato"/>
              <a:ea typeface="Lato"/>
              <a:cs typeface="Lato"/>
              <a:sym typeface="Lato"/>
            </a:endParaRPr>
          </a:p>
          <a:p>
            <a:pPr indent="-381000" lvl="0" marL="457200" rtl="0" algn="l">
              <a:lnSpc>
                <a:spcPct val="115000"/>
              </a:lnSpc>
              <a:spcBef>
                <a:spcPts val="0"/>
              </a:spcBef>
              <a:spcAft>
                <a:spcPts val="0"/>
              </a:spcAft>
              <a:buClr>
                <a:srgbClr val="000000"/>
              </a:buClr>
              <a:buSzPts val="2400"/>
              <a:buFont typeface="Lato"/>
              <a:buAutoNum type="arabicParenR"/>
            </a:pPr>
            <a:r>
              <a:rPr lang="en" sz="2400">
                <a:solidFill>
                  <a:srgbClr val="000000"/>
                </a:solidFill>
                <a:latin typeface="Lato"/>
                <a:ea typeface="Lato"/>
                <a:cs typeface="Lato"/>
                <a:sym typeface="Lato"/>
              </a:rPr>
              <a:t>Everyday Language of Oppression</a:t>
            </a:r>
            <a:endParaRPr sz="2400">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26"/>
          <p:cNvSpPr txBox="1"/>
          <p:nvPr>
            <p:ph type="title"/>
          </p:nvPr>
        </p:nvSpPr>
        <p:spPr>
          <a:xfrm>
            <a:off x="457200" y="182425"/>
            <a:ext cx="6216900" cy="12774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b="1" lang="en" sz="3000">
                <a:solidFill>
                  <a:srgbClr val="FFFFFF"/>
                </a:solidFill>
                <a:highlight>
                  <a:srgbClr val="000000"/>
                </a:highlight>
                <a:latin typeface="Lora"/>
                <a:ea typeface="Lora"/>
                <a:cs typeface="Lora"/>
                <a:sym typeface="Lora"/>
              </a:rPr>
              <a:t>Three Major Approaches When Addressing Oppression</a:t>
            </a:r>
            <a:endParaRPr sz="3000">
              <a:solidFill>
                <a:srgbClr val="FFFFFF"/>
              </a:solidFill>
              <a:highlight>
                <a:srgbClr val="000000"/>
              </a:highlight>
              <a:latin typeface="Lora"/>
              <a:ea typeface="Lora"/>
              <a:cs typeface="Lora"/>
              <a:sym typeface="Lora"/>
            </a:endParaRPr>
          </a:p>
        </p:txBody>
      </p:sp>
      <p:sp>
        <p:nvSpPr>
          <p:cNvPr id="139" name="Google Shape;139;p26"/>
          <p:cNvSpPr txBox="1"/>
          <p:nvPr>
            <p:ph idx="1" type="body"/>
          </p:nvPr>
        </p:nvSpPr>
        <p:spPr>
          <a:xfrm>
            <a:off x="457200" y="1545575"/>
            <a:ext cx="5511300" cy="31497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000000"/>
              </a:buClr>
              <a:buSzPts val="2000"/>
              <a:buFont typeface="Lato"/>
              <a:buAutoNum type="arabicParenR"/>
            </a:pPr>
            <a:r>
              <a:rPr lang="en" sz="2000">
                <a:solidFill>
                  <a:srgbClr val="000000"/>
                </a:solidFill>
                <a:latin typeface="Lato"/>
                <a:ea typeface="Lato"/>
                <a:cs typeface="Lato"/>
                <a:sym typeface="Lato"/>
              </a:rPr>
              <a:t>Diversify the tutoring staff to make it reflect the campus</a:t>
            </a:r>
            <a:endParaRPr sz="2000">
              <a:solidFill>
                <a:srgbClr val="000000"/>
              </a:solidFill>
              <a:latin typeface="Lato"/>
              <a:ea typeface="Lato"/>
              <a:cs typeface="Lato"/>
              <a:sym typeface="Lato"/>
            </a:endParaRPr>
          </a:p>
          <a:p>
            <a:pPr indent="0" lvl="0" marL="0" rtl="0" algn="l">
              <a:lnSpc>
                <a:spcPct val="115000"/>
              </a:lnSpc>
              <a:spcBef>
                <a:spcPts val="0"/>
              </a:spcBef>
              <a:spcAft>
                <a:spcPts val="0"/>
              </a:spcAft>
              <a:buNone/>
            </a:pPr>
            <a:r>
              <a:t/>
            </a:r>
            <a:endParaRPr sz="2000">
              <a:solidFill>
                <a:srgbClr val="000000"/>
              </a:solidFill>
              <a:latin typeface="Lato"/>
              <a:ea typeface="Lato"/>
              <a:cs typeface="Lato"/>
              <a:sym typeface="Lato"/>
            </a:endParaRPr>
          </a:p>
          <a:p>
            <a:pPr indent="-355600" lvl="0" marL="457200" rtl="0" algn="l">
              <a:lnSpc>
                <a:spcPct val="115000"/>
              </a:lnSpc>
              <a:spcBef>
                <a:spcPts val="0"/>
              </a:spcBef>
              <a:spcAft>
                <a:spcPts val="0"/>
              </a:spcAft>
              <a:buClr>
                <a:srgbClr val="000000"/>
              </a:buClr>
              <a:buSzPts val="2000"/>
              <a:buFont typeface="Lato"/>
              <a:buAutoNum type="arabicParenR"/>
            </a:pPr>
            <a:r>
              <a:rPr lang="en" sz="2000">
                <a:solidFill>
                  <a:srgbClr val="000000"/>
                </a:solidFill>
                <a:latin typeface="Lato"/>
                <a:ea typeface="Lato"/>
                <a:cs typeface="Lato"/>
                <a:sym typeface="Lato"/>
              </a:rPr>
              <a:t>Receive training in order to raise awareness about “systema</a:t>
            </a:r>
            <a:r>
              <a:rPr lang="en" sz="2000">
                <a:solidFill>
                  <a:srgbClr val="000000"/>
                </a:solidFill>
                <a:latin typeface="Lato"/>
                <a:ea typeface="Lato"/>
                <a:cs typeface="Lato"/>
                <a:sym typeface="Lato"/>
              </a:rPr>
              <a:t>tic o</a:t>
            </a:r>
            <a:r>
              <a:rPr lang="en" sz="2000">
                <a:solidFill>
                  <a:srgbClr val="000000"/>
                </a:solidFill>
                <a:latin typeface="Lato"/>
                <a:ea typeface="Lato"/>
                <a:cs typeface="Lato"/>
                <a:sym typeface="Lato"/>
              </a:rPr>
              <a:t>ppression” (Suhr-Sytsma &amp; Brown, 15)</a:t>
            </a:r>
            <a:endParaRPr sz="2000">
              <a:solidFill>
                <a:srgbClr val="000000"/>
              </a:solidFill>
              <a:latin typeface="Lato"/>
              <a:ea typeface="Lato"/>
              <a:cs typeface="Lato"/>
              <a:sym typeface="Lato"/>
            </a:endParaRPr>
          </a:p>
          <a:p>
            <a:pPr indent="0" lvl="0" marL="0" rtl="0" algn="l">
              <a:lnSpc>
                <a:spcPct val="115000"/>
              </a:lnSpc>
              <a:spcBef>
                <a:spcPts val="0"/>
              </a:spcBef>
              <a:spcAft>
                <a:spcPts val="0"/>
              </a:spcAft>
              <a:buNone/>
            </a:pPr>
            <a:r>
              <a:t/>
            </a:r>
            <a:endParaRPr sz="2000">
              <a:solidFill>
                <a:srgbClr val="000000"/>
              </a:solidFill>
              <a:latin typeface="Lato"/>
              <a:ea typeface="Lato"/>
              <a:cs typeface="Lato"/>
              <a:sym typeface="Lato"/>
            </a:endParaRPr>
          </a:p>
          <a:p>
            <a:pPr indent="-355600" lvl="0" marL="457200" rtl="0" algn="l">
              <a:lnSpc>
                <a:spcPct val="115000"/>
              </a:lnSpc>
              <a:spcBef>
                <a:spcPts val="0"/>
              </a:spcBef>
              <a:spcAft>
                <a:spcPts val="0"/>
              </a:spcAft>
              <a:buClr>
                <a:srgbClr val="000000"/>
              </a:buClr>
              <a:buSzPts val="2000"/>
              <a:buFont typeface="Lato"/>
              <a:buAutoNum type="arabicParenR"/>
            </a:pPr>
            <a:r>
              <a:rPr lang="en" sz="2000">
                <a:solidFill>
                  <a:srgbClr val="000000"/>
                </a:solidFill>
                <a:latin typeface="Lato"/>
                <a:ea typeface="Lato"/>
                <a:cs typeface="Lato"/>
                <a:sym typeface="Lato"/>
              </a:rPr>
              <a:t>Take an in-depth look into  “systematic oppression” and to reflect on its impact</a:t>
            </a:r>
            <a:endParaRPr sz="2000">
              <a:solidFill>
                <a:srgbClr val="000000"/>
              </a:solidFill>
              <a:latin typeface="Lato"/>
              <a:ea typeface="Lato"/>
              <a:cs typeface="Lato"/>
              <a:sym typeface="Lato"/>
            </a:endParaRPr>
          </a:p>
          <a:p>
            <a:pPr indent="0" lvl="0" marL="0" rtl="0" algn="l">
              <a:lnSpc>
                <a:spcPct val="115000"/>
              </a:lnSpc>
              <a:spcBef>
                <a:spcPts val="0"/>
              </a:spcBef>
              <a:spcAft>
                <a:spcPts val="0"/>
              </a:spcAft>
              <a:buNone/>
            </a:pPr>
            <a:r>
              <a:t/>
            </a:r>
            <a:endParaRPr sz="1200">
              <a:solidFill>
                <a:srgbClr val="000000"/>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27"/>
          <p:cNvSpPr txBox="1"/>
          <p:nvPr>
            <p:ph type="title"/>
          </p:nvPr>
        </p:nvSpPr>
        <p:spPr>
          <a:xfrm>
            <a:off x="388575" y="405400"/>
            <a:ext cx="55113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000000"/>
                </a:highlight>
                <a:latin typeface="Lora"/>
                <a:ea typeface="Lora"/>
                <a:cs typeface="Lora"/>
                <a:sym typeface="Lora"/>
              </a:rPr>
              <a:t>Context</a:t>
            </a:r>
            <a:endParaRPr>
              <a:solidFill>
                <a:srgbClr val="FFFFFF"/>
              </a:solidFill>
              <a:highlight>
                <a:srgbClr val="000000"/>
              </a:highlight>
              <a:latin typeface="Lora"/>
              <a:ea typeface="Lora"/>
              <a:cs typeface="Lora"/>
              <a:sym typeface="Lora"/>
            </a:endParaRPr>
          </a:p>
        </p:txBody>
      </p:sp>
      <p:sp>
        <p:nvSpPr>
          <p:cNvPr id="145" name="Google Shape;145;p27"/>
          <p:cNvSpPr txBox="1"/>
          <p:nvPr>
            <p:ph idx="1" type="body"/>
          </p:nvPr>
        </p:nvSpPr>
        <p:spPr>
          <a:xfrm>
            <a:off x="491500" y="1425475"/>
            <a:ext cx="5511300" cy="3235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400">
                <a:solidFill>
                  <a:srgbClr val="000000"/>
                </a:solidFill>
                <a:latin typeface="Lato"/>
                <a:ea typeface="Lato"/>
                <a:cs typeface="Lato"/>
                <a:sym typeface="Lato"/>
              </a:rPr>
              <a:t>Writing Center at the University of Connecticut</a:t>
            </a:r>
            <a:endParaRPr sz="2400">
              <a:solidFill>
                <a:srgbClr val="000000"/>
              </a:solidFill>
              <a:latin typeface="Lato"/>
              <a:ea typeface="Lato"/>
              <a:cs typeface="Lato"/>
              <a:sym typeface="Lato"/>
            </a:endParaRPr>
          </a:p>
          <a:p>
            <a:pPr indent="0" lvl="0" marL="0" rtl="0" algn="l">
              <a:lnSpc>
                <a:spcPct val="115000"/>
              </a:lnSpc>
              <a:spcBef>
                <a:spcPts val="0"/>
              </a:spcBef>
              <a:spcAft>
                <a:spcPts val="0"/>
              </a:spcAft>
              <a:buNone/>
            </a:pPr>
            <a:r>
              <a:t/>
            </a:r>
            <a:endParaRPr sz="24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400">
                <a:solidFill>
                  <a:srgbClr val="000000"/>
                </a:solidFill>
                <a:latin typeface="Lato"/>
                <a:ea typeface="Lato"/>
                <a:cs typeface="Lato"/>
                <a:sym typeface="Lato"/>
              </a:rPr>
              <a:t>Four focus groups in total, two in the fall of 2008 and two in the fall of 2010  </a:t>
            </a:r>
            <a:endParaRPr sz="24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400">
                <a:solidFill>
                  <a:srgbClr val="000000"/>
                </a:solidFill>
                <a:latin typeface="Lato"/>
                <a:ea typeface="Lato"/>
                <a:cs typeface="Lato"/>
                <a:sym typeface="Lato"/>
              </a:rPr>
              <a:t>Advocating for reflection and dialogue between tutors </a:t>
            </a:r>
            <a:endParaRPr sz="2400">
              <a:solidFill>
                <a:srgbClr val="000000"/>
              </a:solidFill>
              <a:latin typeface="Lato"/>
              <a:ea typeface="Lato"/>
              <a:cs typeface="Lato"/>
              <a:sym typeface="Lato"/>
            </a:endParaRPr>
          </a:p>
          <a:p>
            <a:pPr indent="0" lvl="0" marL="0" rtl="0" algn="l">
              <a:spcBef>
                <a:spcPts val="60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28"/>
          <p:cNvSpPr txBox="1"/>
          <p:nvPr>
            <p:ph type="title"/>
          </p:nvPr>
        </p:nvSpPr>
        <p:spPr>
          <a:xfrm>
            <a:off x="371400" y="559800"/>
            <a:ext cx="6834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500">
                <a:solidFill>
                  <a:srgbClr val="FFFFFF"/>
                </a:solidFill>
                <a:highlight>
                  <a:srgbClr val="000000"/>
                </a:highlight>
                <a:latin typeface="Lora"/>
                <a:ea typeface="Lora"/>
                <a:cs typeface="Lora"/>
                <a:sym typeface="Lora"/>
              </a:rPr>
              <a:t>How Language Can Perpetuate Oppression</a:t>
            </a:r>
            <a:r>
              <a:rPr lang="en" sz="3500">
                <a:highlight>
                  <a:srgbClr val="000000"/>
                </a:highlight>
                <a:latin typeface="Lora"/>
                <a:ea typeface="Lora"/>
                <a:cs typeface="Lora"/>
                <a:sym typeface="Lora"/>
              </a:rPr>
              <a:t> </a:t>
            </a:r>
            <a:endParaRPr sz="3500">
              <a:highlight>
                <a:srgbClr val="000000"/>
              </a:highlight>
              <a:latin typeface="Lora"/>
              <a:ea typeface="Lora"/>
              <a:cs typeface="Lora"/>
              <a:sym typeface="Lora"/>
            </a:endParaRPr>
          </a:p>
        </p:txBody>
      </p:sp>
      <p:sp>
        <p:nvSpPr>
          <p:cNvPr id="151" name="Google Shape;151;p28"/>
          <p:cNvSpPr txBox="1"/>
          <p:nvPr>
            <p:ph idx="1" type="body"/>
          </p:nvPr>
        </p:nvSpPr>
        <p:spPr>
          <a:xfrm>
            <a:off x="508675" y="1592500"/>
            <a:ext cx="6697200" cy="3058200"/>
          </a:xfrm>
          <a:prstGeom prst="rect">
            <a:avLst/>
          </a:prstGeom>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rgbClr val="000000"/>
              </a:buClr>
              <a:buSzPts val="2400"/>
              <a:buFont typeface="Lato"/>
              <a:buAutoNum type="arabicParenR"/>
            </a:pPr>
            <a:r>
              <a:rPr lang="en" sz="2400">
                <a:solidFill>
                  <a:srgbClr val="000000"/>
                </a:solidFill>
                <a:latin typeface="Lato"/>
                <a:ea typeface="Lato"/>
                <a:cs typeface="Lato"/>
                <a:sym typeface="Lato"/>
              </a:rPr>
              <a:t>Avoids discussing difference</a:t>
            </a:r>
            <a:endParaRPr sz="2400">
              <a:solidFill>
                <a:srgbClr val="000000"/>
              </a:solidFill>
              <a:latin typeface="Lato"/>
              <a:ea typeface="Lato"/>
              <a:cs typeface="Lato"/>
              <a:sym typeface="Lato"/>
            </a:endParaRPr>
          </a:p>
          <a:p>
            <a:pPr indent="-381000" lvl="0" marL="457200" rtl="0" algn="l">
              <a:lnSpc>
                <a:spcPct val="115000"/>
              </a:lnSpc>
              <a:spcBef>
                <a:spcPts val="0"/>
              </a:spcBef>
              <a:spcAft>
                <a:spcPts val="0"/>
              </a:spcAft>
              <a:buClr>
                <a:srgbClr val="000000"/>
              </a:buClr>
              <a:buSzPts val="2400"/>
              <a:buFont typeface="Lato"/>
              <a:buAutoNum type="arabicParenR"/>
            </a:pPr>
            <a:r>
              <a:rPr lang="en" sz="2400">
                <a:solidFill>
                  <a:srgbClr val="000000"/>
                </a:solidFill>
                <a:latin typeface="Lato"/>
                <a:ea typeface="Lato"/>
                <a:cs typeface="Lato"/>
                <a:sym typeface="Lato"/>
              </a:rPr>
              <a:t>Erases difference</a:t>
            </a:r>
            <a:endParaRPr sz="2400">
              <a:solidFill>
                <a:srgbClr val="000000"/>
              </a:solidFill>
              <a:latin typeface="Lato"/>
              <a:ea typeface="Lato"/>
              <a:cs typeface="Lato"/>
              <a:sym typeface="Lato"/>
            </a:endParaRPr>
          </a:p>
          <a:p>
            <a:pPr indent="-381000" lvl="0" marL="457200" rtl="0" algn="l">
              <a:lnSpc>
                <a:spcPct val="115000"/>
              </a:lnSpc>
              <a:spcBef>
                <a:spcPts val="0"/>
              </a:spcBef>
              <a:spcAft>
                <a:spcPts val="0"/>
              </a:spcAft>
              <a:buClr>
                <a:srgbClr val="000000"/>
              </a:buClr>
              <a:buSzPts val="2400"/>
              <a:buFont typeface="Lato"/>
              <a:buAutoNum type="arabicParenR"/>
            </a:pPr>
            <a:r>
              <a:rPr lang="en" sz="2400">
                <a:solidFill>
                  <a:srgbClr val="000000"/>
                </a:solidFill>
                <a:latin typeface="Lato"/>
                <a:ea typeface="Lato"/>
                <a:cs typeface="Lato"/>
                <a:sym typeface="Lato"/>
              </a:rPr>
              <a:t>Assumes uniform readership</a:t>
            </a:r>
            <a:endParaRPr sz="2400">
              <a:solidFill>
                <a:srgbClr val="000000"/>
              </a:solidFill>
              <a:latin typeface="Lato"/>
              <a:ea typeface="Lato"/>
              <a:cs typeface="Lato"/>
              <a:sym typeface="Lato"/>
            </a:endParaRPr>
          </a:p>
          <a:p>
            <a:pPr indent="-381000" lvl="0" marL="457200" rtl="0" algn="l">
              <a:lnSpc>
                <a:spcPct val="115000"/>
              </a:lnSpc>
              <a:spcBef>
                <a:spcPts val="0"/>
              </a:spcBef>
              <a:spcAft>
                <a:spcPts val="0"/>
              </a:spcAft>
              <a:buClr>
                <a:srgbClr val="000000"/>
              </a:buClr>
              <a:buSzPts val="2400"/>
              <a:buFont typeface="Lato"/>
              <a:buAutoNum type="arabicParenR"/>
            </a:pPr>
            <a:r>
              <a:rPr lang="en" sz="2400">
                <a:solidFill>
                  <a:srgbClr val="000000"/>
                </a:solidFill>
                <a:latin typeface="Lato"/>
                <a:ea typeface="Lato"/>
                <a:cs typeface="Lato"/>
                <a:sym typeface="Lato"/>
              </a:rPr>
              <a:t>Minimizes significance of discrimination</a:t>
            </a:r>
            <a:endParaRPr sz="2400">
              <a:solidFill>
                <a:srgbClr val="000000"/>
              </a:solidFill>
              <a:latin typeface="Lato"/>
              <a:ea typeface="Lato"/>
              <a:cs typeface="Lato"/>
              <a:sym typeface="Lato"/>
            </a:endParaRPr>
          </a:p>
          <a:p>
            <a:pPr indent="-381000" lvl="0" marL="457200" rtl="0" algn="l">
              <a:lnSpc>
                <a:spcPct val="115000"/>
              </a:lnSpc>
              <a:spcBef>
                <a:spcPts val="0"/>
              </a:spcBef>
              <a:spcAft>
                <a:spcPts val="0"/>
              </a:spcAft>
              <a:buClr>
                <a:srgbClr val="000000"/>
              </a:buClr>
              <a:buSzPts val="2400"/>
              <a:buFont typeface="Lato"/>
              <a:buAutoNum type="arabicParenR"/>
            </a:pPr>
            <a:r>
              <a:rPr lang="en" sz="2400">
                <a:solidFill>
                  <a:srgbClr val="000000"/>
                </a:solidFill>
                <a:latin typeface="Lato"/>
                <a:ea typeface="Lato"/>
                <a:cs typeface="Lato"/>
                <a:sym typeface="Lato"/>
              </a:rPr>
              <a:t>Speaks of oppression as only in the past</a:t>
            </a:r>
            <a:endParaRPr sz="2400">
              <a:solidFill>
                <a:srgbClr val="000000"/>
              </a:solidFill>
              <a:latin typeface="Lato"/>
              <a:ea typeface="Lato"/>
              <a:cs typeface="Lato"/>
              <a:sym typeface="Lato"/>
            </a:endParaRPr>
          </a:p>
          <a:p>
            <a:pPr indent="0" lvl="0" marL="0" rtl="0" algn="l">
              <a:lnSpc>
                <a:spcPct val="115000"/>
              </a:lnSpc>
              <a:spcBef>
                <a:spcPts val="0"/>
              </a:spcBef>
              <a:spcAft>
                <a:spcPts val="0"/>
              </a:spcAft>
              <a:buNone/>
            </a:pPr>
            <a:r>
              <a:t/>
            </a:r>
            <a:endParaRPr sz="2400">
              <a:solidFill>
                <a:srgbClr val="000000"/>
              </a:solidFill>
              <a:latin typeface="Lora"/>
              <a:ea typeface="Lora"/>
              <a:cs typeface="Lora"/>
              <a:sym typeface="Lora"/>
            </a:endParaRPr>
          </a:p>
          <a:p>
            <a:pPr indent="0" lvl="0" marL="457200" rtl="0" algn="l">
              <a:lnSpc>
                <a:spcPct val="115000"/>
              </a:lnSpc>
              <a:spcBef>
                <a:spcPts val="0"/>
              </a:spcBef>
              <a:spcAft>
                <a:spcPts val="0"/>
              </a:spcAft>
              <a:buNone/>
            </a:pPr>
            <a:r>
              <a:t/>
            </a:r>
            <a:endParaRPr sz="1200">
              <a:solidFill>
                <a:srgbClr val="000000"/>
              </a:solidFill>
              <a:latin typeface="Times New Roman"/>
              <a:ea typeface="Times New Roman"/>
              <a:cs typeface="Times New Roman"/>
              <a:sym typeface="Times New Roman"/>
            </a:endParaRPr>
          </a:p>
          <a:p>
            <a:pPr indent="0" lvl="0" marL="457200" rtl="0" algn="l">
              <a:lnSpc>
                <a:spcPct val="115000"/>
              </a:lnSpc>
              <a:spcBef>
                <a:spcPts val="0"/>
              </a:spcBef>
              <a:spcAft>
                <a:spcPts val="0"/>
              </a:spcAft>
              <a:buNone/>
            </a:pPr>
            <a:r>
              <a:t/>
            </a:r>
            <a:endParaRPr sz="1200">
              <a:solidFill>
                <a:srgbClr val="000000"/>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154400" y="800000"/>
            <a:ext cx="8595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solidFill>
                  <a:srgbClr val="FFFFFF"/>
                </a:solidFill>
                <a:highlight>
                  <a:srgbClr val="000000"/>
                </a:highlight>
                <a:latin typeface="Lora"/>
                <a:ea typeface="Lora"/>
                <a:cs typeface="Lora"/>
                <a:sym typeface="Lora"/>
              </a:rPr>
              <a:t>How Language Can Perpetuate Oppression</a:t>
            </a:r>
            <a:r>
              <a:rPr lang="en" sz="4000">
                <a:highlight>
                  <a:srgbClr val="000000"/>
                </a:highlight>
                <a:latin typeface="Lora"/>
                <a:ea typeface="Lora"/>
                <a:cs typeface="Lora"/>
                <a:sym typeface="Lora"/>
              </a:rPr>
              <a:t> </a:t>
            </a:r>
            <a:r>
              <a:rPr lang="en" sz="4000">
                <a:solidFill>
                  <a:srgbClr val="FFFFFF"/>
                </a:solidFill>
                <a:highlight>
                  <a:srgbClr val="000000"/>
                </a:highlight>
                <a:latin typeface="Lora"/>
                <a:ea typeface="Lora"/>
                <a:cs typeface="Lora"/>
                <a:sym typeface="Lora"/>
              </a:rPr>
              <a:t>Continued</a:t>
            </a:r>
            <a:endParaRPr>
              <a:solidFill>
                <a:srgbClr val="FFFFFF"/>
              </a:solidFill>
              <a:latin typeface="Lora"/>
              <a:ea typeface="Lora"/>
              <a:cs typeface="Lora"/>
              <a:sym typeface="Lora"/>
            </a:endParaRPr>
          </a:p>
        </p:txBody>
      </p:sp>
      <p:sp>
        <p:nvSpPr>
          <p:cNvPr id="157" name="Google Shape;157;p29"/>
          <p:cNvSpPr txBox="1"/>
          <p:nvPr>
            <p:ph idx="1" type="body"/>
          </p:nvPr>
        </p:nvSpPr>
        <p:spPr>
          <a:xfrm>
            <a:off x="354275" y="1798375"/>
            <a:ext cx="5511300" cy="278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100">
                <a:solidFill>
                  <a:srgbClr val="000000"/>
                </a:solidFill>
                <a:latin typeface="Lato"/>
                <a:ea typeface="Lato"/>
                <a:cs typeface="Lato"/>
                <a:sym typeface="Lato"/>
              </a:rPr>
              <a:t>6)   </a:t>
            </a:r>
            <a:r>
              <a:rPr lang="en" sz="2100">
                <a:solidFill>
                  <a:srgbClr val="000000"/>
                </a:solidFill>
                <a:latin typeface="Lato"/>
                <a:ea typeface="Lato"/>
                <a:cs typeface="Lato"/>
                <a:sym typeface="Lato"/>
              </a:rPr>
              <a:t>Exoticizes </a:t>
            </a:r>
            <a:endParaRPr sz="21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100">
                <a:solidFill>
                  <a:srgbClr val="000000"/>
                </a:solidFill>
                <a:latin typeface="Lato"/>
                <a:ea typeface="Lato"/>
                <a:cs typeface="Lato"/>
                <a:sym typeface="Lato"/>
              </a:rPr>
              <a:t>7)   Presents stereotypes as evidence</a:t>
            </a:r>
            <a:endParaRPr sz="21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100">
                <a:solidFill>
                  <a:srgbClr val="000000"/>
                </a:solidFill>
                <a:latin typeface="Lato"/>
                <a:ea typeface="Lato"/>
                <a:cs typeface="Lato"/>
                <a:sym typeface="Lato"/>
              </a:rPr>
              <a:t>8)   Disrespects sources from the        </a:t>
            </a:r>
            <a:endParaRPr sz="21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100">
                <a:solidFill>
                  <a:srgbClr val="000000"/>
                </a:solidFill>
                <a:latin typeface="Lato"/>
                <a:ea typeface="Lato"/>
                <a:cs typeface="Lato"/>
                <a:sym typeface="Lato"/>
              </a:rPr>
              <a:t>       “other” perspective</a:t>
            </a:r>
            <a:endParaRPr sz="21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100">
                <a:solidFill>
                  <a:srgbClr val="000000"/>
                </a:solidFill>
                <a:latin typeface="Lato"/>
                <a:ea typeface="Lato"/>
                <a:cs typeface="Lato"/>
                <a:sym typeface="Lato"/>
              </a:rPr>
              <a:t>9)   Fails to distinguish sources’ views      </a:t>
            </a:r>
            <a:endParaRPr sz="21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100">
                <a:solidFill>
                  <a:srgbClr val="000000"/>
                </a:solidFill>
                <a:latin typeface="Lato"/>
                <a:ea typeface="Lato"/>
                <a:cs typeface="Lato"/>
                <a:sym typeface="Lato"/>
              </a:rPr>
              <a:t>      from writers’ own</a:t>
            </a:r>
            <a:endParaRPr sz="21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100">
                <a:solidFill>
                  <a:srgbClr val="000000"/>
                </a:solidFill>
                <a:latin typeface="Lato"/>
                <a:ea typeface="Lato"/>
                <a:cs typeface="Lato"/>
                <a:sym typeface="Lato"/>
              </a:rPr>
              <a:t>10)  Misunderstands or misrelates </a:t>
            </a:r>
            <a:endParaRPr sz="21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100">
                <a:solidFill>
                  <a:srgbClr val="000000"/>
                </a:solidFill>
                <a:latin typeface="Lato"/>
                <a:ea typeface="Lato"/>
                <a:cs typeface="Lato"/>
                <a:sym typeface="Lato"/>
              </a:rPr>
              <a:t>        sources’ views</a:t>
            </a:r>
            <a:endParaRPr sz="2100">
              <a:solidFill>
                <a:srgbClr val="000000"/>
              </a:solidFill>
              <a:latin typeface="Lato"/>
              <a:ea typeface="Lato"/>
              <a:cs typeface="Lato"/>
              <a:sym typeface="Lato"/>
            </a:endParaRPr>
          </a:p>
          <a:p>
            <a:pPr indent="0" lvl="0" marL="0" rtl="0" algn="l">
              <a:lnSpc>
                <a:spcPct val="115000"/>
              </a:lnSpc>
              <a:spcBef>
                <a:spcPts val="0"/>
              </a:spcBef>
              <a:spcAft>
                <a:spcPts val="0"/>
              </a:spcAft>
              <a:buNone/>
            </a:pPr>
            <a:r>
              <a:t/>
            </a:r>
            <a:endParaRPr sz="2400">
              <a:solidFill>
                <a:srgbClr val="000000"/>
              </a:solidFill>
              <a:latin typeface="Lora"/>
              <a:ea typeface="Lora"/>
              <a:cs typeface="Lora"/>
              <a:sym typeface="Lora"/>
            </a:endParaRPr>
          </a:p>
          <a:p>
            <a:pPr indent="0" lvl="0" marL="457200" rtl="0" algn="l">
              <a:lnSpc>
                <a:spcPct val="115000"/>
              </a:lnSpc>
              <a:spcBef>
                <a:spcPts val="0"/>
              </a:spcBef>
              <a:spcAft>
                <a:spcPts val="0"/>
              </a:spcAft>
              <a:buNone/>
            </a:pPr>
            <a:r>
              <a:t/>
            </a:r>
            <a:endParaRPr sz="1200">
              <a:solidFill>
                <a:srgbClr val="000000"/>
              </a:solidFill>
              <a:latin typeface="Times New Roman"/>
              <a:ea typeface="Times New Roman"/>
              <a:cs typeface="Times New Roman"/>
              <a:sym typeface="Times New Roman"/>
            </a:endParaRPr>
          </a:p>
          <a:p>
            <a:pPr indent="0" lvl="0" marL="0" rtl="0" algn="l">
              <a:spcBef>
                <a:spcPts val="60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30"/>
          <p:cNvSpPr txBox="1"/>
          <p:nvPr>
            <p:ph type="title"/>
          </p:nvPr>
        </p:nvSpPr>
        <p:spPr>
          <a:xfrm>
            <a:off x="193825" y="693675"/>
            <a:ext cx="8473200" cy="8574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t/>
            </a:r>
            <a:endParaRPr b="1" sz="3000">
              <a:solidFill>
                <a:srgbClr val="FFFFFF"/>
              </a:solidFill>
              <a:highlight>
                <a:srgbClr val="000000"/>
              </a:highlight>
              <a:latin typeface="Lora"/>
              <a:ea typeface="Lora"/>
              <a:cs typeface="Lora"/>
              <a:sym typeface="Lora"/>
            </a:endParaRPr>
          </a:p>
          <a:p>
            <a:pPr indent="0" lvl="0" marL="0" rtl="0" algn="l">
              <a:lnSpc>
                <a:spcPct val="115000"/>
              </a:lnSpc>
              <a:spcBef>
                <a:spcPts val="0"/>
              </a:spcBef>
              <a:spcAft>
                <a:spcPts val="0"/>
              </a:spcAft>
              <a:buNone/>
            </a:pPr>
            <a:r>
              <a:rPr b="1" lang="en" sz="3000">
                <a:solidFill>
                  <a:schemeClr val="lt1"/>
                </a:solidFill>
                <a:highlight>
                  <a:srgbClr val="000000"/>
                </a:highlight>
                <a:latin typeface="Lora"/>
                <a:ea typeface="Lora"/>
                <a:cs typeface="Lora"/>
                <a:sym typeface="Lora"/>
              </a:rPr>
              <a:t>How Tutors and Writes Can Challenge Oppression through Attention to Language</a:t>
            </a:r>
            <a:endParaRPr/>
          </a:p>
        </p:txBody>
      </p:sp>
      <p:sp>
        <p:nvSpPr>
          <p:cNvPr id="163" name="Google Shape;163;p30"/>
          <p:cNvSpPr txBox="1"/>
          <p:nvPr>
            <p:ph idx="1" type="body"/>
          </p:nvPr>
        </p:nvSpPr>
        <p:spPr>
          <a:xfrm>
            <a:off x="341200" y="1624525"/>
            <a:ext cx="5901600" cy="3105000"/>
          </a:xfrm>
          <a:prstGeom prst="rect">
            <a:avLst/>
          </a:prstGeom>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rgbClr val="000000"/>
              </a:buClr>
              <a:buSzPts val="2400"/>
              <a:buFont typeface="Lato"/>
              <a:buAutoNum type="arabicParenR"/>
            </a:pPr>
            <a:r>
              <a:rPr lang="en" sz="2400">
                <a:solidFill>
                  <a:srgbClr val="000000"/>
                </a:solidFill>
                <a:latin typeface="Lato"/>
                <a:ea typeface="Lato"/>
                <a:cs typeface="Lato"/>
                <a:sym typeface="Lato"/>
              </a:rPr>
              <a:t>Clarify meanings together</a:t>
            </a:r>
            <a:endParaRPr sz="2400">
              <a:solidFill>
                <a:srgbClr val="000000"/>
              </a:solidFill>
              <a:latin typeface="Lato"/>
              <a:ea typeface="Lato"/>
              <a:cs typeface="Lato"/>
              <a:sym typeface="Lato"/>
            </a:endParaRPr>
          </a:p>
          <a:p>
            <a:pPr indent="-381000" lvl="0" marL="457200" rtl="0" algn="l">
              <a:lnSpc>
                <a:spcPct val="115000"/>
              </a:lnSpc>
              <a:spcBef>
                <a:spcPts val="0"/>
              </a:spcBef>
              <a:spcAft>
                <a:spcPts val="0"/>
              </a:spcAft>
              <a:buClr>
                <a:srgbClr val="000000"/>
              </a:buClr>
              <a:buSzPts val="2400"/>
              <a:buFont typeface="Lato"/>
              <a:buAutoNum type="arabicParenR"/>
            </a:pPr>
            <a:r>
              <a:rPr lang="en" sz="2400">
                <a:solidFill>
                  <a:srgbClr val="000000"/>
                </a:solidFill>
                <a:latin typeface="Lato"/>
                <a:ea typeface="Lato"/>
                <a:cs typeface="Lato"/>
                <a:sym typeface="Lato"/>
              </a:rPr>
              <a:t>Express misunderstanding of another’s meanings</a:t>
            </a:r>
            <a:endParaRPr sz="2400">
              <a:solidFill>
                <a:srgbClr val="000000"/>
              </a:solidFill>
              <a:latin typeface="Lato"/>
              <a:ea typeface="Lato"/>
              <a:cs typeface="Lato"/>
              <a:sym typeface="Lato"/>
            </a:endParaRPr>
          </a:p>
          <a:p>
            <a:pPr indent="-381000" lvl="0" marL="457200" rtl="0" algn="l">
              <a:lnSpc>
                <a:spcPct val="115000"/>
              </a:lnSpc>
              <a:spcBef>
                <a:spcPts val="0"/>
              </a:spcBef>
              <a:spcAft>
                <a:spcPts val="0"/>
              </a:spcAft>
              <a:buClr>
                <a:srgbClr val="000000"/>
              </a:buClr>
              <a:buSzPts val="2400"/>
              <a:buFont typeface="Lato"/>
              <a:buAutoNum type="arabicParenR"/>
            </a:pPr>
            <a:r>
              <a:rPr lang="en" sz="2400">
                <a:solidFill>
                  <a:srgbClr val="000000"/>
                </a:solidFill>
                <a:latin typeface="Lato"/>
                <a:ea typeface="Lato"/>
                <a:cs typeface="Lato"/>
                <a:sym typeface="Lato"/>
              </a:rPr>
              <a:t>Discuss meaning and use of sources</a:t>
            </a:r>
            <a:endParaRPr sz="2400">
              <a:solidFill>
                <a:srgbClr val="000000"/>
              </a:solidFill>
              <a:latin typeface="Lato"/>
              <a:ea typeface="Lato"/>
              <a:cs typeface="Lato"/>
              <a:sym typeface="Lato"/>
            </a:endParaRPr>
          </a:p>
          <a:p>
            <a:pPr indent="-381000" lvl="0" marL="457200" rtl="0" algn="l">
              <a:lnSpc>
                <a:spcPct val="115000"/>
              </a:lnSpc>
              <a:spcBef>
                <a:spcPts val="0"/>
              </a:spcBef>
              <a:spcAft>
                <a:spcPts val="0"/>
              </a:spcAft>
              <a:buClr>
                <a:srgbClr val="000000"/>
              </a:buClr>
              <a:buSzPts val="2400"/>
              <a:buFont typeface="Lato"/>
              <a:buAutoNum type="arabicParenR"/>
            </a:pPr>
            <a:r>
              <a:rPr lang="en" sz="2400">
                <a:solidFill>
                  <a:srgbClr val="000000"/>
                </a:solidFill>
                <a:latin typeface="Lato"/>
                <a:ea typeface="Lato"/>
                <a:cs typeface="Lato"/>
                <a:sym typeface="Lato"/>
              </a:rPr>
              <a:t>Pose counterarguments</a:t>
            </a:r>
            <a:endParaRPr sz="2400">
              <a:solidFill>
                <a:srgbClr val="000000"/>
              </a:solidFill>
              <a:latin typeface="Lato"/>
              <a:ea typeface="Lato"/>
              <a:cs typeface="Lato"/>
              <a:sym typeface="Lato"/>
            </a:endParaRPr>
          </a:p>
          <a:p>
            <a:pPr indent="0" lvl="0" marL="457200" rtl="0" algn="l">
              <a:lnSpc>
                <a:spcPct val="115000"/>
              </a:lnSpc>
              <a:spcBef>
                <a:spcPts val="0"/>
              </a:spcBef>
              <a:spcAft>
                <a:spcPts val="0"/>
              </a:spcAft>
              <a:buNone/>
            </a:pPr>
            <a:r>
              <a:t/>
            </a:r>
            <a:endParaRPr sz="1200">
              <a:solidFill>
                <a:srgbClr val="000000"/>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31"/>
          <p:cNvSpPr txBox="1"/>
          <p:nvPr>
            <p:ph type="title"/>
          </p:nvPr>
        </p:nvSpPr>
        <p:spPr>
          <a:xfrm>
            <a:off x="267900" y="748525"/>
            <a:ext cx="8876100" cy="8574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b="1" lang="en" sz="3000">
                <a:solidFill>
                  <a:srgbClr val="FFFFFF"/>
                </a:solidFill>
                <a:highlight>
                  <a:srgbClr val="000000"/>
                </a:highlight>
                <a:latin typeface="Lora"/>
                <a:ea typeface="Lora"/>
                <a:cs typeface="Lora"/>
                <a:sym typeface="Lora"/>
              </a:rPr>
              <a:t>How Tutors and Writers Can Challenge Oppression through Attention to Language</a:t>
            </a:r>
            <a:endParaRPr>
              <a:latin typeface="Lora"/>
              <a:ea typeface="Lora"/>
              <a:cs typeface="Lora"/>
              <a:sym typeface="Lora"/>
            </a:endParaRPr>
          </a:p>
        </p:txBody>
      </p:sp>
      <p:sp>
        <p:nvSpPr>
          <p:cNvPr id="169" name="Google Shape;169;p31"/>
          <p:cNvSpPr txBox="1"/>
          <p:nvPr>
            <p:ph idx="1" type="body"/>
          </p:nvPr>
        </p:nvSpPr>
        <p:spPr>
          <a:xfrm>
            <a:off x="440050" y="1746875"/>
            <a:ext cx="6011100" cy="3024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300">
                <a:solidFill>
                  <a:srgbClr val="000000"/>
                </a:solidFill>
                <a:latin typeface="Lato"/>
                <a:ea typeface="Lato"/>
                <a:cs typeface="Lato"/>
                <a:sym typeface="Lato"/>
              </a:rPr>
              <a:t>5)     </a:t>
            </a:r>
            <a:r>
              <a:rPr lang="en" sz="2300">
                <a:solidFill>
                  <a:srgbClr val="000000"/>
                </a:solidFill>
                <a:latin typeface="Lato"/>
                <a:ea typeface="Lato"/>
                <a:cs typeface="Lato"/>
                <a:sym typeface="Lato"/>
              </a:rPr>
              <a:t>Maintain a non-combative tone</a:t>
            </a:r>
            <a:endParaRPr sz="23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300">
                <a:solidFill>
                  <a:srgbClr val="000000"/>
                </a:solidFill>
                <a:latin typeface="Lato"/>
                <a:ea typeface="Lato"/>
                <a:cs typeface="Lato"/>
                <a:sym typeface="Lato"/>
              </a:rPr>
              <a:t>6)     Address language without accusation of </a:t>
            </a:r>
            <a:endParaRPr sz="2300">
              <a:solidFill>
                <a:srgbClr val="000000"/>
              </a:solidFill>
              <a:latin typeface="Lato"/>
              <a:ea typeface="Lato"/>
              <a:cs typeface="Lato"/>
              <a:sym typeface="Lato"/>
            </a:endParaRPr>
          </a:p>
          <a:p>
            <a:pPr indent="457200" lvl="0" marL="0" rtl="0" algn="l">
              <a:lnSpc>
                <a:spcPct val="115000"/>
              </a:lnSpc>
              <a:spcBef>
                <a:spcPts val="0"/>
              </a:spcBef>
              <a:spcAft>
                <a:spcPts val="0"/>
              </a:spcAft>
              <a:buNone/>
            </a:pPr>
            <a:r>
              <a:rPr lang="en" sz="2300">
                <a:solidFill>
                  <a:srgbClr val="000000"/>
                </a:solidFill>
                <a:latin typeface="Lato"/>
                <a:ea typeface="Lato"/>
                <a:cs typeface="Lato"/>
                <a:sym typeface="Lato"/>
              </a:rPr>
              <a:t> intentional oppression</a:t>
            </a:r>
            <a:endParaRPr sz="23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300">
                <a:solidFill>
                  <a:srgbClr val="000000"/>
                </a:solidFill>
                <a:latin typeface="Lato"/>
                <a:ea typeface="Lato"/>
                <a:cs typeface="Lato"/>
                <a:sym typeface="Lato"/>
              </a:rPr>
              <a:t>7)      Name the “elephant in the room”</a:t>
            </a:r>
            <a:endParaRPr sz="23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 sz="2300">
                <a:solidFill>
                  <a:srgbClr val="000000"/>
                </a:solidFill>
                <a:latin typeface="Lato"/>
                <a:ea typeface="Lato"/>
                <a:cs typeface="Lato"/>
                <a:sym typeface="Lato"/>
              </a:rPr>
              <a:t>8)     Learn to better identify and address </a:t>
            </a:r>
            <a:endParaRPr sz="2300">
              <a:solidFill>
                <a:srgbClr val="000000"/>
              </a:solidFill>
              <a:latin typeface="Lato"/>
              <a:ea typeface="Lato"/>
              <a:cs typeface="Lato"/>
              <a:sym typeface="Lato"/>
            </a:endParaRPr>
          </a:p>
          <a:p>
            <a:pPr indent="457200" lvl="0" marL="0" rtl="0" algn="l">
              <a:lnSpc>
                <a:spcPct val="115000"/>
              </a:lnSpc>
              <a:spcBef>
                <a:spcPts val="0"/>
              </a:spcBef>
              <a:spcAft>
                <a:spcPts val="0"/>
              </a:spcAft>
              <a:buNone/>
            </a:pPr>
            <a:r>
              <a:rPr lang="en" sz="2300">
                <a:solidFill>
                  <a:srgbClr val="000000"/>
                </a:solidFill>
                <a:latin typeface="Lato"/>
                <a:ea typeface="Lato"/>
                <a:cs typeface="Lato"/>
                <a:sym typeface="Lato"/>
              </a:rPr>
              <a:t> language that perpetuates oppression</a:t>
            </a:r>
            <a:endParaRPr sz="2300">
              <a:solidFill>
                <a:srgbClr val="000000"/>
              </a:solidFill>
              <a:latin typeface="Lato"/>
              <a:ea typeface="Lato"/>
              <a:cs typeface="Lato"/>
              <a:sym typeface="Lato"/>
            </a:endParaRPr>
          </a:p>
          <a:p>
            <a:pPr indent="0" lvl="0" marL="0" rtl="0" algn="l">
              <a:spcBef>
                <a:spcPts val="60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32"/>
          <p:cNvSpPr txBox="1"/>
          <p:nvPr>
            <p:ph idx="1" type="body"/>
          </p:nvPr>
        </p:nvSpPr>
        <p:spPr>
          <a:xfrm>
            <a:off x="2950225" y="0"/>
            <a:ext cx="4177200" cy="39774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i="0">
              <a:solidFill>
                <a:srgbClr val="FFFFFF"/>
              </a:solidFill>
              <a:latin typeface="Lora"/>
              <a:ea typeface="Lora"/>
              <a:cs typeface="Lora"/>
              <a:sym typeface="Lora"/>
            </a:endParaRPr>
          </a:p>
          <a:p>
            <a:pPr indent="0" lvl="0" marL="0" rtl="0" algn="l">
              <a:lnSpc>
                <a:spcPct val="115000"/>
              </a:lnSpc>
              <a:spcBef>
                <a:spcPts val="0"/>
              </a:spcBef>
              <a:spcAft>
                <a:spcPts val="0"/>
              </a:spcAft>
              <a:buNone/>
            </a:pPr>
            <a:r>
              <a:rPr i="0" lang="en">
                <a:solidFill>
                  <a:srgbClr val="FFFFFF"/>
                </a:solidFill>
                <a:latin typeface="Lora"/>
                <a:ea typeface="Lora"/>
                <a:cs typeface="Lora"/>
                <a:sym typeface="Lora"/>
              </a:rPr>
              <a:t> “As writers find more agency, they come to see more clearly where their words entwine with oppressive discourses and can begin to identify possibilities for resistance”  (Suhr-Sytsma &amp; Brown, 45)</a:t>
            </a:r>
            <a:endParaRPr>
              <a:solidFill>
                <a:srgbClr val="FFFFFF"/>
              </a:solidFill>
              <a:latin typeface="Lora"/>
              <a:ea typeface="Lora"/>
              <a:cs typeface="Lora"/>
              <a:sym typeface="Lor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33"/>
          <p:cNvSpPr txBox="1"/>
          <p:nvPr>
            <p:ph type="title"/>
          </p:nvPr>
        </p:nvSpPr>
        <p:spPr>
          <a:xfrm>
            <a:off x="457200" y="228250"/>
            <a:ext cx="55113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600">
                <a:solidFill>
                  <a:srgbClr val="FFFFFF"/>
                </a:solidFill>
                <a:highlight>
                  <a:srgbClr val="000000"/>
                </a:highlight>
                <a:latin typeface="Lora"/>
                <a:ea typeface="Lora"/>
                <a:cs typeface="Lora"/>
                <a:sym typeface="Lora"/>
              </a:rPr>
              <a:t>Activity</a:t>
            </a:r>
            <a:endParaRPr b="1" sz="3600">
              <a:solidFill>
                <a:srgbClr val="FFFFFF"/>
              </a:solidFill>
              <a:highlight>
                <a:srgbClr val="000000"/>
              </a:highlight>
              <a:latin typeface="Lora"/>
              <a:ea typeface="Lora"/>
              <a:cs typeface="Lora"/>
              <a:sym typeface="Lora"/>
            </a:endParaRPr>
          </a:p>
        </p:txBody>
      </p:sp>
      <p:sp>
        <p:nvSpPr>
          <p:cNvPr id="180" name="Google Shape;180;p33"/>
          <p:cNvSpPr txBox="1"/>
          <p:nvPr>
            <p:ph idx="1" type="body"/>
          </p:nvPr>
        </p:nvSpPr>
        <p:spPr>
          <a:xfrm>
            <a:off x="386400" y="1513000"/>
            <a:ext cx="5511300" cy="2605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u="sng">
                <a:solidFill>
                  <a:schemeClr val="hlink"/>
                </a:solidFill>
                <a:hlinkClick r:id="rId3"/>
              </a:rPr>
              <a:t>https://sites.lsa.umich.edu/inclusive-teaching/2017/08/23/school-you-inc/</a:t>
            </a:r>
            <a:endParaRPr/>
          </a:p>
          <a:p>
            <a:pPr indent="0" lvl="0" marL="0" rtl="0" algn="l">
              <a:spcBef>
                <a:spcPts val="6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glamour template">
  <a:themeElements>
    <a:clrScheme name="Custom 347">
      <a:dk1>
        <a:srgbClr val="434343"/>
      </a:dk1>
      <a:lt1>
        <a:srgbClr val="FFFFFF"/>
      </a:lt1>
      <a:dk2>
        <a:srgbClr val="666666"/>
      </a:dk2>
      <a:lt2>
        <a:srgbClr val="B7B7B7"/>
      </a:lt2>
      <a:accent1>
        <a:srgbClr val="5FDB72"/>
      </a:accent1>
      <a:accent2>
        <a:srgbClr val="1CCFBA"/>
      </a:accent2>
      <a:accent3>
        <a:srgbClr val="23ADDF"/>
      </a:accent3>
      <a:accent4>
        <a:srgbClr val="E650D3"/>
      </a:accent4>
      <a:accent5>
        <a:srgbClr val="8B1EA0"/>
      </a:accent5>
      <a:accent6>
        <a:srgbClr val="FFB300"/>
      </a:accent6>
      <a:hlink>
        <a:srgbClr val="4A86E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