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1" r:id="rId1"/>
  </p:sldMasterIdLst>
  <p:notesMasterIdLst>
    <p:notesMasterId r:id="rId14"/>
  </p:notesMasterIdLst>
  <p:sldIdLst>
    <p:sldId id="256" r:id="rId2"/>
    <p:sldId id="259" r:id="rId3"/>
    <p:sldId id="258" r:id="rId4"/>
    <p:sldId id="260" r:id="rId5"/>
    <p:sldId id="261" r:id="rId6"/>
    <p:sldId id="262" r:id="rId7"/>
    <p:sldId id="263" r:id="rId8"/>
    <p:sldId id="264" r:id="rId9"/>
    <p:sldId id="266" r:id="rId10"/>
    <p:sldId id="267" r:id="rId11"/>
    <p:sldId id="265"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49"/>
    <p:restoredTop sz="94694"/>
  </p:normalViewPr>
  <p:slideViewPr>
    <p:cSldViewPr snapToGrid="0" snapToObjects="1">
      <p:cViewPr>
        <p:scale>
          <a:sx n="87" d="100"/>
          <a:sy n="87" d="100"/>
        </p:scale>
        <p:origin x="1664" y="9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svg"/><Relationship Id="rId1" Type="http://schemas.openxmlformats.org/officeDocument/2006/relationships/image" Target="../media/image16.png"/><Relationship Id="rId6" Type="http://schemas.openxmlformats.org/officeDocument/2006/relationships/image" Target="../media/image15.svg"/><Relationship Id="rId5" Type="http://schemas.openxmlformats.org/officeDocument/2006/relationships/image" Target="../media/image18.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4999E6-2FC9-48F9-8F6B-499B9CD380DA}"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500C7E7B-4EB9-4D69-838C-61A5731C1320}">
      <dgm:prSet/>
      <dgm:spPr/>
      <dgm:t>
        <a:bodyPr/>
        <a:lstStyle/>
        <a:p>
          <a:pPr>
            <a:defRPr b="1"/>
          </a:pPr>
          <a:r>
            <a:rPr lang="en-US" baseline="0"/>
            <a:t>All ESL tutoring sessions should be catered to the individual</a:t>
          </a:r>
          <a:endParaRPr lang="en-US"/>
        </a:p>
      </dgm:t>
    </dgm:pt>
    <dgm:pt modelId="{8617014B-A133-4490-ADE0-14A03FCEE953}" type="parTrans" cxnId="{37F3D1D5-6DE2-4087-85F8-EDB2CC5E11B6}">
      <dgm:prSet/>
      <dgm:spPr/>
      <dgm:t>
        <a:bodyPr/>
        <a:lstStyle/>
        <a:p>
          <a:endParaRPr lang="en-US"/>
        </a:p>
      </dgm:t>
    </dgm:pt>
    <dgm:pt modelId="{BD1E4800-6BF6-45F3-BBBD-6E6C68F01C7D}" type="sibTrans" cxnId="{37F3D1D5-6DE2-4087-85F8-EDB2CC5E11B6}">
      <dgm:prSet/>
      <dgm:spPr/>
      <dgm:t>
        <a:bodyPr/>
        <a:lstStyle/>
        <a:p>
          <a:endParaRPr lang="en-US"/>
        </a:p>
      </dgm:t>
    </dgm:pt>
    <dgm:pt modelId="{2E5CCF75-9A92-4C11-84E3-1FEADD405FBF}">
      <dgm:prSet/>
      <dgm:spPr/>
      <dgm:t>
        <a:bodyPr/>
        <a:lstStyle/>
        <a:p>
          <a:r>
            <a:rPr lang="en-US" baseline="0"/>
            <a:t>Do not hold pre-assumed judgement </a:t>
          </a:r>
          <a:endParaRPr lang="en-US"/>
        </a:p>
      </dgm:t>
    </dgm:pt>
    <dgm:pt modelId="{5C6D8F59-50EE-4B3F-A023-88CD3383E436}" type="parTrans" cxnId="{7E560CD3-EEF8-4738-B5FC-FB713A4FEDBF}">
      <dgm:prSet/>
      <dgm:spPr/>
      <dgm:t>
        <a:bodyPr/>
        <a:lstStyle/>
        <a:p>
          <a:endParaRPr lang="en-US"/>
        </a:p>
      </dgm:t>
    </dgm:pt>
    <dgm:pt modelId="{91D21041-3ACA-4476-90A2-25A3DD26D938}" type="sibTrans" cxnId="{7E560CD3-EEF8-4738-B5FC-FB713A4FEDBF}">
      <dgm:prSet/>
      <dgm:spPr/>
      <dgm:t>
        <a:bodyPr/>
        <a:lstStyle/>
        <a:p>
          <a:endParaRPr lang="en-US"/>
        </a:p>
      </dgm:t>
    </dgm:pt>
    <dgm:pt modelId="{6C439E2B-3360-41CD-8FEB-2E39E7E8BCB7}">
      <dgm:prSet/>
      <dgm:spPr/>
      <dgm:t>
        <a:bodyPr/>
        <a:lstStyle/>
        <a:p>
          <a:r>
            <a:rPr lang="en-US" baseline="0"/>
            <a:t>Let the student ask you questions</a:t>
          </a:r>
          <a:endParaRPr lang="en-US"/>
        </a:p>
      </dgm:t>
    </dgm:pt>
    <dgm:pt modelId="{A71DCD8E-B727-42B8-9878-BF8E108029D7}" type="parTrans" cxnId="{632852C4-7E1B-40E6-94F1-E6FF2E9DEA85}">
      <dgm:prSet/>
      <dgm:spPr/>
      <dgm:t>
        <a:bodyPr/>
        <a:lstStyle/>
        <a:p>
          <a:endParaRPr lang="en-US"/>
        </a:p>
      </dgm:t>
    </dgm:pt>
    <dgm:pt modelId="{E4469BB8-21B6-47B5-AC56-0A734B2DA624}" type="sibTrans" cxnId="{632852C4-7E1B-40E6-94F1-E6FF2E9DEA85}">
      <dgm:prSet/>
      <dgm:spPr/>
      <dgm:t>
        <a:bodyPr/>
        <a:lstStyle/>
        <a:p>
          <a:endParaRPr lang="en-US"/>
        </a:p>
      </dgm:t>
    </dgm:pt>
    <dgm:pt modelId="{2B1406C6-C2CA-4125-BDFC-0DC13262848B}">
      <dgm:prSet/>
      <dgm:spPr/>
      <dgm:t>
        <a:bodyPr/>
        <a:lstStyle/>
        <a:p>
          <a:r>
            <a:rPr lang="en-US" baseline="0"/>
            <a:t>Usually, they will know that something sounds ”off”</a:t>
          </a:r>
          <a:endParaRPr lang="en-US"/>
        </a:p>
      </dgm:t>
    </dgm:pt>
    <dgm:pt modelId="{25585295-8536-4CFF-80F8-EB013D54CBA8}" type="parTrans" cxnId="{9A0061F1-0D6D-4EB1-8E85-EF24FA7D7A66}">
      <dgm:prSet/>
      <dgm:spPr/>
      <dgm:t>
        <a:bodyPr/>
        <a:lstStyle/>
        <a:p>
          <a:endParaRPr lang="en-US"/>
        </a:p>
      </dgm:t>
    </dgm:pt>
    <dgm:pt modelId="{028F98A0-806C-49E5-AF08-51B97C48305E}" type="sibTrans" cxnId="{9A0061F1-0D6D-4EB1-8E85-EF24FA7D7A66}">
      <dgm:prSet/>
      <dgm:spPr/>
      <dgm:t>
        <a:bodyPr/>
        <a:lstStyle/>
        <a:p>
          <a:endParaRPr lang="en-US"/>
        </a:p>
      </dgm:t>
    </dgm:pt>
    <dgm:pt modelId="{2279B187-A457-4196-8935-35B08B7EFA49}">
      <dgm:prSet/>
      <dgm:spPr/>
      <dgm:t>
        <a:bodyPr/>
        <a:lstStyle/>
        <a:p>
          <a:pPr>
            <a:defRPr b="1"/>
          </a:pPr>
          <a:r>
            <a:rPr lang="en-US" baseline="0"/>
            <a:t>Brief yourself in possible grammatical discrepancies, but also realize that you cannot become proficient in another language overnight</a:t>
          </a:r>
          <a:endParaRPr lang="en-US"/>
        </a:p>
      </dgm:t>
    </dgm:pt>
    <dgm:pt modelId="{D4497616-2058-43F5-A9A4-4838FBD7F084}" type="parTrans" cxnId="{AA75593C-F001-4371-B6DB-E53ECCFE6FF1}">
      <dgm:prSet/>
      <dgm:spPr/>
      <dgm:t>
        <a:bodyPr/>
        <a:lstStyle/>
        <a:p>
          <a:endParaRPr lang="en-US"/>
        </a:p>
      </dgm:t>
    </dgm:pt>
    <dgm:pt modelId="{987D9E93-E8CA-41E8-B387-8C292C949A8E}" type="sibTrans" cxnId="{AA75593C-F001-4371-B6DB-E53ECCFE6FF1}">
      <dgm:prSet/>
      <dgm:spPr/>
      <dgm:t>
        <a:bodyPr/>
        <a:lstStyle/>
        <a:p>
          <a:endParaRPr lang="en-US"/>
        </a:p>
      </dgm:t>
    </dgm:pt>
    <dgm:pt modelId="{519672E9-4765-480B-B8E4-465A3B91AE64}">
      <dgm:prSet/>
      <dgm:spPr/>
      <dgm:t>
        <a:bodyPr/>
        <a:lstStyle/>
        <a:p>
          <a:r>
            <a:rPr lang="en-US" baseline="0"/>
            <a:t>Be aware of common grammatical errors </a:t>
          </a:r>
          <a:endParaRPr lang="en-US"/>
        </a:p>
      </dgm:t>
    </dgm:pt>
    <dgm:pt modelId="{A3F38F0B-A158-4224-834E-297DE98E60AE}" type="parTrans" cxnId="{356913CF-EB46-4738-AD50-B4E682425E08}">
      <dgm:prSet/>
      <dgm:spPr/>
      <dgm:t>
        <a:bodyPr/>
        <a:lstStyle/>
        <a:p>
          <a:endParaRPr lang="en-US"/>
        </a:p>
      </dgm:t>
    </dgm:pt>
    <dgm:pt modelId="{E8612AB4-6B5A-4AEB-9D02-038F7EA4750E}" type="sibTrans" cxnId="{356913CF-EB46-4738-AD50-B4E682425E08}">
      <dgm:prSet/>
      <dgm:spPr/>
      <dgm:t>
        <a:bodyPr/>
        <a:lstStyle/>
        <a:p>
          <a:endParaRPr lang="en-US"/>
        </a:p>
      </dgm:t>
    </dgm:pt>
    <dgm:pt modelId="{604A8098-512D-4936-ADA1-85902FD157B2}">
      <dgm:prSet/>
      <dgm:spPr/>
      <dgm:t>
        <a:bodyPr/>
        <a:lstStyle/>
        <a:p>
          <a:r>
            <a:rPr lang="en-US" baseline="0"/>
            <a:t>But focus on collaboration and conversation</a:t>
          </a:r>
          <a:endParaRPr lang="en-US"/>
        </a:p>
      </dgm:t>
    </dgm:pt>
    <dgm:pt modelId="{3F636F2B-C044-4621-9942-4B0989F285DC}" type="parTrans" cxnId="{AFC4A553-5C80-43F0-AC7F-0142D95E3BD8}">
      <dgm:prSet/>
      <dgm:spPr/>
      <dgm:t>
        <a:bodyPr/>
        <a:lstStyle/>
        <a:p>
          <a:endParaRPr lang="en-US"/>
        </a:p>
      </dgm:t>
    </dgm:pt>
    <dgm:pt modelId="{92D0FFE4-22FF-40B3-8E60-46F540DB5243}" type="sibTrans" cxnId="{AFC4A553-5C80-43F0-AC7F-0142D95E3BD8}">
      <dgm:prSet/>
      <dgm:spPr/>
      <dgm:t>
        <a:bodyPr/>
        <a:lstStyle/>
        <a:p>
          <a:endParaRPr lang="en-US"/>
        </a:p>
      </dgm:t>
    </dgm:pt>
    <dgm:pt modelId="{29EAC9AF-B74B-4A68-86F8-9887A3DDF468}">
      <dgm:prSet/>
      <dgm:spPr/>
      <dgm:t>
        <a:bodyPr/>
        <a:lstStyle/>
        <a:p>
          <a:pPr>
            <a:defRPr b="1"/>
          </a:pPr>
          <a:r>
            <a:rPr lang="en-US" baseline="0" dirty="0"/>
            <a:t>Enjoy the session! You are an integral part of helping </a:t>
          </a:r>
          <a:r>
            <a:rPr lang="en-US" baseline="0" dirty="0" err="1"/>
            <a:t>esl</a:t>
          </a:r>
          <a:r>
            <a:rPr lang="en-US" baseline="0" dirty="0"/>
            <a:t> students become more comfortable academically and socially</a:t>
          </a:r>
          <a:endParaRPr lang="en-US" dirty="0"/>
        </a:p>
      </dgm:t>
    </dgm:pt>
    <dgm:pt modelId="{484DD572-3144-4EFF-B432-6870B27F9028}" type="parTrans" cxnId="{2B2ED863-30A6-4764-B689-78888ED07CB5}">
      <dgm:prSet/>
      <dgm:spPr/>
      <dgm:t>
        <a:bodyPr/>
        <a:lstStyle/>
        <a:p>
          <a:endParaRPr lang="en-US"/>
        </a:p>
      </dgm:t>
    </dgm:pt>
    <dgm:pt modelId="{D9428C72-4AD7-4A8D-83EC-CFF2E2D623D9}" type="sibTrans" cxnId="{2B2ED863-30A6-4764-B689-78888ED07CB5}">
      <dgm:prSet/>
      <dgm:spPr/>
      <dgm:t>
        <a:bodyPr/>
        <a:lstStyle/>
        <a:p>
          <a:endParaRPr lang="en-US"/>
        </a:p>
      </dgm:t>
    </dgm:pt>
    <dgm:pt modelId="{8AC07A74-0F8F-4B0A-911F-563C9A8BEEFD}" type="pres">
      <dgm:prSet presAssocID="{624999E6-2FC9-48F9-8F6B-499B9CD380DA}" presName="root" presStyleCnt="0">
        <dgm:presLayoutVars>
          <dgm:dir/>
          <dgm:resizeHandles val="exact"/>
        </dgm:presLayoutVars>
      </dgm:prSet>
      <dgm:spPr/>
    </dgm:pt>
    <dgm:pt modelId="{FB1E9B0F-BDE7-40F3-B056-AD17BFAEE76A}" type="pres">
      <dgm:prSet presAssocID="{500C7E7B-4EB9-4D69-838C-61A5731C1320}" presName="compNode" presStyleCnt="0"/>
      <dgm:spPr/>
    </dgm:pt>
    <dgm:pt modelId="{32C4B0E8-B6C4-44B1-8918-AABAB7E4555E}" type="pres">
      <dgm:prSet presAssocID="{500C7E7B-4EB9-4D69-838C-61A5731C132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5A84A80E-63D2-4BBE-8FB4-624A1B330664}" type="pres">
      <dgm:prSet presAssocID="{500C7E7B-4EB9-4D69-838C-61A5731C1320}" presName="iconSpace" presStyleCnt="0"/>
      <dgm:spPr/>
    </dgm:pt>
    <dgm:pt modelId="{979161CE-32B4-43E2-9014-D488E4DEE77C}" type="pres">
      <dgm:prSet presAssocID="{500C7E7B-4EB9-4D69-838C-61A5731C1320}" presName="parTx" presStyleLbl="revTx" presStyleIdx="0" presStyleCnt="6">
        <dgm:presLayoutVars>
          <dgm:chMax val="0"/>
          <dgm:chPref val="0"/>
        </dgm:presLayoutVars>
      </dgm:prSet>
      <dgm:spPr/>
    </dgm:pt>
    <dgm:pt modelId="{00A5D6EF-9283-4FB3-BA10-D9FBDB507BFB}" type="pres">
      <dgm:prSet presAssocID="{500C7E7B-4EB9-4D69-838C-61A5731C1320}" presName="txSpace" presStyleCnt="0"/>
      <dgm:spPr/>
    </dgm:pt>
    <dgm:pt modelId="{7C7D5B50-2D13-402D-A6D3-8D034A03DA44}" type="pres">
      <dgm:prSet presAssocID="{500C7E7B-4EB9-4D69-838C-61A5731C1320}" presName="desTx" presStyleLbl="revTx" presStyleIdx="1" presStyleCnt="6">
        <dgm:presLayoutVars/>
      </dgm:prSet>
      <dgm:spPr/>
    </dgm:pt>
    <dgm:pt modelId="{046BF172-7525-4D2D-B9F5-45BA49952ED9}" type="pres">
      <dgm:prSet presAssocID="{BD1E4800-6BF6-45F3-BBBD-6E6C68F01C7D}" presName="sibTrans" presStyleCnt="0"/>
      <dgm:spPr/>
    </dgm:pt>
    <dgm:pt modelId="{1841B743-0416-4035-93E5-997D5B3BB0AE}" type="pres">
      <dgm:prSet presAssocID="{2279B187-A457-4196-8935-35B08B7EFA49}" presName="compNode" presStyleCnt="0"/>
      <dgm:spPr/>
    </dgm:pt>
    <dgm:pt modelId="{E8DF7BB8-A0C6-4AFA-AFF9-CF7AE2B0C08C}" type="pres">
      <dgm:prSet presAssocID="{2279B187-A457-4196-8935-35B08B7EFA4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Bubble"/>
        </a:ext>
      </dgm:extLst>
    </dgm:pt>
    <dgm:pt modelId="{E46A52BC-F708-4620-9F67-B9840D679B33}" type="pres">
      <dgm:prSet presAssocID="{2279B187-A457-4196-8935-35B08B7EFA49}" presName="iconSpace" presStyleCnt="0"/>
      <dgm:spPr/>
    </dgm:pt>
    <dgm:pt modelId="{2FFD79CB-59D3-47A2-9F9D-21623B417A83}" type="pres">
      <dgm:prSet presAssocID="{2279B187-A457-4196-8935-35B08B7EFA49}" presName="parTx" presStyleLbl="revTx" presStyleIdx="2" presStyleCnt="6">
        <dgm:presLayoutVars>
          <dgm:chMax val="0"/>
          <dgm:chPref val="0"/>
        </dgm:presLayoutVars>
      </dgm:prSet>
      <dgm:spPr/>
    </dgm:pt>
    <dgm:pt modelId="{0902D344-5AD9-401C-9DC3-CED9F62F3036}" type="pres">
      <dgm:prSet presAssocID="{2279B187-A457-4196-8935-35B08B7EFA49}" presName="txSpace" presStyleCnt="0"/>
      <dgm:spPr/>
    </dgm:pt>
    <dgm:pt modelId="{408D9A61-2074-49E6-BF4A-C4969EBBB850}" type="pres">
      <dgm:prSet presAssocID="{2279B187-A457-4196-8935-35B08B7EFA49}" presName="desTx" presStyleLbl="revTx" presStyleIdx="3" presStyleCnt="6">
        <dgm:presLayoutVars/>
      </dgm:prSet>
      <dgm:spPr/>
    </dgm:pt>
    <dgm:pt modelId="{83D21384-08A2-4F38-9FA0-B34271328AD1}" type="pres">
      <dgm:prSet presAssocID="{987D9E93-E8CA-41E8-B387-8C292C949A8E}" presName="sibTrans" presStyleCnt="0"/>
      <dgm:spPr/>
    </dgm:pt>
    <dgm:pt modelId="{48432506-0B45-4E91-A6D4-99AB6E5ECDA2}" type="pres">
      <dgm:prSet presAssocID="{29EAC9AF-B74B-4A68-86F8-9887A3DDF468}" presName="compNode" presStyleCnt="0"/>
      <dgm:spPr/>
    </dgm:pt>
    <dgm:pt modelId="{65AC9C10-7250-42AA-B5F0-DA8709BBB470}" type="pres">
      <dgm:prSet presAssocID="{29EAC9AF-B74B-4A68-86F8-9887A3DDF46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E8D383DA-9680-4545-95D4-7600A261EF05}" type="pres">
      <dgm:prSet presAssocID="{29EAC9AF-B74B-4A68-86F8-9887A3DDF468}" presName="iconSpace" presStyleCnt="0"/>
      <dgm:spPr/>
    </dgm:pt>
    <dgm:pt modelId="{F1C2CB21-6300-43C3-B53B-DCE8EF844685}" type="pres">
      <dgm:prSet presAssocID="{29EAC9AF-B74B-4A68-86F8-9887A3DDF468}" presName="parTx" presStyleLbl="revTx" presStyleIdx="4" presStyleCnt="6">
        <dgm:presLayoutVars>
          <dgm:chMax val="0"/>
          <dgm:chPref val="0"/>
        </dgm:presLayoutVars>
      </dgm:prSet>
      <dgm:spPr/>
    </dgm:pt>
    <dgm:pt modelId="{DE6025FD-55A5-4F47-AF21-900F8775EF0E}" type="pres">
      <dgm:prSet presAssocID="{29EAC9AF-B74B-4A68-86F8-9887A3DDF468}" presName="txSpace" presStyleCnt="0"/>
      <dgm:spPr/>
    </dgm:pt>
    <dgm:pt modelId="{2DCC6513-882F-4587-8F90-828A7801872C}" type="pres">
      <dgm:prSet presAssocID="{29EAC9AF-B74B-4A68-86F8-9887A3DDF468}" presName="desTx" presStyleLbl="revTx" presStyleIdx="5" presStyleCnt="6">
        <dgm:presLayoutVars/>
      </dgm:prSet>
      <dgm:spPr/>
    </dgm:pt>
  </dgm:ptLst>
  <dgm:cxnLst>
    <dgm:cxn modelId="{744C4026-1F62-44FA-9699-35123AF2BF28}" type="presOf" srcId="{2279B187-A457-4196-8935-35B08B7EFA49}" destId="{2FFD79CB-59D3-47A2-9F9D-21623B417A83}" srcOrd="0" destOrd="0" presId="urn:microsoft.com/office/officeart/2018/5/layout/CenteredIconLabelDescriptionList"/>
    <dgm:cxn modelId="{AA75593C-F001-4371-B6DB-E53ECCFE6FF1}" srcId="{624999E6-2FC9-48F9-8F6B-499B9CD380DA}" destId="{2279B187-A457-4196-8935-35B08B7EFA49}" srcOrd="1" destOrd="0" parTransId="{D4497616-2058-43F5-A9A4-4838FBD7F084}" sibTransId="{987D9E93-E8CA-41E8-B387-8C292C949A8E}"/>
    <dgm:cxn modelId="{DD56B04B-58B8-4E55-96BF-A8517830EB67}" type="presOf" srcId="{604A8098-512D-4936-ADA1-85902FD157B2}" destId="{408D9A61-2074-49E6-BF4A-C4969EBBB850}" srcOrd="0" destOrd="1" presId="urn:microsoft.com/office/officeart/2018/5/layout/CenteredIconLabelDescriptionList"/>
    <dgm:cxn modelId="{93486250-48BB-4CCB-AF41-1F1BD3DB0FBF}" type="presOf" srcId="{500C7E7B-4EB9-4D69-838C-61A5731C1320}" destId="{979161CE-32B4-43E2-9014-D488E4DEE77C}" srcOrd="0" destOrd="0" presId="urn:microsoft.com/office/officeart/2018/5/layout/CenteredIconLabelDescriptionList"/>
    <dgm:cxn modelId="{AFC4A553-5C80-43F0-AC7F-0142D95E3BD8}" srcId="{2279B187-A457-4196-8935-35B08B7EFA49}" destId="{604A8098-512D-4936-ADA1-85902FD157B2}" srcOrd="1" destOrd="0" parTransId="{3F636F2B-C044-4621-9942-4B0989F285DC}" sibTransId="{92D0FFE4-22FF-40B3-8E60-46F540DB5243}"/>
    <dgm:cxn modelId="{2B2ED863-30A6-4764-B689-78888ED07CB5}" srcId="{624999E6-2FC9-48F9-8F6B-499B9CD380DA}" destId="{29EAC9AF-B74B-4A68-86F8-9887A3DDF468}" srcOrd="2" destOrd="0" parTransId="{484DD572-3144-4EFF-B432-6870B27F9028}" sibTransId="{D9428C72-4AD7-4A8D-83EC-CFF2E2D623D9}"/>
    <dgm:cxn modelId="{1A74287E-94D1-4602-ABFB-471F671D0F6E}" type="presOf" srcId="{519672E9-4765-480B-B8E4-465A3B91AE64}" destId="{408D9A61-2074-49E6-BF4A-C4969EBBB850}" srcOrd="0" destOrd="0" presId="urn:microsoft.com/office/officeart/2018/5/layout/CenteredIconLabelDescriptionList"/>
    <dgm:cxn modelId="{411210A3-93BC-478F-A368-D3898F7FE44E}" type="presOf" srcId="{2B1406C6-C2CA-4125-BDFC-0DC13262848B}" destId="{7C7D5B50-2D13-402D-A6D3-8D034A03DA44}" srcOrd="0" destOrd="2" presId="urn:microsoft.com/office/officeart/2018/5/layout/CenteredIconLabelDescriptionList"/>
    <dgm:cxn modelId="{6C1BCBB0-C2B5-4606-9B8F-28F5E306402D}" type="presOf" srcId="{2E5CCF75-9A92-4C11-84E3-1FEADD405FBF}" destId="{7C7D5B50-2D13-402D-A6D3-8D034A03DA44}" srcOrd="0" destOrd="0" presId="urn:microsoft.com/office/officeart/2018/5/layout/CenteredIconLabelDescriptionList"/>
    <dgm:cxn modelId="{952A27B1-D6C4-4DBD-A552-41FF4E6CFB45}" type="presOf" srcId="{6C439E2B-3360-41CD-8FEB-2E39E7E8BCB7}" destId="{7C7D5B50-2D13-402D-A6D3-8D034A03DA44}" srcOrd="0" destOrd="1" presId="urn:microsoft.com/office/officeart/2018/5/layout/CenteredIconLabelDescriptionList"/>
    <dgm:cxn modelId="{632852C4-7E1B-40E6-94F1-E6FF2E9DEA85}" srcId="{500C7E7B-4EB9-4D69-838C-61A5731C1320}" destId="{6C439E2B-3360-41CD-8FEB-2E39E7E8BCB7}" srcOrd="1" destOrd="0" parTransId="{A71DCD8E-B727-42B8-9878-BF8E108029D7}" sibTransId="{E4469BB8-21B6-47B5-AC56-0A734B2DA624}"/>
    <dgm:cxn modelId="{B4E0BDC6-6AF5-4B8E-8D45-9697E071DFC9}" type="presOf" srcId="{624999E6-2FC9-48F9-8F6B-499B9CD380DA}" destId="{8AC07A74-0F8F-4B0A-911F-563C9A8BEEFD}" srcOrd="0" destOrd="0" presId="urn:microsoft.com/office/officeart/2018/5/layout/CenteredIconLabelDescriptionList"/>
    <dgm:cxn modelId="{356913CF-EB46-4738-AD50-B4E682425E08}" srcId="{2279B187-A457-4196-8935-35B08B7EFA49}" destId="{519672E9-4765-480B-B8E4-465A3B91AE64}" srcOrd="0" destOrd="0" parTransId="{A3F38F0B-A158-4224-834E-297DE98E60AE}" sibTransId="{E8612AB4-6B5A-4AEB-9D02-038F7EA4750E}"/>
    <dgm:cxn modelId="{7E560CD3-EEF8-4738-B5FC-FB713A4FEDBF}" srcId="{500C7E7B-4EB9-4D69-838C-61A5731C1320}" destId="{2E5CCF75-9A92-4C11-84E3-1FEADD405FBF}" srcOrd="0" destOrd="0" parTransId="{5C6D8F59-50EE-4B3F-A023-88CD3383E436}" sibTransId="{91D21041-3ACA-4476-90A2-25A3DD26D938}"/>
    <dgm:cxn modelId="{37F3D1D5-6DE2-4087-85F8-EDB2CC5E11B6}" srcId="{624999E6-2FC9-48F9-8F6B-499B9CD380DA}" destId="{500C7E7B-4EB9-4D69-838C-61A5731C1320}" srcOrd="0" destOrd="0" parTransId="{8617014B-A133-4490-ADE0-14A03FCEE953}" sibTransId="{BD1E4800-6BF6-45F3-BBBD-6E6C68F01C7D}"/>
    <dgm:cxn modelId="{9A0061F1-0D6D-4EB1-8E85-EF24FA7D7A66}" srcId="{6C439E2B-3360-41CD-8FEB-2E39E7E8BCB7}" destId="{2B1406C6-C2CA-4125-BDFC-0DC13262848B}" srcOrd="0" destOrd="0" parTransId="{25585295-8536-4CFF-80F8-EB013D54CBA8}" sibTransId="{028F98A0-806C-49E5-AF08-51B97C48305E}"/>
    <dgm:cxn modelId="{BC8898F5-C42A-43CD-AEA8-9A6B833DDD8D}" type="presOf" srcId="{29EAC9AF-B74B-4A68-86F8-9887A3DDF468}" destId="{F1C2CB21-6300-43C3-B53B-DCE8EF844685}" srcOrd="0" destOrd="0" presId="urn:microsoft.com/office/officeart/2018/5/layout/CenteredIconLabelDescriptionList"/>
    <dgm:cxn modelId="{9565DFCF-55ED-4529-816A-9DFF0B874384}" type="presParOf" srcId="{8AC07A74-0F8F-4B0A-911F-563C9A8BEEFD}" destId="{FB1E9B0F-BDE7-40F3-B056-AD17BFAEE76A}" srcOrd="0" destOrd="0" presId="urn:microsoft.com/office/officeart/2018/5/layout/CenteredIconLabelDescriptionList"/>
    <dgm:cxn modelId="{9E312DAE-0AE4-48AA-B7F6-A682A847C812}" type="presParOf" srcId="{FB1E9B0F-BDE7-40F3-B056-AD17BFAEE76A}" destId="{32C4B0E8-B6C4-44B1-8918-AABAB7E4555E}" srcOrd="0" destOrd="0" presId="urn:microsoft.com/office/officeart/2018/5/layout/CenteredIconLabelDescriptionList"/>
    <dgm:cxn modelId="{8F26D239-D3C2-4384-A042-6939ABD6B742}" type="presParOf" srcId="{FB1E9B0F-BDE7-40F3-B056-AD17BFAEE76A}" destId="{5A84A80E-63D2-4BBE-8FB4-624A1B330664}" srcOrd="1" destOrd="0" presId="urn:microsoft.com/office/officeart/2018/5/layout/CenteredIconLabelDescriptionList"/>
    <dgm:cxn modelId="{DA027EB4-4B17-4217-840D-20395BF9A560}" type="presParOf" srcId="{FB1E9B0F-BDE7-40F3-B056-AD17BFAEE76A}" destId="{979161CE-32B4-43E2-9014-D488E4DEE77C}" srcOrd="2" destOrd="0" presId="urn:microsoft.com/office/officeart/2018/5/layout/CenteredIconLabelDescriptionList"/>
    <dgm:cxn modelId="{3C10767D-387D-4CC2-9B6E-BD5B1EAD7A83}" type="presParOf" srcId="{FB1E9B0F-BDE7-40F3-B056-AD17BFAEE76A}" destId="{00A5D6EF-9283-4FB3-BA10-D9FBDB507BFB}" srcOrd="3" destOrd="0" presId="urn:microsoft.com/office/officeart/2018/5/layout/CenteredIconLabelDescriptionList"/>
    <dgm:cxn modelId="{91F4A739-B366-4911-B62A-E7087BA2204F}" type="presParOf" srcId="{FB1E9B0F-BDE7-40F3-B056-AD17BFAEE76A}" destId="{7C7D5B50-2D13-402D-A6D3-8D034A03DA44}" srcOrd="4" destOrd="0" presId="urn:microsoft.com/office/officeart/2018/5/layout/CenteredIconLabelDescriptionList"/>
    <dgm:cxn modelId="{E311B917-FC12-45D0-9BA1-96A08F68CEB1}" type="presParOf" srcId="{8AC07A74-0F8F-4B0A-911F-563C9A8BEEFD}" destId="{046BF172-7525-4D2D-B9F5-45BA49952ED9}" srcOrd="1" destOrd="0" presId="urn:microsoft.com/office/officeart/2018/5/layout/CenteredIconLabelDescriptionList"/>
    <dgm:cxn modelId="{080D622A-8F80-4DD3-8F51-A21957B80FAA}" type="presParOf" srcId="{8AC07A74-0F8F-4B0A-911F-563C9A8BEEFD}" destId="{1841B743-0416-4035-93E5-997D5B3BB0AE}" srcOrd="2" destOrd="0" presId="urn:microsoft.com/office/officeart/2018/5/layout/CenteredIconLabelDescriptionList"/>
    <dgm:cxn modelId="{183E85AB-D51A-4F46-A985-439C1C032367}" type="presParOf" srcId="{1841B743-0416-4035-93E5-997D5B3BB0AE}" destId="{E8DF7BB8-A0C6-4AFA-AFF9-CF7AE2B0C08C}" srcOrd="0" destOrd="0" presId="urn:microsoft.com/office/officeart/2018/5/layout/CenteredIconLabelDescriptionList"/>
    <dgm:cxn modelId="{3DFE8B87-8D52-455D-ABAA-6811CECB630E}" type="presParOf" srcId="{1841B743-0416-4035-93E5-997D5B3BB0AE}" destId="{E46A52BC-F708-4620-9F67-B9840D679B33}" srcOrd="1" destOrd="0" presId="urn:microsoft.com/office/officeart/2018/5/layout/CenteredIconLabelDescriptionList"/>
    <dgm:cxn modelId="{BE57A513-643C-4DDC-9015-91CCF4A7C07B}" type="presParOf" srcId="{1841B743-0416-4035-93E5-997D5B3BB0AE}" destId="{2FFD79CB-59D3-47A2-9F9D-21623B417A83}" srcOrd="2" destOrd="0" presId="urn:microsoft.com/office/officeart/2018/5/layout/CenteredIconLabelDescriptionList"/>
    <dgm:cxn modelId="{A91DCB1F-157C-4160-85F7-12BE78B1AD96}" type="presParOf" srcId="{1841B743-0416-4035-93E5-997D5B3BB0AE}" destId="{0902D344-5AD9-401C-9DC3-CED9F62F3036}" srcOrd="3" destOrd="0" presId="urn:microsoft.com/office/officeart/2018/5/layout/CenteredIconLabelDescriptionList"/>
    <dgm:cxn modelId="{4516470D-123F-4D3F-9D52-5B9DB5C9E3A7}" type="presParOf" srcId="{1841B743-0416-4035-93E5-997D5B3BB0AE}" destId="{408D9A61-2074-49E6-BF4A-C4969EBBB850}" srcOrd="4" destOrd="0" presId="urn:microsoft.com/office/officeart/2018/5/layout/CenteredIconLabelDescriptionList"/>
    <dgm:cxn modelId="{B79618CF-270F-4A5C-8578-87DA8C584E3D}" type="presParOf" srcId="{8AC07A74-0F8F-4B0A-911F-563C9A8BEEFD}" destId="{83D21384-08A2-4F38-9FA0-B34271328AD1}" srcOrd="3" destOrd="0" presId="urn:microsoft.com/office/officeart/2018/5/layout/CenteredIconLabelDescriptionList"/>
    <dgm:cxn modelId="{2B498C8B-3D54-4B6D-846C-CA8D9E55B656}" type="presParOf" srcId="{8AC07A74-0F8F-4B0A-911F-563C9A8BEEFD}" destId="{48432506-0B45-4E91-A6D4-99AB6E5ECDA2}" srcOrd="4" destOrd="0" presId="urn:microsoft.com/office/officeart/2018/5/layout/CenteredIconLabelDescriptionList"/>
    <dgm:cxn modelId="{46A9CC3C-C36C-4E27-A5F3-F47B86C755FF}" type="presParOf" srcId="{48432506-0B45-4E91-A6D4-99AB6E5ECDA2}" destId="{65AC9C10-7250-42AA-B5F0-DA8709BBB470}" srcOrd="0" destOrd="0" presId="urn:microsoft.com/office/officeart/2018/5/layout/CenteredIconLabelDescriptionList"/>
    <dgm:cxn modelId="{BBF86E96-E1F5-41CD-A294-2D328B7ABF69}" type="presParOf" srcId="{48432506-0B45-4E91-A6D4-99AB6E5ECDA2}" destId="{E8D383DA-9680-4545-95D4-7600A261EF05}" srcOrd="1" destOrd="0" presId="urn:microsoft.com/office/officeart/2018/5/layout/CenteredIconLabelDescriptionList"/>
    <dgm:cxn modelId="{4693DA53-69AB-43ED-8ECB-F5BCE366E6D9}" type="presParOf" srcId="{48432506-0B45-4E91-A6D4-99AB6E5ECDA2}" destId="{F1C2CB21-6300-43C3-B53B-DCE8EF844685}" srcOrd="2" destOrd="0" presId="urn:microsoft.com/office/officeart/2018/5/layout/CenteredIconLabelDescriptionList"/>
    <dgm:cxn modelId="{99430BF4-7B47-455B-A5CF-CF40CA6EE64B}" type="presParOf" srcId="{48432506-0B45-4E91-A6D4-99AB6E5ECDA2}" destId="{DE6025FD-55A5-4F47-AF21-900F8775EF0E}" srcOrd="3" destOrd="0" presId="urn:microsoft.com/office/officeart/2018/5/layout/CenteredIconLabelDescriptionList"/>
    <dgm:cxn modelId="{8B480ED7-0C7B-4102-AE1F-99629516F545}" type="presParOf" srcId="{48432506-0B45-4E91-A6D4-99AB6E5ECDA2}" destId="{2DCC6513-882F-4587-8F90-828A7801872C}"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4B0E8-B6C4-44B1-8918-AABAB7E4555E}">
      <dsp:nvSpPr>
        <dsp:cNvPr id="0" name=""/>
        <dsp:cNvSpPr/>
      </dsp:nvSpPr>
      <dsp:spPr>
        <a:xfrm>
          <a:off x="1076910" y="730072"/>
          <a:ext cx="1154671" cy="11546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9161CE-32B4-43E2-9014-D488E4DEE77C}">
      <dsp:nvSpPr>
        <dsp:cNvPr id="0" name=""/>
        <dsp:cNvSpPr/>
      </dsp:nvSpPr>
      <dsp:spPr>
        <a:xfrm>
          <a:off x="4715" y="1994455"/>
          <a:ext cx="3299062" cy="711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baseline="0"/>
            <a:t>All ESL tutoring sessions should be catered to the individual</a:t>
          </a:r>
          <a:endParaRPr lang="en-US" sz="1400" kern="1200"/>
        </a:p>
      </dsp:txBody>
      <dsp:txXfrm>
        <a:off x="4715" y="1994455"/>
        <a:ext cx="3299062" cy="711360"/>
      </dsp:txXfrm>
    </dsp:sp>
    <dsp:sp modelId="{7C7D5B50-2D13-402D-A6D3-8D034A03DA44}">
      <dsp:nvSpPr>
        <dsp:cNvPr id="0" name=""/>
        <dsp:cNvSpPr/>
      </dsp:nvSpPr>
      <dsp:spPr>
        <a:xfrm>
          <a:off x="4715" y="2756844"/>
          <a:ext cx="3299062" cy="524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baseline="0"/>
            <a:t>Do not hold pre-assumed judgement </a:t>
          </a:r>
          <a:endParaRPr lang="en-US" sz="1100" kern="1200"/>
        </a:p>
        <a:p>
          <a:pPr marL="0" lvl="0" indent="0" algn="l" defTabSz="488950">
            <a:lnSpc>
              <a:spcPct val="90000"/>
            </a:lnSpc>
            <a:spcBef>
              <a:spcPct val="0"/>
            </a:spcBef>
            <a:spcAft>
              <a:spcPct val="35000"/>
            </a:spcAft>
            <a:buNone/>
          </a:pPr>
          <a:r>
            <a:rPr lang="en-US" sz="1100" kern="1200" baseline="0"/>
            <a:t>Let the student ask you questions</a:t>
          </a:r>
          <a:endParaRPr lang="en-US" sz="1100" kern="1200"/>
        </a:p>
        <a:p>
          <a:pPr marL="57150" lvl="1" indent="-57150" algn="l" defTabSz="488950">
            <a:lnSpc>
              <a:spcPct val="90000"/>
            </a:lnSpc>
            <a:spcBef>
              <a:spcPct val="0"/>
            </a:spcBef>
            <a:spcAft>
              <a:spcPct val="15000"/>
            </a:spcAft>
            <a:buChar char="•"/>
          </a:pPr>
          <a:r>
            <a:rPr lang="en-US" sz="1100" kern="1200" baseline="0"/>
            <a:t>Usually, they will know that something sounds ”off”</a:t>
          </a:r>
          <a:endParaRPr lang="en-US" sz="1100" kern="1200"/>
        </a:p>
      </dsp:txBody>
      <dsp:txXfrm>
        <a:off x="4715" y="2756844"/>
        <a:ext cx="3299062" cy="524644"/>
      </dsp:txXfrm>
    </dsp:sp>
    <dsp:sp modelId="{E8DF7BB8-A0C6-4AFA-AFF9-CF7AE2B0C08C}">
      <dsp:nvSpPr>
        <dsp:cNvPr id="0" name=""/>
        <dsp:cNvSpPr/>
      </dsp:nvSpPr>
      <dsp:spPr>
        <a:xfrm>
          <a:off x="4953309" y="730072"/>
          <a:ext cx="1154671" cy="11546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FD79CB-59D3-47A2-9F9D-21623B417A83}">
      <dsp:nvSpPr>
        <dsp:cNvPr id="0" name=""/>
        <dsp:cNvSpPr/>
      </dsp:nvSpPr>
      <dsp:spPr>
        <a:xfrm>
          <a:off x="3881113" y="1994455"/>
          <a:ext cx="3299062" cy="711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baseline="0"/>
            <a:t>Brief yourself in possible grammatical discrepancies, but also realize that you cannot become proficient in another language overnight</a:t>
          </a:r>
          <a:endParaRPr lang="en-US" sz="1400" kern="1200"/>
        </a:p>
      </dsp:txBody>
      <dsp:txXfrm>
        <a:off x="3881113" y="1994455"/>
        <a:ext cx="3299062" cy="711360"/>
      </dsp:txXfrm>
    </dsp:sp>
    <dsp:sp modelId="{408D9A61-2074-49E6-BF4A-C4969EBBB850}">
      <dsp:nvSpPr>
        <dsp:cNvPr id="0" name=""/>
        <dsp:cNvSpPr/>
      </dsp:nvSpPr>
      <dsp:spPr>
        <a:xfrm>
          <a:off x="3881113" y="2756844"/>
          <a:ext cx="3299062" cy="524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baseline="0"/>
            <a:t>Be aware of common grammatical errors </a:t>
          </a:r>
          <a:endParaRPr lang="en-US" sz="1100" kern="1200"/>
        </a:p>
        <a:p>
          <a:pPr marL="0" lvl="0" indent="0" algn="ctr" defTabSz="488950">
            <a:lnSpc>
              <a:spcPct val="90000"/>
            </a:lnSpc>
            <a:spcBef>
              <a:spcPct val="0"/>
            </a:spcBef>
            <a:spcAft>
              <a:spcPct val="35000"/>
            </a:spcAft>
            <a:buNone/>
          </a:pPr>
          <a:r>
            <a:rPr lang="en-US" sz="1100" kern="1200" baseline="0"/>
            <a:t>But focus on collaboration and conversation</a:t>
          </a:r>
          <a:endParaRPr lang="en-US" sz="1100" kern="1200"/>
        </a:p>
      </dsp:txBody>
      <dsp:txXfrm>
        <a:off x="3881113" y="2756844"/>
        <a:ext cx="3299062" cy="524644"/>
      </dsp:txXfrm>
    </dsp:sp>
    <dsp:sp modelId="{65AC9C10-7250-42AA-B5F0-DA8709BBB470}">
      <dsp:nvSpPr>
        <dsp:cNvPr id="0" name=""/>
        <dsp:cNvSpPr/>
      </dsp:nvSpPr>
      <dsp:spPr>
        <a:xfrm>
          <a:off x="8829707" y="730072"/>
          <a:ext cx="1154671" cy="11546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C2CB21-6300-43C3-B53B-DCE8EF844685}">
      <dsp:nvSpPr>
        <dsp:cNvPr id="0" name=""/>
        <dsp:cNvSpPr/>
      </dsp:nvSpPr>
      <dsp:spPr>
        <a:xfrm>
          <a:off x="7757512" y="1994455"/>
          <a:ext cx="3299062" cy="711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baseline="0" dirty="0"/>
            <a:t>Enjoy the session! You are an integral part of helping </a:t>
          </a:r>
          <a:r>
            <a:rPr lang="en-US" sz="1400" kern="1200" baseline="0" dirty="0" err="1"/>
            <a:t>esl</a:t>
          </a:r>
          <a:r>
            <a:rPr lang="en-US" sz="1400" kern="1200" baseline="0" dirty="0"/>
            <a:t> students become more comfortable academically and socially</a:t>
          </a:r>
          <a:endParaRPr lang="en-US" sz="1400" kern="1200" dirty="0"/>
        </a:p>
      </dsp:txBody>
      <dsp:txXfrm>
        <a:off x="7757512" y="1994455"/>
        <a:ext cx="3299062" cy="711360"/>
      </dsp:txXfrm>
    </dsp:sp>
    <dsp:sp modelId="{2DCC6513-882F-4587-8F90-828A7801872C}">
      <dsp:nvSpPr>
        <dsp:cNvPr id="0" name=""/>
        <dsp:cNvSpPr/>
      </dsp:nvSpPr>
      <dsp:spPr>
        <a:xfrm>
          <a:off x="7757512" y="2756844"/>
          <a:ext cx="3299062" cy="52464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5CF2D-E6B9-0E4B-B89D-34EB147FC0E0}" type="datetimeFigureOut">
              <a:rPr lang="en-US" smtClean="0"/>
              <a:t>9/21/19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098F2-8BEC-0443-A3F9-E9767EB25F87}" type="slidenum">
              <a:rPr lang="en-US" smtClean="0"/>
              <a:t>‹#›</a:t>
            </a:fld>
            <a:endParaRPr lang="en-US"/>
          </a:p>
        </p:txBody>
      </p:sp>
    </p:spTree>
    <p:extLst>
      <p:ext uri="{BB962C8B-B14F-4D97-AF65-F5344CB8AC3E}">
        <p14:creationId xmlns:p14="http://schemas.microsoft.com/office/powerpoint/2010/main" val="2329441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https://</a:t>
            </a:r>
            <a:r>
              <a:rPr lang="en-US" sz="800" dirty="0" err="1"/>
              <a:t>www.google.com</a:t>
            </a:r>
            <a:r>
              <a:rPr lang="en-US" sz="800" dirty="0"/>
              <a:t>/</a:t>
            </a:r>
            <a:r>
              <a:rPr lang="en-US" sz="800" dirty="0" err="1"/>
              <a:t>imgres?imgurl</a:t>
            </a:r>
            <a:r>
              <a:rPr lang="en-US" sz="800" dirty="0"/>
              <a:t>=https%3A%2F%2Fimg.buzzfeed.com%2Fbuzzfeed-static%2Fstatic%2F2017-01%2F24%2F11%2Fcampaign_images%2Fbuzzfeed-prod-fastlane-01%2Fnoel-gallagher-quotes-as-charlie-brown-comics-2-4586-1485275538-4_dblbig.jpg&amp;imgrefurl=https%3A%2F%2Fwww.buzzfeed.com%2Frobinedds%2Fnoel-gallagher-quotes-as-charlie-brown-comics&amp;docid=vX1k13SaRQjpOM&amp;tbnid=csuob2NT0zZrwM%3A&amp;vet=10ahUKEwjLs4DqjuLkAhXKnuAKHZhSA14QMwh6KAQwBA..i&amp;w=625&amp;h=415&amp;client=</a:t>
            </a:r>
            <a:r>
              <a:rPr lang="en-US" sz="800" dirty="0" err="1"/>
              <a:t>safari&amp;bih</a:t>
            </a:r>
            <a:r>
              <a:rPr lang="en-US" sz="800" dirty="0"/>
              <a:t>=837&amp;biw=1440&amp;q=charlie%20brown%20quotes&amp;ved=0ahUKEwjLs4DqjuLkAhXKnuAKHZhSA14QMwh6KAQwBA&amp;iact=</a:t>
            </a:r>
            <a:r>
              <a:rPr lang="en-US" sz="800" dirty="0" err="1"/>
              <a:t>mrc&amp;uact</a:t>
            </a:r>
            <a:r>
              <a:rPr lang="en-US" sz="800" dirty="0"/>
              <a:t>=8</a:t>
            </a:r>
          </a:p>
          <a:p>
            <a:endParaRPr lang="en-US" dirty="0"/>
          </a:p>
        </p:txBody>
      </p:sp>
      <p:sp>
        <p:nvSpPr>
          <p:cNvPr id="4" name="Slide Number Placeholder 3"/>
          <p:cNvSpPr>
            <a:spLocks noGrp="1"/>
          </p:cNvSpPr>
          <p:nvPr>
            <p:ph type="sldNum" sz="quarter" idx="5"/>
          </p:nvPr>
        </p:nvSpPr>
        <p:spPr/>
        <p:txBody>
          <a:bodyPr/>
          <a:lstStyle/>
          <a:p>
            <a:fld id="{5E5098F2-8BEC-0443-A3F9-E9767EB25F87}" type="slidenum">
              <a:rPr lang="en-US" smtClean="0"/>
              <a:t>1</a:t>
            </a:fld>
            <a:endParaRPr lang="en-US"/>
          </a:p>
        </p:txBody>
      </p:sp>
    </p:spTree>
    <p:extLst>
      <p:ext uri="{BB962C8B-B14F-4D97-AF65-F5344CB8AC3E}">
        <p14:creationId xmlns:p14="http://schemas.microsoft.com/office/powerpoint/2010/main" val="153562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https://</a:t>
            </a:r>
            <a:r>
              <a:rPr lang="en-US" sz="800" dirty="0" err="1"/>
              <a:t>www.google.com</a:t>
            </a:r>
            <a:r>
              <a:rPr lang="en-US" sz="800" dirty="0"/>
              <a:t>/</a:t>
            </a:r>
            <a:r>
              <a:rPr lang="en-US" sz="800" dirty="0" err="1"/>
              <a:t>imgres?imgurl</a:t>
            </a:r>
            <a:r>
              <a:rPr lang="en-US" sz="800" dirty="0"/>
              <a:t>=https%3A%2F%2Fmedia.tenor.com%2Fimages%2F65c44bb0360e7f2e75853b885d2009df%2Ftenor.gif&amp;imgrefurl=https%3A%2F%2Ftenor.com%2Fsearch%2Fpractice-makes-perfect-gifs&amp;docid=Sh7XXaUs54ze4M&amp;tbnid=RTHaz3t1-hwflM%3A&amp;vet=10ahUKEwiB3KamjuLkAhVuc98KHWCXBgoQMwg8KAYwBg..i&amp;w=220&amp;h=192&amp;client=</a:t>
            </a:r>
            <a:r>
              <a:rPr lang="en-US" sz="800" dirty="0" err="1"/>
              <a:t>safari&amp;bih</a:t>
            </a:r>
            <a:r>
              <a:rPr lang="en-US" sz="800" dirty="0"/>
              <a:t>=837&amp;biw=1440&amp;q=practice%20makes%20perfect%20gif&amp;ved=0ahUKEwiB3KamjuLkAhVuc98KHWCXBgoQMwg8KAYwBg&amp;iact=</a:t>
            </a:r>
            <a:r>
              <a:rPr lang="en-US" sz="800" dirty="0" err="1"/>
              <a:t>mrc&amp;uact</a:t>
            </a:r>
            <a:r>
              <a:rPr lang="en-US" sz="800" dirty="0"/>
              <a:t>=8</a:t>
            </a:r>
          </a:p>
          <a:p>
            <a:endParaRPr lang="en-US" dirty="0"/>
          </a:p>
        </p:txBody>
      </p:sp>
      <p:sp>
        <p:nvSpPr>
          <p:cNvPr id="4" name="Slide Number Placeholder 3"/>
          <p:cNvSpPr>
            <a:spLocks noGrp="1"/>
          </p:cNvSpPr>
          <p:nvPr>
            <p:ph type="sldNum" sz="quarter" idx="5"/>
          </p:nvPr>
        </p:nvSpPr>
        <p:spPr/>
        <p:txBody>
          <a:bodyPr/>
          <a:lstStyle/>
          <a:p>
            <a:fld id="{5E5098F2-8BEC-0443-A3F9-E9767EB25F87}" type="slidenum">
              <a:rPr lang="en-US" smtClean="0"/>
              <a:t>4</a:t>
            </a:fld>
            <a:endParaRPr lang="en-US"/>
          </a:p>
        </p:txBody>
      </p:sp>
    </p:spTree>
    <p:extLst>
      <p:ext uri="{BB962C8B-B14F-4D97-AF65-F5344CB8AC3E}">
        <p14:creationId xmlns:p14="http://schemas.microsoft.com/office/powerpoint/2010/main" val="71800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https://</a:t>
            </a:r>
            <a:r>
              <a:rPr lang="en-US" sz="800" dirty="0" err="1"/>
              <a:t>www.google.com</a:t>
            </a:r>
            <a:r>
              <a:rPr lang="en-US" sz="800" dirty="0"/>
              <a:t>/</a:t>
            </a:r>
            <a:r>
              <a:rPr lang="en-US" sz="800" dirty="0" err="1"/>
              <a:t>imgres?imgurl</a:t>
            </a:r>
            <a:r>
              <a:rPr lang="en-US" sz="800" dirty="0"/>
              <a:t>=http%3A%2F%2Fphotos-ak.sparkpeople.com%2F9%2F4%2Fb940868563.jpg&amp;imgrefurl=http%3A%2F%2Fdailyquotestomotivateyou.blogspot.com%2F2013%2F03%2Fquote-from-charlie-brown.html&amp;docid=Rf8Zof9oXOP-1M&amp;tbnid=nRLq8xpj0wu_iM%3A&amp;vet=10ahUKEwjLs4DqjuLkAhXKnuAKHZhSA14QMwigASgdMB0..i&amp;w=278&amp;h=350&amp;client=</a:t>
            </a:r>
            <a:r>
              <a:rPr lang="en-US" sz="800" dirty="0" err="1"/>
              <a:t>safari&amp;bih</a:t>
            </a:r>
            <a:r>
              <a:rPr lang="en-US" sz="800" dirty="0"/>
              <a:t>=837&amp;biw=1440&amp;q=charlie%20brown%20quotes&amp;ved=0ahUKEwjLs4DqjuLkAhXKnuAKHZhSA14QMwigASgdMB0&amp;iact=</a:t>
            </a:r>
            <a:r>
              <a:rPr lang="en-US" sz="800" dirty="0" err="1"/>
              <a:t>mrc&amp;uact</a:t>
            </a:r>
            <a:r>
              <a:rPr lang="en-US" sz="800" dirty="0"/>
              <a:t>=8</a:t>
            </a:r>
          </a:p>
          <a:p>
            <a:endParaRPr lang="en-US" dirty="0"/>
          </a:p>
        </p:txBody>
      </p:sp>
      <p:sp>
        <p:nvSpPr>
          <p:cNvPr id="4" name="Slide Number Placeholder 3"/>
          <p:cNvSpPr>
            <a:spLocks noGrp="1"/>
          </p:cNvSpPr>
          <p:nvPr>
            <p:ph type="sldNum" sz="quarter" idx="5"/>
          </p:nvPr>
        </p:nvSpPr>
        <p:spPr/>
        <p:txBody>
          <a:bodyPr/>
          <a:lstStyle/>
          <a:p>
            <a:fld id="{5E5098F2-8BEC-0443-A3F9-E9767EB25F87}" type="slidenum">
              <a:rPr lang="en-US" smtClean="0"/>
              <a:t>5</a:t>
            </a:fld>
            <a:endParaRPr lang="en-US"/>
          </a:p>
        </p:txBody>
      </p:sp>
    </p:spTree>
    <p:extLst>
      <p:ext uri="{BB962C8B-B14F-4D97-AF65-F5344CB8AC3E}">
        <p14:creationId xmlns:p14="http://schemas.microsoft.com/office/powerpoint/2010/main" val="1744364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www.google.com</a:t>
            </a:r>
            <a:r>
              <a:rPr lang="en-US" dirty="0"/>
              <a:t>/</a:t>
            </a:r>
            <a:r>
              <a:rPr lang="en-US" dirty="0" err="1"/>
              <a:t>imgres?imgurl</a:t>
            </a:r>
            <a:r>
              <a:rPr lang="en-US" dirty="0"/>
              <a:t>=http%3A%2F%2F24.media.tumblr.com%2Ftumblr_lo9hp9tH6M1qmfm1ho1_500.jpg&amp;imgrefurl=http%3A%2F%2Frebloggy.com%2Fpost%2Ftruth-quotes-tired-peanuts-charlie-brown-snoopy-can-t-sleep%2F7566978652&amp;docid=8f1bJBKpIhGbYM&amp;tbnid=JQG4yZ2Y77fu5M%3A&amp;vet=10ahUKEwjLs4DqjuLkAhXKnuAKHZhSA14QMwi-ASg7MDs..i&amp;w=500&amp;h=375&amp;client=</a:t>
            </a:r>
            <a:r>
              <a:rPr lang="en-US" dirty="0" err="1"/>
              <a:t>safari&amp;bih</a:t>
            </a:r>
            <a:r>
              <a:rPr lang="en-US" dirty="0"/>
              <a:t>=837&amp;biw=1440&amp;q=charlie%20brown%20quotes&amp;ved=0ahUKEwjLs4DqjuLkAhXKnuAKHZhSA14QMwi-ASg7MDs&amp;iact=</a:t>
            </a:r>
            <a:r>
              <a:rPr lang="en-US" dirty="0" err="1"/>
              <a:t>mrc&amp;uact</a:t>
            </a:r>
            <a:r>
              <a:rPr lang="en-US" dirty="0"/>
              <a:t>=8</a:t>
            </a:r>
          </a:p>
        </p:txBody>
      </p:sp>
      <p:sp>
        <p:nvSpPr>
          <p:cNvPr id="4" name="Slide Number Placeholder 3"/>
          <p:cNvSpPr>
            <a:spLocks noGrp="1"/>
          </p:cNvSpPr>
          <p:nvPr>
            <p:ph type="sldNum" sz="quarter" idx="5"/>
          </p:nvPr>
        </p:nvSpPr>
        <p:spPr/>
        <p:txBody>
          <a:bodyPr/>
          <a:lstStyle/>
          <a:p>
            <a:fld id="{5E5098F2-8BEC-0443-A3F9-E9767EB25F87}" type="slidenum">
              <a:rPr lang="en-US" smtClean="0"/>
              <a:t>6</a:t>
            </a:fld>
            <a:endParaRPr lang="en-US"/>
          </a:p>
        </p:txBody>
      </p:sp>
    </p:spTree>
    <p:extLst>
      <p:ext uri="{BB962C8B-B14F-4D97-AF65-F5344CB8AC3E}">
        <p14:creationId xmlns:p14="http://schemas.microsoft.com/office/powerpoint/2010/main" val="3312345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www.google.com</a:t>
            </a:r>
            <a:r>
              <a:rPr lang="en-US" dirty="0"/>
              <a:t>/</a:t>
            </a:r>
            <a:r>
              <a:rPr lang="en-US" dirty="0" err="1"/>
              <a:t>imgres?imgurl</a:t>
            </a:r>
            <a:r>
              <a:rPr lang="en-US" dirty="0"/>
              <a:t>=https%3A%2F%2Fyouqueen.com%2Fwp-content%2Fuploads%2F2012%2F09%2FThere-is-no-heavier-burden-than-a-great-potential.jpg&amp;imgrefurl=https%3A%2F%2Fyouqueen.com%2Flife%2Fbest-charlie-brown-quotes%2F&amp;docid=yOxF2SsQWnX9UM&amp;tbnid=6_5JWhPi8s5CiM%3A&amp;vet=10ahUKEwjLs4DqjuLkAhXKnuAKHZhSA14QMwh_KAkwCQ..i&amp;w=585&amp;h=384&amp;client=</a:t>
            </a:r>
            <a:r>
              <a:rPr lang="en-US" dirty="0" err="1"/>
              <a:t>safari&amp;bih</a:t>
            </a:r>
            <a:r>
              <a:rPr lang="en-US" dirty="0"/>
              <a:t>=837&amp;biw=1440&amp;q=charlie%20brown%20quotes&amp;ved=0ahUKEwjLs4DqjuLkAhXKnuAKHZhSA14QMwh_KAkwCQ&amp;iact=</a:t>
            </a:r>
            <a:r>
              <a:rPr lang="en-US" dirty="0" err="1"/>
              <a:t>mrc&amp;uact</a:t>
            </a:r>
            <a:r>
              <a:rPr lang="en-US" dirty="0"/>
              <a:t>=8</a:t>
            </a:r>
          </a:p>
        </p:txBody>
      </p:sp>
      <p:sp>
        <p:nvSpPr>
          <p:cNvPr id="4" name="Slide Number Placeholder 3"/>
          <p:cNvSpPr>
            <a:spLocks noGrp="1"/>
          </p:cNvSpPr>
          <p:nvPr>
            <p:ph type="sldNum" sz="quarter" idx="5"/>
          </p:nvPr>
        </p:nvSpPr>
        <p:spPr/>
        <p:txBody>
          <a:bodyPr/>
          <a:lstStyle/>
          <a:p>
            <a:fld id="{5E5098F2-8BEC-0443-A3F9-E9767EB25F87}" type="slidenum">
              <a:rPr lang="en-US" smtClean="0"/>
              <a:t>7</a:t>
            </a:fld>
            <a:endParaRPr lang="en-US"/>
          </a:p>
        </p:txBody>
      </p:sp>
    </p:spTree>
    <p:extLst>
      <p:ext uri="{BB962C8B-B14F-4D97-AF65-F5344CB8AC3E}">
        <p14:creationId xmlns:p14="http://schemas.microsoft.com/office/powerpoint/2010/main" val="3399670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www.google.com</a:t>
            </a:r>
            <a:r>
              <a:rPr lang="en-US" dirty="0"/>
              <a:t>/</a:t>
            </a:r>
            <a:r>
              <a:rPr lang="en-US" dirty="0" err="1"/>
              <a:t>imgres?imgurl</a:t>
            </a:r>
            <a:r>
              <a:rPr lang="en-US" dirty="0"/>
              <a:t>=https%3A%2F%2Fwww.uploadmegaquotes.com%2Fwp-content%2Fuploads%2FCharlie-Brown-Quotes-On-Happiness.jpg&amp;imgrefurl=https%3A%2F%2Fwww.uploadmegaquotes.com%2Fcharlie-brown-quotes-on-happiness%2F&amp;docid=p2JVPoQNVUYiFM&amp;tbnid=wXf225uftG0ZXM%3A&amp;vet=10ahUKEwjLs4DqjuLkAhXKnuAKHZhSA14QMwjLAShIMEg..i&amp;w=877&amp;h=953&amp;client=</a:t>
            </a:r>
            <a:r>
              <a:rPr lang="en-US" dirty="0" err="1"/>
              <a:t>safari&amp;bih</a:t>
            </a:r>
            <a:r>
              <a:rPr lang="en-US" dirty="0"/>
              <a:t>=837&amp;biw=1440&amp;q=charlie%20brown%20quotes&amp;ved=0ahUKEwjLs4DqjuLkAhXKnuAKHZhSA14QMwjLAShIMEg&amp;iact=</a:t>
            </a:r>
            <a:r>
              <a:rPr lang="en-US" dirty="0" err="1"/>
              <a:t>mrc&amp;uact</a:t>
            </a:r>
            <a:r>
              <a:rPr lang="en-US" dirty="0"/>
              <a:t>=8</a:t>
            </a:r>
          </a:p>
        </p:txBody>
      </p:sp>
      <p:sp>
        <p:nvSpPr>
          <p:cNvPr id="4" name="Slide Number Placeholder 3"/>
          <p:cNvSpPr>
            <a:spLocks noGrp="1"/>
          </p:cNvSpPr>
          <p:nvPr>
            <p:ph type="sldNum" sz="quarter" idx="5"/>
          </p:nvPr>
        </p:nvSpPr>
        <p:spPr/>
        <p:txBody>
          <a:bodyPr/>
          <a:lstStyle/>
          <a:p>
            <a:fld id="{5E5098F2-8BEC-0443-A3F9-E9767EB25F87}" type="slidenum">
              <a:rPr lang="en-US" smtClean="0"/>
              <a:t>10</a:t>
            </a:fld>
            <a:endParaRPr lang="en-US"/>
          </a:p>
        </p:txBody>
      </p:sp>
    </p:spTree>
    <p:extLst>
      <p:ext uri="{BB962C8B-B14F-4D97-AF65-F5344CB8AC3E}">
        <p14:creationId xmlns:p14="http://schemas.microsoft.com/office/powerpoint/2010/main" val="4254538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www.google.com</a:t>
            </a:r>
            <a:r>
              <a:rPr lang="en-US" dirty="0"/>
              <a:t>/</a:t>
            </a:r>
            <a:r>
              <a:rPr lang="en-US" dirty="0" err="1"/>
              <a:t>url?sa</a:t>
            </a:r>
            <a:r>
              <a:rPr lang="en-US" dirty="0"/>
              <a:t>=</a:t>
            </a:r>
            <a:r>
              <a:rPr lang="en-US" dirty="0" err="1"/>
              <a:t>i&amp;rct</a:t>
            </a:r>
            <a:r>
              <a:rPr lang="en-US" dirty="0"/>
              <a:t>=</a:t>
            </a:r>
            <a:r>
              <a:rPr lang="en-US" dirty="0" err="1"/>
              <a:t>j&amp;q</a:t>
            </a:r>
            <a:r>
              <a:rPr lang="en-US" dirty="0"/>
              <a:t>=&amp;</a:t>
            </a:r>
            <a:r>
              <a:rPr lang="en-US" dirty="0" err="1"/>
              <a:t>esrc</a:t>
            </a:r>
            <a:r>
              <a:rPr lang="en-US" dirty="0"/>
              <a:t>=</a:t>
            </a:r>
            <a:r>
              <a:rPr lang="en-US" dirty="0" err="1"/>
              <a:t>s&amp;source</a:t>
            </a:r>
            <a:r>
              <a:rPr lang="en-US" dirty="0"/>
              <a:t>=</a:t>
            </a:r>
            <a:r>
              <a:rPr lang="en-US" dirty="0" err="1"/>
              <a:t>images&amp;cd</a:t>
            </a:r>
            <a:r>
              <a:rPr lang="en-US" dirty="0"/>
              <a:t>=&amp;</a:t>
            </a:r>
            <a:r>
              <a:rPr lang="en-US" dirty="0" err="1"/>
              <a:t>ved</a:t>
            </a:r>
            <a:r>
              <a:rPr lang="en-US" dirty="0"/>
              <a:t>=2ahUKEwiqu7zopuLkAhWEnFkKHRxRCXYQjRx6BAgBEAQ&amp;url=https%3A%2F%2Fwww.barraques.cat%2Fviwall%2FTmhbbR_cartoon-quotes-charlie-brown-quotes-hd-background-i%2F&amp;psig=AOvVaw2JJbCWq7viB5FiqZm7CQu8&amp;ust=1569162193253622</a:t>
            </a:r>
          </a:p>
        </p:txBody>
      </p:sp>
      <p:sp>
        <p:nvSpPr>
          <p:cNvPr id="4" name="Slide Number Placeholder 3"/>
          <p:cNvSpPr>
            <a:spLocks noGrp="1"/>
          </p:cNvSpPr>
          <p:nvPr>
            <p:ph type="sldNum" sz="quarter" idx="5"/>
          </p:nvPr>
        </p:nvSpPr>
        <p:spPr/>
        <p:txBody>
          <a:bodyPr/>
          <a:lstStyle/>
          <a:p>
            <a:fld id="{5E5098F2-8BEC-0443-A3F9-E9767EB25F87}" type="slidenum">
              <a:rPr lang="en-US" smtClean="0"/>
              <a:t>12</a:t>
            </a:fld>
            <a:endParaRPr lang="en-US"/>
          </a:p>
        </p:txBody>
      </p:sp>
    </p:spTree>
    <p:extLst>
      <p:ext uri="{BB962C8B-B14F-4D97-AF65-F5344CB8AC3E}">
        <p14:creationId xmlns:p14="http://schemas.microsoft.com/office/powerpoint/2010/main" val="1269710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9/21/19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8168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9/21/19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00589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9/21/19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9148730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37000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9/21/19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7340432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D6E202-B606-4609-B914-27C9371A1F6D}" type="datetime1">
              <a:rPr lang="en-US" smtClean="0"/>
              <a:t>9/21/19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1388677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2D6E202-B606-4609-B914-27C9371A1F6D}" type="datetime1">
              <a:rPr lang="en-US" smtClean="0"/>
              <a:t>9/21/19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175767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0888786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8737036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8855320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771379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2356511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000060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D6E202-B606-4609-B914-27C9371A1F6D}" type="datetime1">
              <a:rPr lang="en-US" smtClean="0"/>
              <a:t>9/21/19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4941876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D6E202-B606-4609-B914-27C9371A1F6D}" type="datetime1">
              <a:rPr lang="en-US" smtClean="0"/>
              <a:t>9/21/19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6551979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9/21/19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3323655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9/21/19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3880882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2D6E202-B606-4609-B914-27C9371A1F6D}" type="datetime1">
              <a:rPr lang="en-US" smtClean="0"/>
              <a:t>9/21/19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826249556"/>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64" name="Rectangle 55">
            <a:extLst>
              <a:ext uri="{FF2B5EF4-FFF2-40B4-BE49-F238E27FC236}">
                <a16:creationId xmlns:a16="http://schemas.microsoft.com/office/drawing/2014/main" id="{0166DB98-302A-46FE-BE82-C13AF10BC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2">
            <a:extLst>
              <a:ext uri="{FF2B5EF4-FFF2-40B4-BE49-F238E27FC236}">
                <a16:creationId xmlns:a16="http://schemas.microsoft.com/office/drawing/2014/main" id="{34059663-8A30-44C3-8C60-8F31A6FE55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B64D4C1-99AF-C84F-91CC-A718CE974B4F}"/>
              </a:ext>
            </a:extLst>
          </p:cNvPr>
          <p:cNvPicPr>
            <a:picLocks noChangeAspect="1"/>
          </p:cNvPicPr>
          <p:nvPr/>
        </p:nvPicPr>
        <p:blipFill>
          <a:blip r:embed="rId4"/>
          <a:stretch>
            <a:fillRect/>
          </a:stretch>
        </p:blipFill>
        <p:spPr>
          <a:xfrm>
            <a:off x="1390085" y="957486"/>
            <a:ext cx="5142501" cy="494039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66" name="Picture 59">
            <a:extLst>
              <a:ext uri="{FF2B5EF4-FFF2-40B4-BE49-F238E27FC236}">
                <a16:creationId xmlns:a16="http://schemas.microsoft.com/office/drawing/2014/main" id="{1DA5DBE7-7AAD-48D9-A121-8102870FD7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D5D9F6E3-4F51-2B48-AF39-05C7919EFB24}"/>
              </a:ext>
            </a:extLst>
          </p:cNvPr>
          <p:cNvSpPr>
            <a:spLocks noGrp="1"/>
          </p:cNvSpPr>
          <p:nvPr>
            <p:ph type="subTitle" idx="1"/>
          </p:nvPr>
        </p:nvSpPr>
        <p:spPr>
          <a:xfrm>
            <a:off x="7570383" y="4165600"/>
            <a:ext cx="3707844" cy="1717675"/>
          </a:xfrm>
        </p:spPr>
        <p:txBody>
          <a:bodyPr>
            <a:normAutofit/>
          </a:bodyPr>
          <a:lstStyle/>
          <a:p>
            <a:r>
              <a:rPr lang="en-US">
                <a:latin typeface="Bookman Old Style" panose="02050604050505020204" pitchFamily="18" charset="0"/>
              </a:rPr>
              <a:t>Kayleigh Moses</a:t>
            </a:r>
          </a:p>
        </p:txBody>
      </p:sp>
      <p:sp>
        <p:nvSpPr>
          <p:cNvPr id="2" name="Title 1">
            <a:extLst>
              <a:ext uri="{FF2B5EF4-FFF2-40B4-BE49-F238E27FC236}">
                <a16:creationId xmlns:a16="http://schemas.microsoft.com/office/drawing/2014/main" id="{B36BD103-267D-A34E-AF5F-84015B1B0695}"/>
              </a:ext>
            </a:extLst>
          </p:cNvPr>
          <p:cNvSpPr>
            <a:spLocks noGrp="1"/>
          </p:cNvSpPr>
          <p:nvPr>
            <p:ph type="ctrTitle"/>
          </p:nvPr>
        </p:nvSpPr>
        <p:spPr>
          <a:xfrm>
            <a:off x="7570382" y="957486"/>
            <a:ext cx="3707844" cy="3131913"/>
          </a:xfrm>
        </p:spPr>
        <p:txBody>
          <a:bodyPr>
            <a:normAutofit/>
          </a:bodyPr>
          <a:lstStyle/>
          <a:p>
            <a:r>
              <a:rPr lang="en-US" sz="3400" i="1">
                <a:latin typeface="Bookman Old Style" panose="02050604050505020204" pitchFamily="18" charset="0"/>
                <a:cs typeface="Apple Chancery" panose="03020702040506060504" pitchFamily="66" charset="-79"/>
              </a:rPr>
              <a:t>Language or Culture? A Tutor’s Approach to ESL Appointments</a:t>
            </a:r>
          </a:p>
        </p:txBody>
      </p:sp>
    </p:spTree>
    <p:extLst>
      <p:ext uri="{BB962C8B-B14F-4D97-AF65-F5344CB8AC3E}">
        <p14:creationId xmlns:p14="http://schemas.microsoft.com/office/powerpoint/2010/main" val="313038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725E-4749-ED4D-BA18-DD91048DFFEC}"/>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overview</a:t>
            </a:r>
          </a:p>
        </p:txBody>
      </p:sp>
      <p:sp>
        <p:nvSpPr>
          <p:cNvPr id="3" name="Content Placeholder 2">
            <a:extLst>
              <a:ext uri="{FF2B5EF4-FFF2-40B4-BE49-F238E27FC236}">
                <a16:creationId xmlns:a16="http://schemas.microsoft.com/office/drawing/2014/main" id="{8943489E-4421-BD49-95D2-B3437C21285E}"/>
              </a:ext>
            </a:extLst>
          </p:cNvPr>
          <p:cNvSpPr>
            <a:spLocks noGrp="1"/>
          </p:cNvSpPr>
          <p:nvPr>
            <p:ph sz="quarter" idx="13"/>
          </p:nvPr>
        </p:nvSpPr>
        <p:spPr>
          <a:xfrm>
            <a:off x="913774" y="2367092"/>
            <a:ext cx="6096626" cy="3424107"/>
          </a:xfrm>
        </p:spPr>
        <p:txBody>
          <a:bodyPr>
            <a:normAutofit/>
          </a:bodyPr>
          <a:lstStyle/>
          <a:p>
            <a:r>
              <a:rPr lang="en-US" dirty="0">
                <a:latin typeface="Bookman Old Style" panose="02050604050505020204" pitchFamily="18" charset="0"/>
              </a:rPr>
              <a:t>ESL-English as a second language</a:t>
            </a:r>
          </a:p>
          <a:p>
            <a:r>
              <a:rPr lang="en-US" dirty="0">
                <a:latin typeface="Bookman Old Style" panose="02050604050505020204" pitchFamily="18" charset="0"/>
              </a:rPr>
              <a:t>Most common native languages at trinity</a:t>
            </a:r>
          </a:p>
          <a:p>
            <a:pPr lvl="1"/>
            <a:r>
              <a:rPr lang="en-US" dirty="0">
                <a:latin typeface="Bookman Old Style" panose="02050604050505020204" pitchFamily="18" charset="0"/>
              </a:rPr>
              <a:t>Mandarin</a:t>
            </a:r>
          </a:p>
          <a:p>
            <a:pPr lvl="1"/>
            <a:r>
              <a:rPr lang="en-US" dirty="0">
                <a:latin typeface="Bookman Old Style" panose="02050604050505020204" pitchFamily="18" charset="0"/>
              </a:rPr>
              <a:t>Vietnamese</a:t>
            </a:r>
          </a:p>
          <a:p>
            <a:pPr lvl="1"/>
            <a:r>
              <a:rPr lang="en-US" dirty="0">
                <a:latin typeface="Bookman Old Style" panose="02050604050505020204" pitchFamily="18" charset="0"/>
              </a:rPr>
              <a:t>Nepali</a:t>
            </a:r>
          </a:p>
          <a:p>
            <a:pPr lvl="1"/>
            <a:r>
              <a:rPr lang="en-US" dirty="0">
                <a:latin typeface="Bookman Old Style" panose="02050604050505020204" pitchFamily="18" charset="0"/>
              </a:rPr>
              <a:t>Korean</a:t>
            </a:r>
          </a:p>
        </p:txBody>
      </p:sp>
      <p:pic>
        <p:nvPicPr>
          <p:cNvPr id="8" name="Picture 7">
            <a:extLst>
              <a:ext uri="{FF2B5EF4-FFF2-40B4-BE49-F238E27FC236}">
                <a16:creationId xmlns:a16="http://schemas.microsoft.com/office/drawing/2014/main" id="{F7BC6EFC-9272-664F-B359-ED8183F1C334}"/>
              </a:ext>
            </a:extLst>
          </p:cNvPr>
          <p:cNvPicPr>
            <a:picLocks noChangeAspect="1"/>
          </p:cNvPicPr>
          <p:nvPr/>
        </p:nvPicPr>
        <p:blipFill rotWithShape="1">
          <a:blip r:embed="rId2"/>
          <a:srcRect l="7490" r="13570" b="-3"/>
          <a:stretch/>
        </p:blipFill>
        <p:spPr>
          <a:xfrm>
            <a:off x="7370064" y="2505456"/>
            <a:ext cx="3494466" cy="293522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06413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D395-D50A-DB49-B60E-DE7595E5C5AA}"/>
              </a:ext>
            </a:extLst>
          </p:cNvPr>
          <p:cNvSpPr>
            <a:spLocks noGrp="1"/>
          </p:cNvSpPr>
          <p:nvPr>
            <p:ph type="title"/>
          </p:nvPr>
        </p:nvSpPr>
        <p:spPr/>
        <p:txBody>
          <a:bodyPr/>
          <a:lstStyle/>
          <a:p>
            <a:r>
              <a:rPr lang="en-US" dirty="0">
                <a:latin typeface="Bookman Old Style" panose="02050604050505020204" pitchFamily="18" charset="0"/>
              </a:rPr>
              <a:t>Thoughts from Trinity ESL students</a:t>
            </a:r>
          </a:p>
        </p:txBody>
      </p:sp>
    </p:spTree>
    <p:extLst>
      <p:ext uri="{BB962C8B-B14F-4D97-AF65-F5344CB8AC3E}">
        <p14:creationId xmlns:p14="http://schemas.microsoft.com/office/powerpoint/2010/main" val="2531695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4BE66-52BB-0F4B-B639-C4678E19F88A}"/>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Language Transfer theory</a:t>
            </a:r>
          </a:p>
        </p:txBody>
      </p:sp>
      <p:sp>
        <p:nvSpPr>
          <p:cNvPr id="3" name="Content Placeholder 2">
            <a:extLst>
              <a:ext uri="{FF2B5EF4-FFF2-40B4-BE49-F238E27FC236}">
                <a16:creationId xmlns:a16="http://schemas.microsoft.com/office/drawing/2014/main" id="{6D9E2B2E-7903-0644-9FD5-9A0415F33753}"/>
              </a:ext>
            </a:extLst>
          </p:cNvPr>
          <p:cNvSpPr>
            <a:spLocks noGrp="1"/>
          </p:cNvSpPr>
          <p:nvPr>
            <p:ph sz="quarter" idx="13"/>
          </p:nvPr>
        </p:nvSpPr>
        <p:spPr>
          <a:xfrm>
            <a:off x="913774" y="2367092"/>
            <a:ext cx="6096626" cy="3424107"/>
          </a:xfrm>
        </p:spPr>
        <p:txBody>
          <a:bodyPr>
            <a:normAutofit/>
          </a:bodyPr>
          <a:lstStyle/>
          <a:p>
            <a:r>
              <a:rPr lang="en-US" dirty="0">
                <a:latin typeface="Bookman Old Style" panose="02050604050505020204" pitchFamily="18" charset="0"/>
              </a:rPr>
              <a:t>“the idea that one’s native language can have an effect on one’s use of a second language” (Turner, 2).</a:t>
            </a:r>
          </a:p>
          <a:p>
            <a:pPr lvl="1"/>
            <a:r>
              <a:rPr lang="en-US" b="1" dirty="0">
                <a:latin typeface="Bookman Old Style" panose="02050604050505020204" pitchFamily="18" charset="0"/>
              </a:rPr>
              <a:t>Positive transfer</a:t>
            </a:r>
            <a:r>
              <a:rPr lang="en-US" dirty="0">
                <a:latin typeface="Bookman Old Style" panose="02050604050505020204" pitchFamily="18" charset="0"/>
              </a:rPr>
              <a:t>-native language helps students learn second language</a:t>
            </a:r>
          </a:p>
          <a:p>
            <a:pPr lvl="1"/>
            <a:r>
              <a:rPr lang="en-US" b="1" dirty="0">
                <a:latin typeface="Bookman Old Style" panose="02050604050505020204" pitchFamily="18" charset="0"/>
              </a:rPr>
              <a:t>Negative transfer (interference)</a:t>
            </a:r>
            <a:r>
              <a:rPr lang="en-US" dirty="0">
                <a:latin typeface="Bookman Old Style" panose="02050604050505020204" pitchFamily="18" charset="0"/>
              </a:rPr>
              <a:t>-native language hinders students’ ability to learn second language</a:t>
            </a:r>
            <a:endParaRPr lang="en-US" b="1" dirty="0">
              <a:latin typeface="Bookman Old Style" panose="02050604050505020204" pitchFamily="18" charset="0"/>
            </a:endParaRPr>
          </a:p>
        </p:txBody>
      </p:sp>
      <p:pic>
        <p:nvPicPr>
          <p:cNvPr id="4" name="Picture 3" descr="A close up of a logo&#10;&#10;Description automatically generated">
            <a:extLst>
              <a:ext uri="{FF2B5EF4-FFF2-40B4-BE49-F238E27FC236}">
                <a16:creationId xmlns:a16="http://schemas.microsoft.com/office/drawing/2014/main" id="{D816554E-79E9-634F-A55E-1A72F7D650AD}"/>
              </a:ext>
            </a:extLst>
          </p:cNvPr>
          <p:cNvPicPr>
            <a:picLocks noChangeAspect="1"/>
          </p:cNvPicPr>
          <p:nvPr/>
        </p:nvPicPr>
        <p:blipFill rotWithShape="1">
          <a:blip r:embed="rId3"/>
          <a:srcRect t="3754"/>
          <a:stretch/>
        </p:blipFill>
        <p:spPr>
          <a:xfrm>
            <a:off x="7370064" y="2505456"/>
            <a:ext cx="3494466" cy="293522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739511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A6B4-AA45-8B49-8829-60415FF0FEC0}"/>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Goals of writing associates</a:t>
            </a:r>
          </a:p>
        </p:txBody>
      </p:sp>
      <p:pic>
        <p:nvPicPr>
          <p:cNvPr id="4" name="Picture 3">
            <a:extLst>
              <a:ext uri="{FF2B5EF4-FFF2-40B4-BE49-F238E27FC236}">
                <a16:creationId xmlns:a16="http://schemas.microsoft.com/office/drawing/2014/main" id="{08F4F390-41C4-BD42-AF06-447F46F3F0E6}"/>
              </a:ext>
            </a:extLst>
          </p:cNvPr>
          <p:cNvPicPr>
            <a:picLocks noChangeAspect="1"/>
          </p:cNvPicPr>
          <p:nvPr/>
        </p:nvPicPr>
        <p:blipFill>
          <a:blip r:embed="rId3"/>
          <a:stretch>
            <a:fillRect/>
          </a:stretch>
        </p:blipFill>
        <p:spPr>
          <a:xfrm>
            <a:off x="1496236" y="2505456"/>
            <a:ext cx="2329542" cy="293522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3" name="Content Placeholder 2">
            <a:extLst>
              <a:ext uri="{FF2B5EF4-FFF2-40B4-BE49-F238E27FC236}">
                <a16:creationId xmlns:a16="http://schemas.microsoft.com/office/drawing/2014/main" id="{76A6CE5E-4527-7442-8CF0-3B09AAB3F656}"/>
              </a:ext>
            </a:extLst>
          </p:cNvPr>
          <p:cNvSpPr>
            <a:spLocks noGrp="1"/>
          </p:cNvSpPr>
          <p:nvPr>
            <p:ph sz="quarter" idx="13"/>
          </p:nvPr>
        </p:nvSpPr>
        <p:spPr>
          <a:xfrm>
            <a:off x="4837814" y="2367092"/>
            <a:ext cx="6439786" cy="3424107"/>
          </a:xfrm>
        </p:spPr>
        <p:txBody>
          <a:bodyPr>
            <a:normAutofit/>
          </a:bodyPr>
          <a:lstStyle/>
          <a:p>
            <a:pPr marL="457200" indent="-457200">
              <a:buFont typeface="+mj-lt"/>
              <a:buAutoNum type="arabicPeriod"/>
            </a:pPr>
            <a:r>
              <a:rPr lang="en-US" dirty="0">
                <a:latin typeface="Bookman Old Style" panose="02050604050505020204" pitchFamily="18" charset="0"/>
              </a:rPr>
              <a:t>Writing associates can help improve </a:t>
            </a:r>
            <a:r>
              <a:rPr lang="en-US" dirty="0" err="1">
                <a:latin typeface="Bookman Old Style" panose="02050604050505020204" pitchFamily="18" charset="0"/>
              </a:rPr>
              <a:t>esl</a:t>
            </a:r>
            <a:r>
              <a:rPr lang="en-US" dirty="0">
                <a:latin typeface="Bookman Old Style" panose="02050604050505020204" pitchFamily="18" charset="0"/>
              </a:rPr>
              <a:t> students’ understanding of English</a:t>
            </a:r>
          </a:p>
          <a:p>
            <a:pPr marL="457200" indent="-457200">
              <a:buFont typeface="+mj-lt"/>
              <a:buAutoNum type="arabicPeriod"/>
            </a:pPr>
            <a:r>
              <a:rPr lang="en-US" dirty="0">
                <a:latin typeface="Bookman Old Style" panose="02050604050505020204" pitchFamily="18" charset="0"/>
              </a:rPr>
              <a:t>Writing associates can help improve </a:t>
            </a:r>
            <a:r>
              <a:rPr lang="en-US" dirty="0" err="1">
                <a:latin typeface="Bookman Old Style" panose="02050604050505020204" pitchFamily="18" charset="0"/>
              </a:rPr>
              <a:t>esl</a:t>
            </a:r>
            <a:r>
              <a:rPr lang="en-US" dirty="0">
                <a:latin typeface="Bookman Old Style" panose="02050604050505020204" pitchFamily="18" charset="0"/>
              </a:rPr>
              <a:t> students’ writing in </a:t>
            </a:r>
            <a:r>
              <a:rPr lang="en-US" dirty="0" err="1">
                <a:latin typeface="Bookman Old Style" panose="02050604050505020204" pitchFamily="18" charset="0"/>
              </a:rPr>
              <a:t>english</a:t>
            </a:r>
            <a:endParaRPr lang="en-US" dirty="0">
              <a:latin typeface="Bookman Old Style" panose="02050604050505020204" pitchFamily="18" charset="0"/>
            </a:endParaRPr>
          </a:p>
        </p:txBody>
      </p:sp>
    </p:spTree>
    <p:extLst>
      <p:ext uri="{BB962C8B-B14F-4D97-AF65-F5344CB8AC3E}">
        <p14:creationId xmlns:p14="http://schemas.microsoft.com/office/powerpoint/2010/main" val="47254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C07D-8989-124A-ABCF-D4D2CFD7E82E}"/>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Language and culture</a:t>
            </a:r>
          </a:p>
        </p:txBody>
      </p:sp>
      <p:sp>
        <p:nvSpPr>
          <p:cNvPr id="3" name="Content Placeholder 2">
            <a:extLst>
              <a:ext uri="{FF2B5EF4-FFF2-40B4-BE49-F238E27FC236}">
                <a16:creationId xmlns:a16="http://schemas.microsoft.com/office/drawing/2014/main" id="{2ED1BDE7-7027-6343-ADAC-51506FA308EB}"/>
              </a:ext>
            </a:extLst>
          </p:cNvPr>
          <p:cNvSpPr>
            <a:spLocks noGrp="1"/>
          </p:cNvSpPr>
          <p:nvPr>
            <p:ph sz="quarter" idx="13"/>
          </p:nvPr>
        </p:nvSpPr>
        <p:spPr>
          <a:xfrm>
            <a:off x="913774" y="2367092"/>
            <a:ext cx="6096626" cy="3424107"/>
          </a:xfrm>
        </p:spPr>
        <p:txBody>
          <a:bodyPr>
            <a:normAutofit fontScale="85000" lnSpcReduction="10000"/>
          </a:bodyPr>
          <a:lstStyle/>
          <a:p>
            <a:r>
              <a:rPr lang="en-US" dirty="0">
                <a:latin typeface="Bookman Old Style" panose="02050604050505020204" pitchFamily="18" charset="0"/>
              </a:rPr>
              <a:t>Talk with the person sitting next to you:</a:t>
            </a:r>
          </a:p>
          <a:p>
            <a:pPr lvl="1"/>
            <a:r>
              <a:rPr lang="en-US" dirty="0">
                <a:latin typeface="Bookman Old Style" panose="02050604050505020204" pitchFamily="18" charset="0"/>
              </a:rPr>
              <a:t>Do you think language is a part of culture?</a:t>
            </a:r>
          </a:p>
          <a:p>
            <a:pPr lvl="1"/>
            <a:r>
              <a:rPr lang="en-US" dirty="0">
                <a:latin typeface="Bookman Old Style" panose="02050604050505020204" pitchFamily="18" charset="0"/>
              </a:rPr>
              <a:t>Do you think culture is a part of language?</a:t>
            </a:r>
          </a:p>
          <a:p>
            <a:pPr lvl="1"/>
            <a:endParaRPr lang="en-US" dirty="0">
              <a:latin typeface="Bookman Old Style" panose="02050604050505020204" pitchFamily="18" charset="0"/>
            </a:endParaRPr>
          </a:p>
          <a:p>
            <a:r>
              <a:rPr lang="en-US" dirty="0">
                <a:latin typeface="Bookman Old Style" panose="02050604050505020204" pitchFamily="18" charset="0"/>
              </a:rPr>
              <a:t>Combatting unconscious ethnocentrism</a:t>
            </a:r>
          </a:p>
          <a:p>
            <a:pPr lvl="1"/>
            <a:r>
              <a:rPr lang="en-US" dirty="0">
                <a:latin typeface="Bookman Old Style" panose="02050604050505020204" pitchFamily="18" charset="0"/>
              </a:rPr>
              <a:t>Focus on words/ideas that are present in one language/culture, but not another</a:t>
            </a:r>
          </a:p>
          <a:p>
            <a:pPr lvl="2"/>
            <a:r>
              <a:rPr lang="en-US" dirty="0">
                <a:latin typeface="Bookman Old Style" panose="02050604050505020204" pitchFamily="18" charset="0"/>
              </a:rPr>
              <a:t>How can we help?</a:t>
            </a:r>
          </a:p>
        </p:txBody>
      </p:sp>
      <p:pic>
        <p:nvPicPr>
          <p:cNvPr id="4" name="Picture 3">
            <a:extLst>
              <a:ext uri="{FF2B5EF4-FFF2-40B4-BE49-F238E27FC236}">
                <a16:creationId xmlns:a16="http://schemas.microsoft.com/office/drawing/2014/main" id="{57AB62FE-64C0-AB43-B07D-9682283AF162}"/>
              </a:ext>
            </a:extLst>
          </p:cNvPr>
          <p:cNvPicPr>
            <a:picLocks noChangeAspect="1"/>
          </p:cNvPicPr>
          <p:nvPr/>
        </p:nvPicPr>
        <p:blipFill rotWithShape="1">
          <a:blip r:embed="rId3"/>
          <a:srcRect l="5784" r="5041"/>
          <a:stretch/>
        </p:blipFill>
        <p:spPr>
          <a:xfrm>
            <a:off x="7370064" y="2505456"/>
            <a:ext cx="3494466" cy="293522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3881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44AF1-6E4E-EA49-99FD-BE6AD454C8C6}"/>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Approaches to </a:t>
            </a:r>
            <a:r>
              <a:rPr lang="en-US" dirty="0" err="1">
                <a:latin typeface="Bookman Old Style" panose="02050604050505020204" pitchFamily="18" charset="0"/>
              </a:rPr>
              <a:t>esl</a:t>
            </a:r>
            <a:r>
              <a:rPr lang="en-US" dirty="0">
                <a:latin typeface="Bookman Old Style" panose="02050604050505020204" pitchFamily="18" charset="0"/>
              </a:rPr>
              <a:t> pedagogy</a:t>
            </a:r>
          </a:p>
        </p:txBody>
      </p:sp>
      <p:pic>
        <p:nvPicPr>
          <p:cNvPr id="4" name="Picture 3">
            <a:extLst>
              <a:ext uri="{FF2B5EF4-FFF2-40B4-BE49-F238E27FC236}">
                <a16:creationId xmlns:a16="http://schemas.microsoft.com/office/drawing/2014/main" id="{E9AAC2CB-C96C-4443-A0FD-BF9FF4C85EE0}"/>
              </a:ext>
            </a:extLst>
          </p:cNvPr>
          <p:cNvPicPr>
            <a:picLocks noChangeAspect="1"/>
          </p:cNvPicPr>
          <p:nvPr/>
        </p:nvPicPr>
        <p:blipFill>
          <a:blip r:embed="rId3"/>
          <a:stretch>
            <a:fillRect/>
          </a:stretch>
        </p:blipFill>
        <p:spPr>
          <a:xfrm>
            <a:off x="913774" y="2825067"/>
            <a:ext cx="3494466" cy="2296002"/>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3" name="Content Placeholder 2">
            <a:extLst>
              <a:ext uri="{FF2B5EF4-FFF2-40B4-BE49-F238E27FC236}">
                <a16:creationId xmlns:a16="http://schemas.microsoft.com/office/drawing/2014/main" id="{A04420D2-06DE-594C-A6C6-D7A7C7B1663C}"/>
              </a:ext>
            </a:extLst>
          </p:cNvPr>
          <p:cNvSpPr>
            <a:spLocks noGrp="1"/>
          </p:cNvSpPr>
          <p:nvPr>
            <p:ph sz="quarter" idx="13"/>
          </p:nvPr>
        </p:nvSpPr>
        <p:spPr>
          <a:xfrm>
            <a:off x="4837814" y="2367092"/>
            <a:ext cx="6439786" cy="3424107"/>
          </a:xfrm>
        </p:spPr>
        <p:txBody>
          <a:bodyPr>
            <a:normAutofit/>
          </a:bodyPr>
          <a:lstStyle/>
          <a:p>
            <a:pPr marL="457200" indent="-457200">
              <a:lnSpc>
                <a:spcPct val="110000"/>
              </a:lnSpc>
              <a:buFont typeface="+mj-lt"/>
              <a:buAutoNum type="arabicPeriod"/>
            </a:pPr>
            <a:r>
              <a:rPr lang="en-US" sz="1300" b="1" dirty="0">
                <a:latin typeface="Bookman Old Style" panose="02050604050505020204" pitchFamily="18" charset="0"/>
              </a:rPr>
              <a:t>Prescriptive</a:t>
            </a:r>
            <a:r>
              <a:rPr lang="en-US" sz="1300" dirty="0">
                <a:latin typeface="Bookman Old Style" panose="02050604050505020204" pitchFamily="18" charset="0"/>
              </a:rPr>
              <a:t>-emphasis on correctness and grammar</a:t>
            </a:r>
          </a:p>
          <a:p>
            <a:pPr marL="457200" indent="-457200">
              <a:lnSpc>
                <a:spcPct val="110000"/>
              </a:lnSpc>
              <a:buFont typeface="+mj-lt"/>
              <a:buAutoNum type="arabicPeriod"/>
            </a:pPr>
            <a:r>
              <a:rPr lang="en-US" sz="1300" b="1" dirty="0">
                <a:latin typeface="Bookman Old Style" panose="02050604050505020204" pitchFamily="18" charset="0"/>
              </a:rPr>
              <a:t>Descriptive</a:t>
            </a:r>
            <a:r>
              <a:rPr lang="en-US" sz="1300" dirty="0">
                <a:latin typeface="Bookman Old Style" panose="02050604050505020204" pitchFamily="18" charset="0"/>
              </a:rPr>
              <a:t>-emphasis on why we use certain grammar in certain situations</a:t>
            </a:r>
          </a:p>
          <a:p>
            <a:pPr marL="0" indent="0">
              <a:lnSpc>
                <a:spcPct val="110000"/>
              </a:lnSpc>
              <a:buNone/>
            </a:pPr>
            <a:r>
              <a:rPr lang="en-US" sz="1300" b="1" i="1" dirty="0">
                <a:latin typeface="Bookman Old Style" panose="02050604050505020204" pitchFamily="18" charset="0"/>
              </a:rPr>
              <a:t>Student</a:t>
            </a:r>
            <a:r>
              <a:rPr lang="en-US" sz="1300" i="1" dirty="0">
                <a:latin typeface="Bookman Old Style" panose="02050604050505020204" pitchFamily="18" charset="0"/>
              </a:rPr>
              <a:t>: “Charlie brown is character in cartoon”</a:t>
            </a:r>
          </a:p>
          <a:p>
            <a:pPr marL="0" indent="0">
              <a:lnSpc>
                <a:spcPct val="110000"/>
              </a:lnSpc>
              <a:buNone/>
            </a:pPr>
            <a:r>
              <a:rPr lang="en-US" sz="1300" b="1" i="1" dirty="0">
                <a:latin typeface="Bookman Old Style" panose="02050604050505020204" pitchFamily="18" charset="0"/>
              </a:rPr>
              <a:t>WA</a:t>
            </a:r>
            <a:r>
              <a:rPr lang="en-US" sz="1300" i="1" dirty="0">
                <a:latin typeface="Bookman Old Style" panose="02050604050505020204" pitchFamily="18" charset="0"/>
              </a:rPr>
              <a:t>: “Here, we might actually say, ‘Charlie brown is a character in a cartoon’” (prescriptive)</a:t>
            </a:r>
          </a:p>
          <a:p>
            <a:pPr marL="0" indent="0">
              <a:lnSpc>
                <a:spcPct val="110000"/>
              </a:lnSpc>
              <a:buNone/>
            </a:pPr>
            <a:r>
              <a:rPr lang="en-US" sz="1300" i="1" dirty="0">
                <a:latin typeface="Bookman Old Style" panose="02050604050505020204" pitchFamily="18" charset="0"/>
              </a:rPr>
              <a:t>“ ‘A’ is an article. We use articles when…” (descriptive)</a:t>
            </a:r>
          </a:p>
          <a:p>
            <a:pPr marL="0" indent="0">
              <a:lnSpc>
                <a:spcPct val="110000"/>
              </a:lnSpc>
              <a:buNone/>
            </a:pPr>
            <a:r>
              <a:rPr lang="en-US" sz="1300" b="1" dirty="0">
                <a:latin typeface="Bookman Old Style" panose="02050604050505020204" pitchFamily="18" charset="0"/>
              </a:rPr>
              <a:t>3</a:t>
            </a:r>
            <a:r>
              <a:rPr lang="en-US" sz="1300" dirty="0">
                <a:latin typeface="Bookman Old Style" panose="02050604050505020204" pitchFamily="18" charset="0"/>
              </a:rPr>
              <a:t>. If you are struggling to explain a concept, you have many options:</a:t>
            </a:r>
          </a:p>
          <a:p>
            <a:pPr marL="457200" lvl="1" indent="0">
              <a:lnSpc>
                <a:spcPct val="110000"/>
              </a:lnSpc>
              <a:buNone/>
            </a:pPr>
            <a:r>
              <a:rPr lang="en-US" sz="1300" dirty="0">
                <a:latin typeface="Bookman Old Style" panose="02050604050505020204" pitchFamily="18" charset="0"/>
              </a:rPr>
              <a:t>Research a video, use a grammar worksheet, ask another WA for help, etc.</a:t>
            </a:r>
          </a:p>
          <a:p>
            <a:pPr marL="0" indent="0">
              <a:lnSpc>
                <a:spcPct val="110000"/>
              </a:lnSpc>
              <a:buNone/>
            </a:pPr>
            <a:endParaRPr lang="en-US" sz="1300" dirty="0">
              <a:latin typeface="Bookman Old Style" panose="02050604050505020204" pitchFamily="18" charset="0"/>
            </a:endParaRPr>
          </a:p>
        </p:txBody>
      </p:sp>
    </p:spTree>
    <p:extLst>
      <p:ext uri="{BB962C8B-B14F-4D97-AF65-F5344CB8AC3E}">
        <p14:creationId xmlns:p14="http://schemas.microsoft.com/office/powerpoint/2010/main" val="789395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C957B-43A2-CD47-B1D4-BB4D52C779B0}"/>
              </a:ext>
            </a:extLst>
          </p:cNvPr>
          <p:cNvSpPr>
            <a:spLocks noGrp="1"/>
          </p:cNvSpPr>
          <p:nvPr>
            <p:ph type="title"/>
          </p:nvPr>
        </p:nvSpPr>
        <p:spPr>
          <a:xfrm>
            <a:off x="913775" y="618517"/>
            <a:ext cx="10364451" cy="1596177"/>
          </a:xfrm>
        </p:spPr>
        <p:txBody>
          <a:bodyPr>
            <a:normAutofit/>
          </a:bodyPr>
          <a:lstStyle/>
          <a:p>
            <a:r>
              <a:rPr lang="en-US">
                <a:latin typeface="Bookman Old Style" panose="02050604050505020204" pitchFamily="18" charset="0"/>
              </a:rPr>
              <a:t>The big Picture</a:t>
            </a:r>
            <a:endParaRPr lang="en-US" dirty="0">
              <a:latin typeface="Bookman Old Style" panose="02050604050505020204" pitchFamily="18" charset="0"/>
            </a:endParaRPr>
          </a:p>
        </p:txBody>
      </p:sp>
      <p:graphicFrame>
        <p:nvGraphicFramePr>
          <p:cNvPr id="23" name="Content Placeholder 2">
            <a:extLst>
              <a:ext uri="{FF2B5EF4-FFF2-40B4-BE49-F238E27FC236}">
                <a16:creationId xmlns:a16="http://schemas.microsoft.com/office/drawing/2014/main" id="{091512B6-0A73-4635-9071-C397C54CEDCF}"/>
              </a:ext>
            </a:extLst>
          </p:cNvPr>
          <p:cNvGraphicFramePr>
            <a:graphicFrameLocks noGrp="1"/>
          </p:cNvGraphicFramePr>
          <p:nvPr>
            <p:ph sz="quarter" idx="13"/>
            <p:extLst>
              <p:ext uri="{D42A27DB-BD31-4B8C-83A1-F6EECF244321}">
                <p14:modId xmlns:p14="http://schemas.microsoft.com/office/powerpoint/2010/main" val="389982688"/>
              </p:ext>
            </p:extLst>
          </p:nvPr>
        </p:nvGraphicFramePr>
        <p:xfrm>
          <a:off x="752168" y="2005781"/>
          <a:ext cx="11061290" cy="4011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4055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865D-6799-1843-82F9-CD920435C411}"/>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What would you do?</a:t>
            </a:r>
          </a:p>
        </p:txBody>
      </p:sp>
      <p:pic>
        <p:nvPicPr>
          <p:cNvPr id="5" name="Picture 4">
            <a:extLst>
              <a:ext uri="{FF2B5EF4-FFF2-40B4-BE49-F238E27FC236}">
                <a16:creationId xmlns:a16="http://schemas.microsoft.com/office/drawing/2014/main" id="{C8995EC6-DF0C-744F-8069-9B65F78BB806}"/>
              </a:ext>
            </a:extLst>
          </p:cNvPr>
          <p:cNvPicPr>
            <a:picLocks noChangeAspect="1"/>
          </p:cNvPicPr>
          <p:nvPr/>
        </p:nvPicPr>
        <p:blipFill>
          <a:blip r:embed="rId2"/>
          <a:stretch>
            <a:fillRect/>
          </a:stretch>
        </p:blipFill>
        <p:spPr>
          <a:xfrm>
            <a:off x="7595675" y="2832910"/>
            <a:ext cx="3891791" cy="2046328"/>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3" name="Content Placeholder 2">
            <a:extLst>
              <a:ext uri="{FF2B5EF4-FFF2-40B4-BE49-F238E27FC236}">
                <a16:creationId xmlns:a16="http://schemas.microsoft.com/office/drawing/2014/main" id="{C3048B2E-5255-C146-BE08-7643B4727006}"/>
              </a:ext>
            </a:extLst>
          </p:cNvPr>
          <p:cNvSpPr>
            <a:spLocks noGrp="1"/>
          </p:cNvSpPr>
          <p:nvPr>
            <p:ph sz="quarter" idx="13"/>
          </p:nvPr>
        </p:nvSpPr>
        <p:spPr>
          <a:xfrm>
            <a:off x="807773" y="2424240"/>
            <a:ext cx="6439786" cy="3424107"/>
          </a:xfrm>
        </p:spPr>
        <p:txBody>
          <a:bodyPr>
            <a:normAutofit lnSpcReduction="10000"/>
          </a:bodyPr>
          <a:lstStyle/>
          <a:p>
            <a:pPr>
              <a:lnSpc>
                <a:spcPct val="110000"/>
              </a:lnSpc>
            </a:pPr>
            <a:r>
              <a:rPr lang="en-US" sz="1700" dirty="0">
                <a:latin typeface="Bookman Old Style" panose="02050604050505020204" pitchFamily="18" charset="0"/>
              </a:rPr>
              <a:t>A first-year student from Sweden comes to you with a 50-page religious studies reading. Her oral English is great, but she is really struggling with reading. She needs help getting through the reading because she is defining words every other sentence. Her class is discussion-based, so no formal writing is needed </a:t>
            </a:r>
            <a:br>
              <a:rPr lang="en-US" sz="1700" dirty="0">
                <a:latin typeface="Bookman Old Style" panose="02050604050505020204" pitchFamily="18" charset="0"/>
              </a:rPr>
            </a:br>
            <a:r>
              <a:rPr lang="en-US" sz="1700" dirty="0">
                <a:latin typeface="Bookman Old Style" panose="02050604050505020204" pitchFamily="18" charset="0"/>
              </a:rPr>
              <a:t>(though it may be helpful). the reading is due in 3 days and the content is difficult for a native English speaker to understand. How would you help this student?</a:t>
            </a:r>
          </a:p>
        </p:txBody>
      </p:sp>
    </p:spTree>
    <p:extLst>
      <p:ext uri="{BB962C8B-B14F-4D97-AF65-F5344CB8AC3E}">
        <p14:creationId xmlns:p14="http://schemas.microsoft.com/office/powerpoint/2010/main" val="3570983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3972-3A5B-3D42-8E11-8AF176B7448B}"/>
              </a:ext>
            </a:extLst>
          </p:cNvPr>
          <p:cNvSpPr>
            <a:spLocks noGrp="1"/>
          </p:cNvSpPr>
          <p:nvPr>
            <p:ph type="title"/>
          </p:nvPr>
        </p:nvSpPr>
        <p:spPr>
          <a:xfrm>
            <a:off x="913775" y="618517"/>
            <a:ext cx="10364451" cy="1596177"/>
          </a:xfrm>
        </p:spPr>
        <p:txBody>
          <a:bodyPr>
            <a:normAutofit/>
          </a:bodyPr>
          <a:lstStyle/>
          <a:p>
            <a:r>
              <a:rPr lang="en-US" dirty="0">
                <a:latin typeface="Bookman Old Style" panose="02050604050505020204" pitchFamily="18" charset="0"/>
              </a:rPr>
              <a:t>What did I do?</a:t>
            </a:r>
          </a:p>
        </p:txBody>
      </p:sp>
      <p:pic>
        <p:nvPicPr>
          <p:cNvPr id="4" name="Picture 3">
            <a:extLst>
              <a:ext uri="{FF2B5EF4-FFF2-40B4-BE49-F238E27FC236}">
                <a16:creationId xmlns:a16="http://schemas.microsoft.com/office/drawing/2014/main" id="{EF97ECBA-B400-1B42-B782-C96B237876D6}"/>
              </a:ext>
            </a:extLst>
          </p:cNvPr>
          <p:cNvPicPr>
            <a:picLocks noChangeAspect="1"/>
          </p:cNvPicPr>
          <p:nvPr/>
        </p:nvPicPr>
        <p:blipFill>
          <a:blip r:embed="rId3"/>
          <a:stretch>
            <a:fillRect/>
          </a:stretch>
        </p:blipFill>
        <p:spPr>
          <a:xfrm>
            <a:off x="1310804" y="2505456"/>
            <a:ext cx="2700406" cy="293522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3" name="Content Placeholder 2">
            <a:extLst>
              <a:ext uri="{FF2B5EF4-FFF2-40B4-BE49-F238E27FC236}">
                <a16:creationId xmlns:a16="http://schemas.microsoft.com/office/drawing/2014/main" id="{52D6DC2C-7339-364C-AA69-068B14DA0ED2}"/>
              </a:ext>
            </a:extLst>
          </p:cNvPr>
          <p:cNvSpPr>
            <a:spLocks noGrp="1"/>
          </p:cNvSpPr>
          <p:nvPr>
            <p:ph sz="quarter" idx="13"/>
          </p:nvPr>
        </p:nvSpPr>
        <p:spPr>
          <a:xfrm>
            <a:off x="4454013" y="1902542"/>
            <a:ext cx="7462683" cy="4586748"/>
          </a:xfrm>
        </p:spPr>
        <p:txBody>
          <a:bodyPr>
            <a:normAutofit/>
          </a:bodyPr>
          <a:lstStyle/>
          <a:p>
            <a:pPr marL="457200" indent="-457200">
              <a:lnSpc>
                <a:spcPct val="110000"/>
              </a:lnSpc>
              <a:buFont typeface="+mj-lt"/>
              <a:buAutoNum type="arabicPeriod"/>
            </a:pPr>
            <a:r>
              <a:rPr lang="en-US" sz="1200" dirty="0">
                <a:latin typeface="Bookman Old Style" panose="02050604050505020204" pitchFamily="18" charset="0"/>
              </a:rPr>
              <a:t>We tried going through the introductions to each heading to gain an understanding of that section.</a:t>
            </a:r>
          </a:p>
          <a:p>
            <a:pPr marL="457200" lvl="1" indent="0">
              <a:lnSpc>
                <a:spcPct val="110000"/>
              </a:lnSpc>
              <a:buNone/>
            </a:pPr>
            <a:r>
              <a:rPr lang="en-US" sz="1200" dirty="0">
                <a:latin typeface="Bookman Old Style" panose="02050604050505020204" pitchFamily="18" charset="0"/>
              </a:rPr>
              <a:t>After a few sections, I realized this tactic was not working because we were defining words every other sentence and not making much progress.</a:t>
            </a:r>
          </a:p>
          <a:p>
            <a:pPr marL="457200" indent="-457200">
              <a:lnSpc>
                <a:spcPct val="110000"/>
              </a:lnSpc>
              <a:buFont typeface="+mj-lt"/>
              <a:buAutoNum type="arabicPeriod"/>
            </a:pPr>
            <a:r>
              <a:rPr lang="en-US" sz="1200" dirty="0">
                <a:latin typeface="Bookman Old Style" panose="02050604050505020204" pitchFamily="18" charset="0"/>
              </a:rPr>
              <a:t>I asked another WA for help. He came and sat in, offering his advice while the student explained her struggles.</a:t>
            </a:r>
          </a:p>
          <a:p>
            <a:pPr marL="457200" lvl="1" indent="0">
              <a:lnSpc>
                <a:spcPct val="110000"/>
              </a:lnSpc>
              <a:buNone/>
            </a:pPr>
            <a:r>
              <a:rPr lang="en-US" sz="1200" dirty="0">
                <a:latin typeface="Bookman Old Style" panose="02050604050505020204" pitchFamily="18" charset="0"/>
              </a:rPr>
              <a:t>While listening to their conversation, I was struck by an idea: During this session we could make a basic outline of the reading. Then, the student could go home and conduct outside research on the topics, skim the difficult reading, and be prepared for class. Eureka! </a:t>
            </a:r>
          </a:p>
          <a:p>
            <a:pPr marL="457200" indent="-457200">
              <a:lnSpc>
                <a:spcPct val="110000"/>
              </a:lnSpc>
              <a:buFont typeface="+mj-lt"/>
              <a:buAutoNum type="arabicPeriod"/>
            </a:pPr>
            <a:r>
              <a:rPr lang="en-US" sz="1200" dirty="0">
                <a:latin typeface="Bookman Old Style" panose="02050604050505020204" pitchFamily="18" charset="0"/>
              </a:rPr>
              <a:t>From this session, the student learned how to discover the important parts of a long, dense reading (headings, bullet points, italics, etc.) in order to understand the main ideas. She also learned that discussing her difficulties with the professor may be helpful, as well as asking to record his lectures, and coming back to the </a:t>
            </a:r>
            <a:r>
              <a:rPr lang="en-US" sz="1200" dirty="0" err="1">
                <a:latin typeface="Bookman Old Style" panose="02050604050505020204" pitchFamily="18" charset="0"/>
              </a:rPr>
              <a:t>wc</a:t>
            </a:r>
            <a:r>
              <a:rPr lang="en-US" sz="1200" dirty="0">
                <a:latin typeface="Bookman Old Style" panose="02050604050505020204" pitchFamily="18" charset="0"/>
              </a:rPr>
              <a:t> for more conversations. </a:t>
            </a:r>
          </a:p>
          <a:p>
            <a:pPr marL="457200" indent="-457200">
              <a:lnSpc>
                <a:spcPct val="110000"/>
              </a:lnSpc>
              <a:buFont typeface="+mj-lt"/>
              <a:buAutoNum type="arabicPeriod"/>
            </a:pPr>
            <a:r>
              <a:rPr lang="en-US" sz="1200" dirty="0">
                <a:latin typeface="Bookman Old Style" panose="02050604050505020204" pitchFamily="18" charset="0"/>
              </a:rPr>
              <a:t>The </a:t>
            </a:r>
            <a:r>
              <a:rPr lang="en-US" sz="1200" dirty="0" err="1">
                <a:latin typeface="Bookman Old Style" panose="02050604050505020204" pitchFamily="18" charset="0"/>
              </a:rPr>
              <a:t>wc</a:t>
            </a:r>
            <a:r>
              <a:rPr lang="en-US" sz="1200" dirty="0">
                <a:latin typeface="Bookman Old Style" panose="02050604050505020204" pitchFamily="18" charset="0"/>
              </a:rPr>
              <a:t> not only improves writing; it not only improves the writer; the </a:t>
            </a:r>
            <a:r>
              <a:rPr lang="en-US" sz="1200" dirty="0" err="1">
                <a:latin typeface="Bookman Old Style" panose="02050604050505020204" pitchFamily="18" charset="0"/>
              </a:rPr>
              <a:t>wc</a:t>
            </a:r>
            <a:r>
              <a:rPr lang="en-US" sz="1200" dirty="0">
                <a:latin typeface="Bookman Old Style" panose="02050604050505020204" pitchFamily="18" charset="0"/>
              </a:rPr>
              <a:t> improves the student.</a:t>
            </a:r>
          </a:p>
        </p:txBody>
      </p:sp>
    </p:spTree>
    <p:extLst>
      <p:ext uri="{BB962C8B-B14F-4D97-AF65-F5344CB8AC3E}">
        <p14:creationId xmlns:p14="http://schemas.microsoft.com/office/powerpoint/2010/main" val="229583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D3CD-4A2F-4E4A-9FC4-3A7584F437AC}"/>
              </a:ext>
            </a:extLst>
          </p:cNvPr>
          <p:cNvSpPr>
            <a:spLocks noGrp="1"/>
          </p:cNvSpPr>
          <p:nvPr>
            <p:ph type="title"/>
          </p:nvPr>
        </p:nvSpPr>
        <p:spPr/>
        <p:txBody>
          <a:bodyPr/>
          <a:lstStyle/>
          <a:p>
            <a:r>
              <a:rPr lang="en-US" dirty="0">
                <a:latin typeface="Bookman Old Style" panose="02050604050505020204" pitchFamily="18" charset="0"/>
              </a:rPr>
              <a:t>Common Language discrepancies</a:t>
            </a:r>
          </a:p>
        </p:txBody>
      </p:sp>
      <p:sp>
        <p:nvSpPr>
          <p:cNvPr id="3" name="Content Placeholder 2">
            <a:extLst>
              <a:ext uri="{FF2B5EF4-FFF2-40B4-BE49-F238E27FC236}">
                <a16:creationId xmlns:a16="http://schemas.microsoft.com/office/drawing/2014/main" id="{8D6027BD-E94A-D448-ABDA-7F258DC0E976}"/>
              </a:ext>
            </a:extLst>
          </p:cNvPr>
          <p:cNvSpPr>
            <a:spLocks noGrp="1"/>
          </p:cNvSpPr>
          <p:nvPr>
            <p:ph sz="quarter" idx="13"/>
          </p:nvPr>
        </p:nvSpPr>
        <p:spPr>
          <a:xfrm>
            <a:off x="913774" y="2367092"/>
            <a:ext cx="5380700" cy="3424107"/>
          </a:xfrm>
        </p:spPr>
        <p:txBody>
          <a:bodyPr>
            <a:normAutofit fontScale="55000" lnSpcReduction="20000"/>
          </a:bodyPr>
          <a:lstStyle/>
          <a:p>
            <a:r>
              <a:rPr lang="en-US" b="1" i="1" dirty="0">
                <a:latin typeface="Bookman Old Style" panose="02050604050505020204" pitchFamily="18" charset="0"/>
              </a:rPr>
              <a:t>Mandarin vs. English</a:t>
            </a:r>
            <a:endParaRPr lang="en-US" dirty="0">
              <a:latin typeface="Bookman Old Style" panose="02050604050505020204" pitchFamily="18" charset="0"/>
            </a:endParaRPr>
          </a:p>
          <a:p>
            <a:r>
              <a:rPr lang="en-US" i="1" dirty="0">
                <a:latin typeface="Bookman Old Style" panose="02050604050505020204" pitchFamily="18" charset="0"/>
              </a:rPr>
              <a:t>Articles (a, an, the) do not exist in Mandarin</a:t>
            </a:r>
            <a:endParaRPr lang="en-US" dirty="0">
              <a:latin typeface="Bookman Old Style" panose="02050604050505020204" pitchFamily="18" charset="0"/>
            </a:endParaRPr>
          </a:p>
          <a:p>
            <a:r>
              <a:rPr lang="en-US" i="1" dirty="0">
                <a:latin typeface="Bookman Old Style" panose="02050604050505020204" pitchFamily="18" charset="0"/>
              </a:rPr>
              <a:t>Mandarin does not rely on helper verbs (have, had, will, will have) to convey time</a:t>
            </a:r>
            <a:endParaRPr lang="en-US" dirty="0">
              <a:latin typeface="Bookman Old Style" panose="02050604050505020204" pitchFamily="18" charset="0"/>
            </a:endParaRPr>
          </a:p>
          <a:p>
            <a:r>
              <a:rPr lang="en-US" i="1" dirty="0">
                <a:latin typeface="Bookman Old Style" panose="02050604050505020204" pitchFamily="18" charset="0"/>
              </a:rPr>
              <a:t>Word order is different in Mandarin</a:t>
            </a:r>
            <a:endParaRPr lang="en-US" dirty="0">
              <a:latin typeface="Bookman Old Style" panose="02050604050505020204" pitchFamily="18" charset="0"/>
            </a:endParaRPr>
          </a:p>
          <a:p>
            <a:r>
              <a:rPr lang="en-US" i="1" dirty="0">
                <a:latin typeface="Bookman Old Style" panose="02050604050505020204" pitchFamily="18" charset="0"/>
              </a:rPr>
              <a:t>Mandarin only adds suffixes to nouns that refer to people</a:t>
            </a:r>
            <a:endParaRPr lang="en-US" dirty="0">
              <a:latin typeface="Bookman Old Style" panose="02050604050505020204" pitchFamily="18" charset="0"/>
            </a:endParaRPr>
          </a:p>
          <a:p>
            <a:r>
              <a:rPr lang="en-US" b="1" i="1" dirty="0">
                <a:latin typeface="Bookman Old Style" panose="02050604050505020204" pitchFamily="18" charset="0"/>
              </a:rPr>
              <a:t>Vietnamese vs. English</a:t>
            </a:r>
            <a:endParaRPr lang="en-US" dirty="0">
              <a:latin typeface="Bookman Old Style" panose="02050604050505020204" pitchFamily="18" charset="0"/>
            </a:endParaRPr>
          </a:p>
          <a:p>
            <a:r>
              <a:rPr lang="en-US" i="1" dirty="0">
                <a:latin typeface="Bookman Old Style" panose="02050604050505020204" pitchFamily="18" charset="0"/>
              </a:rPr>
              <a:t>Vietnamese spells words that sound the same, the same (dear vs deer is not a concept)</a:t>
            </a:r>
            <a:endParaRPr lang="en-US" dirty="0">
              <a:latin typeface="Bookman Old Style" panose="02050604050505020204" pitchFamily="18" charset="0"/>
            </a:endParaRPr>
          </a:p>
          <a:p>
            <a:r>
              <a:rPr lang="en-US" i="1" dirty="0">
                <a:latin typeface="Bookman Old Style" panose="02050604050505020204" pitchFamily="18" charset="0"/>
              </a:rPr>
              <a:t>Vietnamese is uninflected-they do not add the same letters that English does to convey pluralism and verb tenses</a:t>
            </a:r>
            <a:endParaRPr lang="en-US" dirty="0">
              <a:latin typeface="Bookman Old Style" panose="02050604050505020204" pitchFamily="18" charset="0"/>
            </a:endParaRPr>
          </a:p>
          <a:p>
            <a:r>
              <a:rPr lang="en-US" i="1" dirty="0">
                <a:latin typeface="Bookman Old Style" panose="02050604050505020204" pitchFamily="18" charset="0"/>
              </a:rPr>
              <a:t>Word order is different in Vietnamese</a:t>
            </a:r>
            <a:endParaRPr lang="en-US" dirty="0">
              <a:latin typeface="Bookman Old Style" panose="02050604050505020204" pitchFamily="18" charset="0"/>
            </a:endParaRPr>
          </a:p>
          <a:p>
            <a:endParaRPr lang="en-US" dirty="0"/>
          </a:p>
        </p:txBody>
      </p:sp>
      <p:sp>
        <p:nvSpPr>
          <p:cNvPr id="4" name="TextBox 3">
            <a:extLst>
              <a:ext uri="{FF2B5EF4-FFF2-40B4-BE49-F238E27FC236}">
                <a16:creationId xmlns:a16="http://schemas.microsoft.com/office/drawing/2014/main" id="{FC1E54A6-745A-3240-A42F-4375C8C552DE}"/>
              </a:ext>
            </a:extLst>
          </p:cNvPr>
          <p:cNvSpPr txBox="1"/>
          <p:nvPr/>
        </p:nvSpPr>
        <p:spPr>
          <a:xfrm>
            <a:off x="6549656" y="2367093"/>
            <a:ext cx="4986670" cy="3670236"/>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1100" b="1" i="1" dirty="0">
                <a:latin typeface="Bookman Old Style" panose="02050604050505020204" pitchFamily="18" charset="0"/>
              </a:rPr>
              <a:t>KOREAN VS. ENGLISH</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ARTICLES (A, AN, THE) DO NOT EXIST IN KOREAN</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SUBJECT-VERB AGREEMENT/CONJUGATION IS NON-EXISTENT IN KOREAN</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VERB TENSES ARE CONFUSING TO KOREAN-SPEAKERS BECAUSE THEY USE SUFFIXES INSTEAD OF HELPER VERBS</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WORD ORDER IS SUBJECT-OBJECT-VERB INSTEAD OF ENGLISH’S SUBJECT-VERB-OBJECT</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b="1" i="1" dirty="0">
                <a:latin typeface="Bookman Old Style" panose="02050604050505020204" pitchFamily="18" charset="0"/>
              </a:rPr>
              <a:t>SPANISH VS. ENGLISH</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VERB TENSES DIFFER SLIGHTLY</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ADJECTIVES FOLLOW THE NOUN THEY MODIFY</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NO CONTRACTIONS</a:t>
            </a:r>
            <a:endParaRPr lang="en-US" sz="1100" dirty="0">
              <a:latin typeface="Bookman Old Style" panose="02050604050505020204" pitchFamily="18" charset="0"/>
            </a:endParaRPr>
          </a:p>
          <a:p>
            <a:pPr marL="171450" indent="-171450">
              <a:lnSpc>
                <a:spcPct val="150000"/>
              </a:lnSpc>
              <a:buFont typeface="Arial" panose="020B0604020202020204" pitchFamily="34" charset="0"/>
              <a:buChar char="•"/>
            </a:pPr>
            <a:r>
              <a:rPr lang="en-US" sz="1100" i="1" dirty="0">
                <a:latin typeface="Bookman Old Style" panose="02050604050505020204" pitchFamily="18" charset="0"/>
              </a:rPr>
              <a:t>NO HELPER OR NEGATIVE VERBS</a:t>
            </a:r>
            <a:endParaRPr lang="en-US" sz="1100" dirty="0">
              <a:latin typeface="Bookman Old Style" panose="02050604050505020204" pitchFamily="18" charset="0"/>
            </a:endParaRPr>
          </a:p>
          <a:p>
            <a:endParaRPr lang="en-US" dirty="0"/>
          </a:p>
        </p:txBody>
      </p:sp>
    </p:spTree>
    <p:extLst>
      <p:ext uri="{BB962C8B-B14F-4D97-AF65-F5344CB8AC3E}">
        <p14:creationId xmlns:p14="http://schemas.microsoft.com/office/powerpoint/2010/main" val="4294055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0D5688D-69BA-1143-A3E4-824AE8FBF6BC}"/>
              </a:ext>
            </a:extLst>
          </p:cNvPr>
          <p:cNvPicPr>
            <a:picLocks noGrp="1" noChangeAspect="1"/>
          </p:cNvPicPr>
          <p:nvPr>
            <p:ph sz="quarter" idx="13"/>
          </p:nvPr>
        </p:nvPicPr>
        <p:blipFill>
          <a:blip r:embed="rId3"/>
          <a:stretch>
            <a:fillRect/>
          </a:stretch>
        </p:blipFill>
        <p:spPr>
          <a:xfrm>
            <a:off x="3091195" y="1020148"/>
            <a:ext cx="6009609" cy="4817704"/>
          </a:xfrm>
          <a:prstGeom prst="rect">
            <a:avLst/>
          </a:prstGeom>
        </p:spPr>
      </p:pic>
    </p:spTree>
    <p:extLst>
      <p:ext uri="{BB962C8B-B14F-4D97-AF65-F5344CB8AC3E}">
        <p14:creationId xmlns:p14="http://schemas.microsoft.com/office/powerpoint/2010/main" val="229723440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809</TotalTime>
  <Words>1505</Words>
  <Application>Microsoft Macintosh PowerPoint</Application>
  <PresentationFormat>Widescreen</PresentationFormat>
  <Paragraphs>85</Paragraphs>
  <Slides>12</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Bookman Old Style</vt:lpstr>
      <vt:lpstr>Calibri</vt:lpstr>
      <vt:lpstr>Tw Cen MT</vt:lpstr>
      <vt:lpstr>Droplet</vt:lpstr>
      <vt:lpstr>Language or Culture? A Tutor’s Approach to ESL Appointments</vt:lpstr>
      <vt:lpstr>overview</vt:lpstr>
      <vt:lpstr>Thoughts from Trinity ESL students</vt:lpstr>
      <vt:lpstr>Language Transfer theory</vt:lpstr>
      <vt:lpstr>Goals of writing associates</vt:lpstr>
      <vt:lpstr>Language and culture</vt:lpstr>
      <vt:lpstr>Approaches to esl pedagogy</vt:lpstr>
      <vt:lpstr>The big Picture</vt:lpstr>
      <vt:lpstr>What would you do?</vt:lpstr>
      <vt:lpstr>What did I do?</vt:lpstr>
      <vt:lpstr>Common Language discrepancies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or Culture? A Tutor’s Approach to ESL Appointments</dc:title>
  <dc:creator>Moses, Kayleigh A. (2022)</dc:creator>
  <cp:lastModifiedBy>Moses, Kayleigh A. (2022)</cp:lastModifiedBy>
  <cp:revision>9</cp:revision>
  <dcterms:created xsi:type="dcterms:W3CDTF">2019-09-21T16:08:10Z</dcterms:created>
  <dcterms:modified xsi:type="dcterms:W3CDTF">2019-09-22T05:37:51Z</dcterms:modified>
</cp:coreProperties>
</file>