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1" r:id="rId5"/>
    <p:sldId id="275" r:id="rId6"/>
    <p:sldId id="260" r:id="rId7"/>
    <p:sldId id="262" r:id="rId8"/>
    <p:sldId id="263" r:id="rId9"/>
    <p:sldId id="264" r:id="rId10"/>
    <p:sldId id="274"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A69597-0662-4589-BD42-F4AF04249FEB}"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FEFBA42D-CFBE-413D-A39C-50B1479D8438}">
      <dgm:prSet/>
      <dgm:spPr/>
      <dgm:t>
        <a:bodyPr/>
        <a:lstStyle/>
        <a:p>
          <a:r>
            <a:rPr lang="en-US" b="0" i="0"/>
            <a:t>How would you describe stereotypically masculine and feminine form of communication?</a:t>
          </a:r>
          <a:endParaRPr lang="en-US"/>
        </a:p>
      </dgm:t>
    </dgm:pt>
    <dgm:pt modelId="{894DDD1E-744C-4F07-B27C-3C45069B4494}" type="parTrans" cxnId="{469C4733-C7E8-4E7A-90B9-BA957062CA57}">
      <dgm:prSet/>
      <dgm:spPr/>
      <dgm:t>
        <a:bodyPr/>
        <a:lstStyle/>
        <a:p>
          <a:endParaRPr lang="en-US"/>
        </a:p>
      </dgm:t>
    </dgm:pt>
    <dgm:pt modelId="{71DB1344-D0C8-49E4-BDF5-7E5178FD6470}" type="sibTrans" cxnId="{469C4733-C7E8-4E7A-90B9-BA957062CA57}">
      <dgm:prSet/>
      <dgm:spPr/>
      <dgm:t>
        <a:bodyPr/>
        <a:lstStyle/>
        <a:p>
          <a:endParaRPr lang="en-US"/>
        </a:p>
      </dgm:t>
    </dgm:pt>
    <dgm:pt modelId="{B54D525C-99DD-4A2C-A690-9617F3F5E16E}">
      <dgm:prSet/>
      <dgm:spPr/>
      <dgm:t>
        <a:bodyPr/>
        <a:lstStyle/>
        <a:p>
          <a:r>
            <a:rPr lang="en-US" b="0" i="0" dirty="0"/>
            <a:t>Is one or the other privileged in academics?</a:t>
          </a:r>
          <a:endParaRPr lang="en-US" dirty="0"/>
        </a:p>
      </dgm:t>
    </dgm:pt>
    <dgm:pt modelId="{E557A432-22BE-4BE7-92EF-037C5B982FB4}" type="parTrans" cxnId="{06408002-074B-4074-AA5D-01CAA9B8B86D}">
      <dgm:prSet/>
      <dgm:spPr/>
      <dgm:t>
        <a:bodyPr/>
        <a:lstStyle/>
        <a:p>
          <a:endParaRPr lang="en-US"/>
        </a:p>
      </dgm:t>
    </dgm:pt>
    <dgm:pt modelId="{0AA9616B-452E-4DBE-824D-BA039D91230A}" type="sibTrans" cxnId="{06408002-074B-4074-AA5D-01CAA9B8B86D}">
      <dgm:prSet/>
      <dgm:spPr/>
      <dgm:t>
        <a:bodyPr/>
        <a:lstStyle/>
        <a:p>
          <a:endParaRPr lang="en-US"/>
        </a:p>
      </dgm:t>
    </dgm:pt>
    <dgm:pt modelId="{D0169779-CEC0-4343-ADE6-A8D9B4FFD45D}">
      <dgm:prSet/>
      <dgm:spPr/>
      <dgm:t>
        <a:bodyPr/>
        <a:lstStyle/>
        <a:p>
          <a:r>
            <a:rPr lang="en-US" b="0" i="0"/>
            <a:t>The writing Center has been described as a ‘feminized space’</a:t>
          </a:r>
          <a:endParaRPr lang="en-US"/>
        </a:p>
      </dgm:t>
    </dgm:pt>
    <dgm:pt modelId="{14375F3E-DB9E-45AA-B177-51EC624ABA43}" type="parTrans" cxnId="{0ECB7B28-30F4-4B12-8F6A-7CFC19BBE892}">
      <dgm:prSet/>
      <dgm:spPr/>
      <dgm:t>
        <a:bodyPr/>
        <a:lstStyle/>
        <a:p>
          <a:endParaRPr lang="en-US"/>
        </a:p>
      </dgm:t>
    </dgm:pt>
    <dgm:pt modelId="{A1AF747D-6F02-45C8-9DF5-5DA5721A8371}" type="sibTrans" cxnId="{0ECB7B28-30F4-4B12-8F6A-7CFC19BBE892}">
      <dgm:prSet/>
      <dgm:spPr/>
      <dgm:t>
        <a:bodyPr/>
        <a:lstStyle/>
        <a:p>
          <a:endParaRPr lang="en-US"/>
        </a:p>
      </dgm:t>
    </dgm:pt>
    <dgm:pt modelId="{61DDB763-7964-41C8-9664-2EE90F371C7E}">
      <dgm:prSet/>
      <dgm:spPr/>
      <dgm:t>
        <a:bodyPr/>
        <a:lstStyle/>
        <a:p>
          <a:r>
            <a:rPr lang="en-US" b="0" i="0"/>
            <a:t>What does this mean?</a:t>
          </a:r>
          <a:endParaRPr lang="en-US"/>
        </a:p>
      </dgm:t>
    </dgm:pt>
    <dgm:pt modelId="{9C8317C8-269F-4CC2-A41B-DAD6DCA2400F}" type="parTrans" cxnId="{C7F97C58-9E50-4FBF-A426-16303006360D}">
      <dgm:prSet/>
      <dgm:spPr/>
      <dgm:t>
        <a:bodyPr/>
        <a:lstStyle/>
        <a:p>
          <a:endParaRPr lang="en-US"/>
        </a:p>
      </dgm:t>
    </dgm:pt>
    <dgm:pt modelId="{51AF7C66-C39D-4D9C-892C-D26C9FFD4176}" type="sibTrans" cxnId="{C7F97C58-9E50-4FBF-A426-16303006360D}">
      <dgm:prSet/>
      <dgm:spPr/>
      <dgm:t>
        <a:bodyPr/>
        <a:lstStyle/>
        <a:p>
          <a:endParaRPr lang="en-US"/>
        </a:p>
      </dgm:t>
    </dgm:pt>
    <dgm:pt modelId="{850556C5-8D72-4D44-BB3E-551303C97F73}">
      <dgm:prSet/>
      <dgm:spPr/>
      <dgm:t>
        <a:bodyPr/>
        <a:lstStyle/>
        <a:p>
          <a:r>
            <a:rPr lang="en-US" b="0" i="0"/>
            <a:t>Do you agree?</a:t>
          </a:r>
          <a:endParaRPr lang="en-US"/>
        </a:p>
      </dgm:t>
    </dgm:pt>
    <dgm:pt modelId="{E190D9BD-7C3A-41B5-84EF-D16FF1432C9F}" type="parTrans" cxnId="{B5DF91B4-D588-4303-BE22-F46FAC28FE9B}">
      <dgm:prSet/>
      <dgm:spPr/>
      <dgm:t>
        <a:bodyPr/>
        <a:lstStyle/>
        <a:p>
          <a:endParaRPr lang="en-US"/>
        </a:p>
      </dgm:t>
    </dgm:pt>
    <dgm:pt modelId="{735A3D38-0F41-4451-86E9-A2A11A176E73}" type="sibTrans" cxnId="{B5DF91B4-D588-4303-BE22-F46FAC28FE9B}">
      <dgm:prSet/>
      <dgm:spPr/>
      <dgm:t>
        <a:bodyPr/>
        <a:lstStyle/>
        <a:p>
          <a:endParaRPr lang="en-US"/>
        </a:p>
      </dgm:t>
    </dgm:pt>
    <dgm:pt modelId="{50151AAC-E6A9-4A1F-9C2C-678DE5BF9743}">
      <dgm:prSet/>
      <dgm:spPr/>
      <dgm:t>
        <a:bodyPr/>
        <a:lstStyle/>
        <a:p>
          <a:r>
            <a:rPr lang="en-US" b="0" i="0"/>
            <a:t>Is a ‘feminized’ Writing Center a good thing? </a:t>
          </a:r>
          <a:endParaRPr lang="en-US"/>
        </a:p>
      </dgm:t>
    </dgm:pt>
    <dgm:pt modelId="{3A8E8935-AB91-43B2-B71B-589D2C26ED63}" type="parTrans" cxnId="{55AF7174-ED7C-4A89-B5B5-656CDE90DE4F}">
      <dgm:prSet/>
      <dgm:spPr/>
      <dgm:t>
        <a:bodyPr/>
        <a:lstStyle/>
        <a:p>
          <a:endParaRPr lang="en-US"/>
        </a:p>
      </dgm:t>
    </dgm:pt>
    <dgm:pt modelId="{73C708D9-7039-4DB9-97C4-805B6311E202}" type="sibTrans" cxnId="{55AF7174-ED7C-4A89-B5B5-656CDE90DE4F}">
      <dgm:prSet/>
      <dgm:spPr/>
      <dgm:t>
        <a:bodyPr/>
        <a:lstStyle/>
        <a:p>
          <a:endParaRPr lang="en-US"/>
        </a:p>
      </dgm:t>
    </dgm:pt>
    <dgm:pt modelId="{E9E7FCC7-434E-4C57-A5AE-3B811612A4A4}">
      <dgm:prSet/>
      <dgm:spPr/>
      <dgm:t>
        <a:bodyPr/>
        <a:lstStyle/>
        <a:p>
          <a:r>
            <a:rPr lang="en-US" b="0" i="0" dirty="0"/>
            <a:t>What about in the Writing Center?</a:t>
          </a:r>
          <a:endParaRPr lang="en-US" dirty="0"/>
        </a:p>
      </dgm:t>
    </dgm:pt>
    <dgm:pt modelId="{2D25FFC0-2F3D-44D5-8EBB-870411A853E4}" type="parTrans" cxnId="{FA5F52CE-57A5-4C46-AF08-723706ED9AEC}">
      <dgm:prSet/>
      <dgm:spPr/>
      <dgm:t>
        <a:bodyPr/>
        <a:lstStyle/>
        <a:p>
          <a:endParaRPr lang="es-ES"/>
        </a:p>
      </dgm:t>
    </dgm:pt>
    <dgm:pt modelId="{97EB6311-0B33-41B6-965E-F3249C9696DF}" type="sibTrans" cxnId="{FA5F52CE-57A5-4C46-AF08-723706ED9AEC}">
      <dgm:prSet/>
      <dgm:spPr/>
      <dgm:t>
        <a:bodyPr/>
        <a:lstStyle/>
        <a:p>
          <a:endParaRPr lang="es-ES"/>
        </a:p>
      </dgm:t>
    </dgm:pt>
    <dgm:pt modelId="{F3F16C21-89F2-4468-9DEB-A8E0B4FBAB6C}" type="pres">
      <dgm:prSet presAssocID="{92A69597-0662-4589-BD42-F4AF04249FEB}" presName="Name0" presStyleCnt="0">
        <dgm:presLayoutVars>
          <dgm:dir/>
          <dgm:animLvl val="lvl"/>
          <dgm:resizeHandles val="exact"/>
        </dgm:presLayoutVars>
      </dgm:prSet>
      <dgm:spPr/>
    </dgm:pt>
    <dgm:pt modelId="{24D6F0BF-D71C-4BED-B437-FAE5725D7021}" type="pres">
      <dgm:prSet presAssocID="{D0169779-CEC0-4343-ADE6-A8D9B4FFD45D}" presName="boxAndChildren" presStyleCnt="0"/>
      <dgm:spPr/>
    </dgm:pt>
    <dgm:pt modelId="{02BF3116-0650-4D52-8BBD-255141A18EF5}" type="pres">
      <dgm:prSet presAssocID="{D0169779-CEC0-4343-ADE6-A8D9B4FFD45D}" presName="parentTextBox" presStyleLbl="node1" presStyleIdx="0" presStyleCnt="2"/>
      <dgm:spPr/>
    </dgm:pt>
    <dgm:pt modelId="{066E2648-EB44-4859-9770-DDFCAC42C22C}" type="pres">
      <dgm:prSet presAssocID="{D0169779-CEC0-4343-ADE6-A8D9B4FFD45D}" presName="entireBox" presStyleLbl="node1" presStyleIdx="0" presStyleCnt="2"/>
      <dgm:spPr/>
    </dgm:pt>
    <dgm:pt modelId="{3C18680D-05E3-4BB9-A142-70C9B29EBFF3}" type="pres">
      <dgm:prSet presAssocID="{D0169779-CEC0-4343-ADE6-A8D9B4FFD45D}" presName="descendantBox" presStyleCnt="0"/>
      <dgm:spPr/>
    </dgm:pt>
    <dgm:pt modelId="{E6633596-1D96-4537-9717-F9FFDE3FA3A7}" type="pres">
      <dgm:prSet presAssocID="{61DDB763-7964-41C8-9664-2EE90F371C7E}" presName="childTextBox" presStyleLbl="fgAccFollowNode1" presStyleIdx="0" presStyleCnt="5">
        <dgm:presLayoutVars>
          <dgm:bulletEnabled val="1"/>
        </dgm:presLayoutVars>
      </dgm:prSet>
      <dgm:spPr/>
    </dgm:pt>
    <dgm:pt modelId="{FE859740-51B0-4C3B-87DB-239C3D7EC4C7}" type="pres">
      <dgm:prSet presAssocID="{850556C5-8D72-4D44-BB3E-551303C97F73}" presName="childTextBox" presStyleLbl="fgAccFollowNode1" presStyleIdx="1" presStyleCnt="5">
        <dgm:presLayoutVars>
          <dgm:bulletEnabled val="1"/>
        </dgm:presLayoutVars>
      </dgm:prSet>
      <dgm:spPr/>
    </dgm:pt>
    <dgm:pt modelId="{36EB4B14-B881-4730-BE26-30CCFC005D00}" type="pres">
      <dgm:prSet presAssocID="{50151AAC-E6A9-4A1F-9C2C-678DE5BF9743}" presName="childTextBox" presStyleLbl="fgAccFollowNode1" presStyleIdx="2" presStyleCnt="5">
        <dgm:presLayoutVars>
          <dgm:bulletEnabled val="1"/>
        </dgm:presLayoutVars>
      </dgm:prSet>
      <dgm:spPr/>
    </dgm:pt>
    <dgm:pt modelId="{47BC3F9A-C6D7-49F6-B1D7-11D59A816E04}" type="pres">
      <dgm:prSet presAssocID="{71DB1344-D0C8-49E4-BDF5-7E5178FD6470}" presName="sp" presStyleCnt="0"/>
      <dgm:spPr/>
    </dgm:pt>
    <dgm:pt modelId="{8ABE640B-9AF7-4255-91D3-28B97290F387}" type="pres">
      <dgm:prSet presAssocID="{FEFBA42D-CFBE-413D-A39C-50B1479D8438}" presName="arrowAndChildren" presStyleCnt="0"/>
      <dgm:spPr/>
    </dgm:pt>
    <dgm:pt modelId="{C7AF2C72-E9A0-43BB-9447-C54D2466995E}" type="pres">
      <dgm:prSet presAssocID="{FEFBA42D-CFBE-413D-A39C-50B1479D8438}" presName="parentTextArrow" presStyleLbl="node1" presStyleIdx="0" presStyleCnt="2"/>
      <dgm:spPr/>
    </dgm:pt>
    <dgm:pt modelId="{A1ADDEEF-C023-4592-A476-1ADC45D7FCAC}" type="pres">
      <dgm:prSet presAssocID="{FEFBA42D-CFBE-413D-A39C-50B1479D8438}" presName="arrow" presStyleLbl="node1" presStyleIdx="1" presStyleCnt="2"/>
      <dgm:spPr/>
    </dgm:pt>
    <dgm:pt modelId="{732BDA9C-2492-4E03-9D93-3DC4AFF7B018}" type="pres">
      <dgm:prSet presAssocID="{FEFBA42D-CFBE-413D-A39C-50B1479D8438}" presName="descendantArrow" presStyleCnt="0"/>
      <dgm:spPr/>
    </dgm:pt>
    <dgm:pt modelId="{09B030A6-F5F0-4095-BAC8-8C3F715EDDB0}" type="pres">
      <dgm:prSet presAssocID="{B54D525C-99DD-4A2C-A690-9617F3F5E16E}" presName="childTextArrow" presStyleLbl="fgAccFollowNode1" presStyleIdx="3" presStyleCnt="5">
        <dgm:presLayoutVars>
          <dgm:bulletEnabled val="1"/>
        </dgm:presLayoutVars>
      </dgm:prSet>
      <dgm:spPr/>
    </dgm:pt>
    <dgm:pt modelId="{0832E362-2C2C-49D5-A1DE-117670888FCE}" type="pres">
      <dgm:prSet presAssocID="{E9E7FCC7-434E-4C57-A5AE-3B811612A4A4}" presName="childTextArrow" presStyleLbl="fgAccFollowNode1" presStyleIdx="4" presStyleCnt="5">
        <dgm:presLayoutVars>
          <dgm:bulletEnabled val="1"/>
        </dgm:presLayoutVars>
      </dgm:prSet>
      <dgm:spPr/>
    </dgm:pt>
  </dgm:ptLst>
  <dgm:cxnLst>
    <dgm:cxn modelId="{06408002-074B-4074-AA5D-01CAA9B8B86D}" srcId="{FEFBA42D-CFBE-413D-A39C-50B1479D8438}" destId="{B54D525C-99DD-4A2C-A690-9617F3F5E16E}" srcOrd="0" destOrd="0" parTransId="{E557A432-22BE-4BE7-92EF-037C5B982FB4}" sibTransId="{0AA9616B-452E-4DBE-824D-BA039D91230A}"/>
    <dgm:cxn modelId="{3E5DC80D-E066-484B-BFD6-21C16D60A30A}" type="presOf" srcId="{D0169779-CEC0-4343-ADE6-A8D9B4FFD45D}" destId="{066E2648-EB44-4859-9770-DDFCAC42C22C}" srcOrd="1" destOrd="0" presId="urn:microsoft.com/office/officeart/2005/8/layout/process4"/>
    <dgm:cxn modelId="{0EE2CA0E-7D9F-4A39-ADF9-733BE5128880}" type="presOf" srcId="{61DDB763-7964-41C8-9664-2EE90F371C7E}" destId="{E6633596-1D96-4537-9717-F9FFDE3FA3A7}" srcOrd="0" destOrd="0" presId="urn:microsoft.com/office/officeart/2005/8/layout/process4"/>
    <dgm:cxn modelId="{EA870713-82D7-47E8-B9D9-9B732ABC0F27}" type="presOf" srcId="{B54D525C-99DD-4A2C-A690-9617F3F5E16E}" destId="{09B030A6-F5F0-4095-BAC8-8C3F715EDDB0}" srcOrd="0" destOrd="0" presId="urn:microsoft.com/office/officeart/2005/8/layout/process4"/>
    <dgm:cxn modelId="{0ECB7B28-30F4-4B12-8F6A-7CFC19BBE892}" srcId="{92A69597-0662-4589-BD42-F4AF04249FEB}" destId="{D0169779-CEC0-4343-ADE6-A8D9B4FFD45D}" srcOrd="1" destOrd="0" parTransId="{14375F3E-DB9E-45AA-B177-51EC624ABA43}" sibTransId="{A1AF747D-6F02-45C8-9DF5-5DA5721A8371}"/>
    <dgm:cxn modelId="{469C4733-C7E8-4E7A-90B9-BA957062CA57}" srcId="{92A69597-0662-4589-BD42-F4AF04249FEB}" destId="{FEFBA42D-CFBE-413D-A39C-50B1479D8438}" srcOrd="0" destOrd="0" parTransId="{894DDD1E-744C-4F07-B27C-3C45069B4494}" sibTransId="{71DB1344-D0C8-49E4-BDF5-7E5178FD6470}"/>
    <dgm:cxn modelId="{065A1A5F-2F40-4FE9-8AFF-FE3D47EF888E}" type="presOf" srcId="{E9E7FCC7-434E-4C57-A5AE-3B811612A4A4}" destId="{0832E362-2C2C-49D5-A1DE-117670888FCE}" srcOrd="0" destOrd="0" presId="urn:microsoft.com/office/officeart/2005/8/layout/process4"/>
    <dgm:cxn modelId="{55AF7174-ED7C-4A89-B5B5-656CDE90DE4F}" srcId="{D0169779-CEC0-4343-ADE6-A8D9B4FFD45D}" destId="{50151AAC-E6A9-4A1F-9C2C-678DE5BF9743}" srcOrd="2" destOrd="0" parTransId="{3A8E8935-AB91-43B2-B71B-589D2C26ED63}" sibTransId="{73C708D9-7039-4DB9-97C4-805B6311E202}"/>
    <dgm:cxn modelId="{988CA657-46E6-41D4-99E8-522A4AE6C1E7}" type="presOf" srcId="{50151AAC-E6A9-4A1F-9C2C-678DE5BF9743}" destId="{36EB4B14-B881-4730-BE26-30CCFC005D00}" srcOrd="0" destOrd="0" presId="urn:microsoft.com/office/officeart/2005/8/layout/process4"/>
    <dgm:cxn modelId="{C7F97C58-9E50-4FBF-A426-16303006360D}" srcId="{D0169779-CEC0-4343-ADE6-A8D9B4FFD45D}" destId="{61DDB763-7964-41C8-9664-2EE90F371C7E}" srcOrd="0" destOrd="0" parTransId="{9C8317C8-269F-4CC2-A41B-DAD6DCA2400F}" sibTransId="{51AF7C66-C39D-4D9C-892C-D26C9FFD4176}"/>
    <dgm:cxn modelId="{F0586AAD-DC2B-47DC-AB88-734795EB024F}" type="presOf" srcId="{D0169779-CEC0-4343-ADE6-A8D9B4FFD45D}" destId="{02BF3116-0650-4D52-8BBD-255141A18EF5}" srcOrd="0" destOrd="0" presId="urn:microsoft.com/office/officeart/2005/8/layout/process4"/>
    <dgm:cxn modelId="{B5DF91B4-D588-4303-BE22-F46FAC28FE9B}" srcId="{D0169779-CEC0-4343-ADE6-A8D9B4FFD45D}" destId="{850556C5-8D72-4D44-BB3E-551303C97F73}" srcOrd="1" destOrd="0" parTransId="{E190D9BD-7C3A-41B5-84EF-D16FF1432C9F}" sibTransId="{735A3D38-0F41-4451-86E9-A2A11A176E73}"/>
    <dgm:cxn modelId="{5CE05FC0-951A-4149-B555-2CD0C040CD67}" type="presOf" srcId="{850556C5-8D72-4D44-BB3E-551303C97F73}" destId="{FE859740-51B0-4C3B-87DB-239C3D7EC4C7}" srcOrd="0" destOrd="0" presId="urn:microsoft.com/office/officeart/2005/8/layout/process4"/>
    <dgm:cxn modelId="{FA5F52CE-57A5-4C46-AF08-723706ED9AEC}" srcId="{FEFBA42D-CFBE-413D-A39C-50B1479D8438}" destId="{E9E7FCC7-434E-4C57-A5AE-3B811612A4A4}" srcOrd="1" destOrd="0" parTransId="{2D25FFC0-2F3D-44D5-8EBB-870411A853E4}" sibTransId="{97EB6311-0B33-41B6-965E-F3249C9696DF}"/>
    <dgm:cxn modelId="{D75AF6D7-225A-4C37-8E94-8A8DA6A02907}" type="presOf" srcId="{FEFBA42D-CFBE-413D-A39C-50B1479D8438}" destId="{C7AF2C72-E9A0-43BB-9447-C54D2466995E}" srcOrd="0" destOrd="0" presId="urn:microsoft.com/office/officeart/2005/8/layout/process4"/>
    <dgm:cxn modelId="{8F3F68DF-9594-49B8-B519-D0A115995E5D}" type="presOf" srcId="{92A69597-0662-4589-BD42-F4AF04249FEB}" destId="{F3F16C21-89F2-4468-9DEB-A8E0B4FBAB6C}" srcOrd="0" destOrd="0" presId="urn:microsoft.com/office/officeart/2005/8/layout/process4"/>
    <dgm:cxn modelId="{6903F3FD-2BF9-4DB4-9843-9FD7DC6136CA}" type="presOf" srcId="{FEFBA42D-CFBE-413D-A39C-50B1479D8438}" destId="{A1ADDEEF-C023-4592-A476-1ADC45D7FCAC}" srcOrd="1" destOrd="0" presId="urn:microsoft.com/office/officeart/2005/8/layout/process4"/>
    <dgm:cxn modelId="{371B64FC-5E53-494C-B87E-3B938CEA958E}" type="presParOf" srcId="{F3F16C21-89F2-4468-9DEB-A8E0B4FBAB6C}" destId="{24D6F0BF-D71C-4BED-B437-FAE5725D7021}" srcOrd="0" destOrd="0" presId="urn:microsoft.com/office/officeart/2005/8/layout/process4"/>
    <dgm:cxn modelId="{548FE0D3-DC5C-4D9A-B08A-DD0C7A02C717}" type="presParOf" srcId="{24D6F0BF-D71C-4BED-B437-FAE5725D7021}" destId="{02BF3116-0650-4D52-8BBD-255141A18EF5}" srcOrd="0" destOrd="0" presId="urn:microsoft.com/office/officeart/2005/8/layout/process4"/>
    <dgm:cxn modelId="{041B4871-325B-4AF7-B41B-E10DFB259B9F}" type="presParOf" srcId="{24D6F0BF-D71C-4BED-B437-FAE5725D7021}" destId="{066E2648-EB44-4859-9770-DDFCAC42C22C}" srcOrd="1" destOrd="0" presId="urn:microsoft.com/office/officeart/2005/8/layout/process4"/>
    <dgm:cxn modelId="{B3E2AFC7-199E-46AC-98B3-8DDCD55F8F81}" type="presParOf" srcId="{24D6F0BF-D71C-4BED-B437-FAE5725D7021}" destId="{3C18680D-05E3-4BB9-A142-70C9B29EBFF3}" srcOrd="2" destOrd="0" presId="urn:microsoft.com/office/officeart/2005/8/layout/process4"/>
    <dgm:cxn modelId="{2C884C62-2828-4D82-AA10-0DF52ACCBB0C}" type="presParOf" srcId="{3C18680D-05E3-4BB9-A142-70C9B29EBFF3}" destId="{E6633596-1D96-4537-9717-F9FFDE3FA3A7}" srcOrd="0" destOrd="0" presId="urn:microsoft.com/office/officeart/2005/8/layout/process4"/>
    <dgm:cxn modelId="{421E8888-1EA7-4001-990E-7400FFD52D09}" type="presParOf" srcId="{3C18680D-05E3-4BB9-A142-70C9B29EBFF3}" destId="{FE859740-51B0-4C3B-87DB-239C3D7EC4C7}" srcOrd="1" destOrd="0" presId="urn:microsoft.com/office/officeart/2005/8/layout/process4"/>
    <dgm:cxn modelId="{3B95433F-FCF9-43EF-8857-D4C0EF744291}" type="presParOf" srcId="{3C18680D-05E3-4BB9-A142-70C9B29EBFF3}" destId="{36EB4B14-B881-4730-BE26-30CCFC005D00}" srcOrd="2" destOrd="0" presId="urn:microsoft.com/office/officeart/2005/8/layout/process4"/>
    <dgm:cxn modelId="{B34B9F2E-02A7-492C-A41C-452E8571ED14}" type="presParOf" srcId="{F3F16C21-89F2-4468-9DEB-A8E0B4FBAB6C}" destId="{47BC3F9A-C6D7-49F6-B1D7-11D59A816E04}" srcOrd="1" destOrd="0" presId="urn:microsoft.com/office/officeart/2005/8/layout/process4"/>
    <dgm:cxn modelId="{390859E0-65A2-43C0-9C22-B976A77795C9}" type="presParOf" srcId="{F3F16C21-89F2-4468-9DEB-A8E0B4FBAB6C}" destId="{8ABE640B-9AF7-4255-91D3-28B97290F387}" srcOrd="2" destOrd="0" presId="urn:microsoft.com/office/officeart/2005/8/layout/process4"/>
    <dgm:cxn modelId="{0438B8F1-378A-47C9-9249-011227BAEC8A}" type="presParOf" srcId="{8ABE640B-9AF7-4255-91D3-28B97290F387}" destId="{C7AF2C72-E9A0-43BB-9447-C54D2466995E}" srcOrd="0" destOrd="0" presId="urn:microsoft.com/office/officeart/2005/8/layout/process4"/>
    <dgm:cxn modelId="{B4FB01CC-C54F-4829-8422-CB0A87217724}" type="presParOf" srcId="{8ABE640B-9AF7-4255-91D3-28B97290F387}" destId="{A1ADDEEF-C023-4592-A476-1ADC45D7FCAC}" srcOrd="1" destOrd="0" presId="urn:microsoft.com/office/officeart/2005/8/layout/process4"/>
    <dgm:cxn modelId="{6B6681CC-719B-4B6F-B965-5621CCF62D9B}" type="presParOf" srcId="{8ABE640B-9AF7-4255-91D3-28B97290F387}" destId="{732BDA9C-2492-4E03-9D93-3DC4AFF7B018}" srcOrd="2" destOrd="0" presId="urn:microsoft.com/office/officeart/2005/8/layout/process4"/>
    <dgm:cxn modelId="{B1F9C8D6-BA4E-4D7D-A040-274C4DFD875C}" type="presParOf" srcId="{732BDA9C-2492-4E03-9D93-3DC4AFF7B018}" destId="{09B030A6-F5F0-4095-BAC8-8C3F715EDDB0}" srcOrd="0" destOrd="0" presId="urn:microsoft.com/office/officeart/2005/8/layout/process4"/>
    <dgm:cxn modelId="{AEBB8EA5-AB2B-4796-B3CD-FB3D741E608D}" type="presParOf" srcId="{732BDA9C-2492-4E03-9D93-3DC4AFF7B018}" destId="{0832E362-2C2C-49D5-A1DE-117670888FCE}"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DD8B0F-30FD-4BBA-9FDE-0346184E881D}" type="doc">
      <dgm:prSet loTypeId="urn:microsoft.com/office/officeart/2005/8/layout/hierarchy1" loCatId="hierarchy" qsTypeId="urn:microsoft.com/office/officeart/2005/8/quickstyle/simple4" qsCatId="simple" csTypeId="urn:microsoft.com/office/officeart/2005/8/colors/colorful2" csCatId="colorful" phldr="1"/>
      <dgm:spPr/>
      <dgm:t>
        <a:bodyPr/>
        <a:lstStyle/>
        <a:p>
          <a:endParaRPr lang="en-US"/>
        </a:p>
      </dgm:t>
    </dgm:pt>
    <dgm:pt modelId="{E50DCC75-0D50-4D1A-8F11-D2DFF93D5163}">
      <dgm:prSet/>
      <dgm:spPr/>
      <dgm:t>
        <a:bodyPr/>
        <a:lstStyle/>
        <a:p>
          <a:r>
            <a:rPr lang="es-ES" dirty="0" err="1"/>
            <a:t>It’s</a:t>
          </a:r>
          <a:r>
            <a:rPr lang="es-ES" dirty="0"/>
            <a:t> </a:t>
          </a:r>
          <a:r>
            <a:rPr lang="es-ES" dirty="0" err="1"/>
            <a:t>hard</a:t>
          </a:r>
          <a:r>
            <a:rPr lang="es-ES" dirty="0"/>
            <a:t> </a:t>
          </a:r>
          <a:r>
            <a:rPr lang="es-ES" dirty="0" err="1"/>
            <a:t>to</a:t>
          </a:r>
          <a:r>
            <a:rPr lang="es-ES" dirty="0"/>
            <a:t> </a:t>
          </a:r>
          <a:r>
            <a:rPr lang="es-ES" dirty="0" err="1"/>
            <a:t>talk</a:t>
          </a:r>
          <a:r>
            <a:rPr lang="es-ES" dirty="0"/>
            <a:t> </a:t>
          </a:r>
          <a:r>
            <a:rPr lang="en-US" dirty="0"/>
            <a:t>about</a:t>
          </a:r>
          <a:r>
            <a:rPr lang="es-ES" dirty="0"/>
            <a:t> </a:t>
          </a:r>
          <a:r>
            <a:rPr lang="es-ES" dirty="0" err="1"/>
            <a:t>gender</a:t>
          </a:r>
          <a:r>
            <a:rPr lang="es-ES" dirty="0"/>
            <a:t>.</a:t>
          </a:r>
          <a:endParaRPr lang="en-US" dirty="0"/>
        </a:p>
      </dgm:t>
    </dgm:pt>
    <dgm:pt modelId="{9755AB57-DAF6-40F9-BE47-5C8A5BAAF0FD}" type="parTrans" cxnId="{512A081D-6555-43F5-AE06-827B1E0F518D}">
      <dgm:prSet/>
      <dgm:spPr/>
      <dgm:t>
        <a:bodyPr/>
        <a:lstStyle/>
        <a:p>
          <a:endParaRPr lang="en-US"/>
        </a:p>
      </dgm:t>
    </dgm:pt>
    <dgm:pt modelId="{47848644-805C-4186-8035-5731CE811559}" type="sibTrans" cxnId="{512A081D-6555-43F5-AE06-827B1E0F518D}">
      <dgm:prSet/>
      <dgm:spPr/>
      <dgm:t>
        <a:bodyPr/>
        <a:lstStyle/>
        <a:p>
          <a:endParaRPr lang="en-US"/>
        </a:p>
      </dgm:t>
    </dgm:pt>
    <dgm:pt modelId="{D9A9AC98-EC20-4076-94B6-B14ABB7DC4B2}">
      <dgm:prSet/>
      <dgm:spPr/>
      <dgm:t>
        <a:bodyPr/>
        <a:lstStyle/>
        <a:p>
          <a:r>
            <a:rPr lang="es-ES" dirty="0" err="1"/>
            <a:t>Stigma</a:t>
          </a:r>
          <a:r>
            <a:rPr lang="es-ES" dirty="0"/>
            <a:t> </a:t>
          </a:r>
          <a:r>
            <a:rPr lang="es-ES" dirty="0" err="1"/>
            <a:t>around</a:t>
          </a:r>
          <a:r>
            <a:rPr lang="es-ES" dirty="0"/>
            <a:t> </a:t>
          </a:r>
          <a:r>
            <a:rPr lang="es-ES" dirty="0" err="1"/>
            <a:t>gender</a:t>
          </a:r>
          <a:r>
            <a:rPr lang="es-ES" dirty="0"/>
            <a:t> </a:t>
          </a:r>
          <a:r>
            <a:rPr lang="es-ES" dirty="0" err="1"/>
            <a:t>discussion</a:t>
          </a:r>
          <a:r>
            <a:rPr lang="es-ES" dirty="0"/>
            <a:t>, </a:t>
          </a:r>
          <a:r>
            <a:rPr lang="es-ES" dirty="0" err="1"/>
            <a:t>even</a:t>
          </a:r>
          <a:r>
            <a:rPr lang="es-ES" dirty="0"/>
            <a:t> in </a:t>
          </a:r>
          <a:r>
            <a:rPr lang="es-ES" dirty="0" err="1"/>
            <a:t>class</a:t>
          </a:r>
          <a:r>
            <a:rPr lang="es-ES" dirty="0"/>
            <a:t> (</a:t>
          </a:r>
          <a:r>
            <a:rPr lang="es-ES" dirty="0" err="1"/>
            <a:t>Quote</a:t>
          </a:r>
          <a:r>
            <a:rPr lang="es-ES" dirty="0"/>
            <a:t> </a:t>
          </a:r>
          <a:r>
            <a:rPr lang="es-ES" dirty="0" err="1"/>
            <a:t>on</a:t>
          </a:r>
          <a:r>
            <a:rPr lang="es-ES" dirty="0"/>
            <a:t> </a:t>
          </a:r>
          <a:r>
            <a:rPr lang="es-ES" dirty="0" err="1"/>
            <a:t>Handout</a:t>
          </a:r>
          <a:r>
            <a:rPr lang="es-ES" dirty="0"/>
            <a:t>)</a:t>
          </a:r>
          <a:endParaRPr lang="en-US" dirty="0"/>
        </a:p>
      </dgm:t>
    </dgm:pt>
    <dgm:pt modelId="{107DA759-3206-4B44-AC4E-1C1FCEF61A64}" type="parTrans" cxnId="{B5BB23C3-1B35-46F4-9A13-BB111603C1FE}">
      <dgm:prSet/>
      <dgm:spPr/>
      <dgm:t>
        <a:bodyPr/>
        <a:lstStyle/>
        <a:p>
          <a:endParaRPr lang="en-US"/>
        </a:p>
      </dgm:t>
    </dgm:pt>
    <dgm:pt modelId="{2B97185B-F993-44E1-AB5F-06F14739B386}" type="sibTrans" cxnId="{B5BB23C3-1B35-46F4-9A13-BB111603C1FE}">
      <dgm:prSet/>
      <dgm:spPr/>
      <dgm:t>
        <a:bodyPr/>
        <a:lstStyle/>
        <a:p>
          <a:endParaRPr lang="en-US"/>
        </a:p>
      </dgm:t>
    </dgm:pt>
    <dgm:pt modelId="{9E7C8B51-9013-41EA-8E18-B6B05612D09C}">
      <dgm:prSet/>
      <dgm:spPr/>
      <dgm:t>
        <a:bodyPr/>
        <a:lstStyle/>
        <a:p>
          <a:r>
            <a:rPr lang="es-ES" dirty="0" err="1"/>
            <a:t>This</a:t>
          </a:r>
          <a:r>
            <a:rPr lang="es-ES" dirty="0"/>
            <a:t> </a:t>
          </a:r>
          <a:r>
            <a:rPr lang="es-ES" dirty="0" err="1"/>
            <a:t>article</a:t>
          </a:r>
          <a:r>
            <a:rPr lang="es-ES" dirty="0"/>
            <a:t> </a:t>
          </a:r>
          <a:r>
            <a:rPr lang="es-ES" dirty="0" err="1"/>
            <a:t>was</a:t>
          </a:r>
          <a:r>
            <a:rPr lang="es-ES" dirty="0"/>
            <a:t> </a:t>
          </a:r>
          <a:r>
            <a:rPr lang="es-ES" dirty="0" err="1"/>
            <a:t>published</a:t>
          </a:r>
          <a:r>
            <a:rPr lang="es-ES" dirty="0"/>
            <a:t> in 1999. Do </a:t>
          </a:r>
          <a:r>
            <a:rPr lang="es-ES" dirty="0" err="1"/>
            <a:t>you</a:t>
          </a:r>
          <a:r>
            <a:rPr lang="es-ES" dirty="0"/>
            <a:t> </a:t>
          </a:r>
          <a:r>
            <a:rPr lang="es-ES" dirty="0" err="1"/>
            <a:t>think</a:t>
          </a:r>
          <a:r>
            <a:rPr lang="es-ES" dirty="0"/>
            <a:t> </a:t>
          </a:r>
          <a:r>
            <a:rPr lang="es-ES" dirty="0" err="1"/>
            <a:t>this</a:t>
          </a:r>
          <a:r>
            <a:rPr lang="es-ES" dirty="0"/>
            <a:t> </a:t>
          </a:r>
          <a:r>
            <a:rPr lang="es-ES" dirty="0" err="1"/>
            <a:t>attitude</a:t>
          </a:r>
          <a:r>
            <a:rPr lang="es-ES" dirty="0"/>
            <a:t> </a:t>
          </a:r>
          <a:r>
            <a:rPr lang="es-ES" dirty="0" err="1"/>
            <a:t>still</a:t>
          </a:r>
          <a:r>
            <a:rPr lang="es-ES" dirty="0"/>
            <a:t> </a:t>
          </a:r>
          <a:r>
            <a:rPr lang="es-ES" dirty="0" err="1"/>
            <a:t>exists</a:t>
          </a:r>
          <a:r>
            <a:rPr lang="es-ES" dirty="0"/>
            <a:t> </a:t>
          </a:r>
          <a:r>
            <a:rPr lang="es-ES" dirty="0" err="1"/>
            <a:t>today</a:t>
          </a:r>
          <a:r>
            <a:rPr lang="es-ES" dirty="0"/>
            <a:t>?</a:t>
          </a:r>
          <a:endParaRPr lang="en-US" dirty="0"/>
        </a:p>
      </dgm:t>
    </dgm:pt>
    <dgm:pt modelId="{B370E35B-EF0A-4501-94FD-FB72C7E6BF30}" type="parTrans" cxnId="{32FC4BBE-A182-443E-9381-C83BA630C03B}">
      <dgm:prSet/>
      <dgm:spPr/>
      <dgm:t>
        <a:bodyPr/>
        <a:lstStyle/>
        <a:p>
          <a:endParaRPr lang="en-US"/>
        </a:p>
      </dgm:t>
    </dgm:pt>
    <dgm:pt modelId="{A93B8640-9D6E-4E20-A1E3-B3A5A2EEC1D5}" type="sibTrans" cxnId="{32FC4BBE-A182-443E-9381-C83BA630C03B}">
      <dgm:prSet/>
      <dgm:spPr/>
      <dgm:t>
        <a:bodyPr/>
        <a:lstStyle/>
        <a:p>
          <a:endParaRPr lang="en-US"/>
        </a:p>
      </dgm:t>
    </dgm:pt>
    <dgm:pt modelId="{C07AE9C8-2858-4230-813B-D71701CF2BBD}" type="pres">
      <dgm:prSet presAssocID="{1EDD8B0F-30FD-4BBA-9FDE-0346184E881D}" presName="hierChild1" presStyleCnt="0">
        <dgm:presLayoutVars>
          <dgm:chPref val="1"/>
          <dgm:dir/>
          <dgm:animOne val="branch"/>
          <dgm:animLvl val="lvl"/>
          <dgm:resizeHandles/>
        </dgm:presLayoutVars>
      </dgm:prSet>
      <dgm:spPr/>
    </dgm:pt>
    <dgm:pt modelId="{E566649F-94EF-4455-93E9-5EF03BC1E153}" type="pres">
      <dgm:prSet presAssocID="{E50DCC75-0D50-4D1A-8F11-D2DFF93D5163}" presName="hierRoot1" presStyleCnt="0"/>
      <dgm:spPr/>
    </dgm:pt>
    <dgm:pt modelId="{1503CF80-A8DA-47F5-AD5C-8F6D260D6E07}" type="pres">
      <dgm:prSet presAssocID="{E50DCC75-0D50-4D1A-8F11-D2DFF93D5163}" presName="composite" presStyleCnt="0"/>
      <dgm:spPr/>
    </dgm:pt>
    <dgm:pt modelId="{C673EC29-AE07-45E8-9379-D4E14FA8E3AF}" type="pres">
      <dgm:prSet presAssocID="{E50DCC75-0D50-4D1A-8F11-D2DFF93D5163}" presName="background" presStyleLbl="node0" presStyleIdx="0" presStyleCnt="3"/>
      <dgm:spPr/>
    </dgm:pt>
    <dgm:pt modelId="{03AC7F12-2F63-4652-AD85-8C4C9277A4EA}" type="pres">
      <dgm:prSet presAssocID="{E50DCC75-0D50-4D1A-8F11-D2DFF93D5163}" presName="text" presStyleLbl="fgAcc0" presStyleIdx="0" presStyleCnt="3">
        <dgm:presLayoutVars>
          <dgm:chPref val="3"/>
        </dgm:presLayoutVars>
      </dgm:prSet>
      <dgm:spPr/>
    </dgm:pt>
    <dgm:pt modelId="{DFD1E0B3-9F6B-4D13-A799-90CC7E8AC713}" type="pres">
      <dgm:prSet presAssocID="{E50DCC75-0D50-4D1A-8F11-D2DFF93D5163}" presName="hierChild2" presStyleCnt="0"/>
      <dgm:spPr/>
    </dgm:pt>
    <dgm:pt modelId="{1FBF4312-6B71-484C-AC24-27F13583BAF0}" type="pres">
      <dgm:prSet presAssocID="{D9A9AC98-EC20-4076-94B6-B14ABB7DC4B2}" presName="hierRoot1" presStyleCnt="0"/>
      <dgm:spPr/>
    </dgm:pt>
    <dgm:pt modelId="{841BE8B4-E60F-4394-93B4-AF9E0A8D454E}" type="pres">
      <dgm:prSet presAssocID="{D9A9AC98-EC20-4076-94B6-B14ABB7DC4B2}" presName="composite" presStyleCnt="0"/>
      <dgm:spPr/>
    </dgm:pt>
    <dgm:pt modelId="{164CB72A-EC92-4CA0-8ABB-0AD8F5F8A0FB}" type="pres">
      <dgm:prSet presAssocID="{D9A9AC98-EC20-4076-94B6-B14ABB7DC4B2}" presName="background" presStyleLbl="node0" presStyleIdx="1" presStyleCnt="3"/>
      <dgm:spPr/>
    </dgm:pt>
    <dgm:pt modelId="{AED267A8-3BA4-4F90-95A8-B09CFC203117}" type="pres">
      <dgm:prSet presAssocID="{D9A9AC98-EC20-4076-94B6-B14ABB7DC4B2}" presName="text" presStyleLbl="fgAcc0" presStyleIdx="1" presStyleCnt="3">
        <dgm:presLayoutVars>
          <dgm:chPref val="3"/>
        </dgm:presLayoutVars>
      </dgm:prSet>
      <dgm:spPr/>
    </dgm:pt>
    <dgm:pt modelId="{A7FA2388-95D8-4D5C-B66E-192DA107B435}" type="pres">
      <dgm:prSet presAssocID="{D9A9AC98-EC20-4076-94B6-B14ABB7DC4B2}" presName="hierChild2" presStyleCnt="0"/>
      <dgm:spPr/>
    </dgm:pt>
    <dgm:pt modelId="{D7BD11B3-709D-42A1-9064-9A10009E563C}" type="pres">
      <dgm:prSet presAssocID="{9E7C8B51-9013-41EA-8E18-B6B05612D09C}" presName="hierRoot1" presStyleCnt="0"/>
      <dgm:spPr/>
    </dgm:pt>
    <dgm:pt modelId="{41DBB62E-1110-44A7-B6F9-766CF09F72F5}" type="pres">
      <dgm:prSet presAssocID="{9E7C8B51-9013-41EA-8E18-B6B05612D09C}" presName="composite" presStyleCnt="0"/>
      <dgm:spPr/>
    </dgm:pt>
    <dgm:pt modelId="{BC6278BF-F7AD-4EB3-9FBF-0DE23E6FDCD2}" type="pres">
      <dgm:prSet presAssocID="{9E7C8B51-9013-41EA-8E18-B6B05612D09C}" presName="background" presStyleLbl="node0" presStyleIdx="2" presStyleCnt="3"/>
      <dgm:spPr/>
    </dgm:pt>
    <dgm:pt modelId="{0C6302EE-1DB2-49D7-87C2-47D7EC532981}" type="pres">
      <dgm:prSet presAssocID="{9E7C8B51-9013-41EA-8E18-B6B05612D09C}" presName="text" presStyleLbl="fgAcc0" presStyleIdx="2" presStyleCnt="3">
        <dgm:presLayoutVars>
          <dgm:chPref val="3"/>
        </dgm:presLayoutVars>
      </dgm:prSet>
      <dgm:spPr/>
    </dgm:pt>
    <dgm:pt modelId="{4D392270-010A-493D-B3F5-5B65536848E5}" type="pres">
      <dgm:prSet presAssocID="{9E7C8B51-9013-41EA-8E18-B6B05612D09C}" presName="hierChild2" presStyleCnt="0"/>
      <dgm:spPr/>
    </dgm:pt>
  </dgm:ptLst>
  <dgm:cxnLst>
    <dgm:cxn modelId="{512A081D-6555-43F5-AE06-827B1E0F518D}" srcId="{1EDD8B0F-30FD-4BBA-9FDE-0346184E881D}" destId="{E50DCC75-0D50-4D1A-8F11-D2DFF93D5163}" srcOrd="0" destOrd="0" parTransId="{9755AB57-DAF6-40F9-BE47-5C8A5BAAF0FD}" sibTransId="{47848644-805C-4186-8035-5731CE811559}"/>
    <dgm:cxn modelId="{C0DCDB20-EBD7-4340-8C9E-E913BDF3FDC3}" type="presOf" srcId="{E50DCC75-0D50-4D1A-8F11-D2DFF93D5163}" destId="{03AC7F12-2F63-4652-AD85-8C4C9277A4EA}" srcOrd="0" destOrd="0" presId="urn:microsoft.com/office/officeart/2005/8/layout/hierarchy1"/>
    <dgm:cxn modelId="{CA606149-DF3A-4BAD-9CA2-0A57DD8741C2}" type="presOf" srcId="{1EDD8B0F-30FD-4BBA-9FDE-0346184E881D}" destId="{C07AE9C8-2858-4230-813B-D71701CF2BBD}" srcOrd="0" destOrd="0" presId="urn:microsoft.com/office/officeart/2005/8/layout/hierarchy1"/>
    <dgm:cxn modelId="{85C2827F-FEF0-411B-A4DF-8D5F4D89670A}" type="presOf" srcId="{D9A9AC98-EC20-4076-94B6-B14ABB7DC4B2}" destId="{AED267A8-3BA4-4F90-95A8-B09CFC203117}" srcOrd="0" destOrd="0" presId="urn:microsoft.com/office/officeart/2005/8/layout/hierarchy1"/>
    <dgm:cxn modelId="{FC5464A5-D87D-4D4D-AA8C-FE93B48FF99C}" type="presOf" srcId="{9E7C8B51-9013-41EA-8E18-B6B05612D09C}" destId="{0C6302EE-1DB2-49D7-87C2-47D7EC532981}" srcOrd="0" destOrd="0" presId="urn:microsoft.com/office/officeart/2005/8/layout/hierarchy1"/>
    <dgm:cxn modelId="{32FC4BBE-A182-443E-9381-C83BA630C03B}" srcId="{1EDD8B0F-30FD-4BBA-9FDE-0346184E881D}" destId="{9E7C8B51-9013-41EA-8E18-B6B05612D09C}" srcOrd="2" destOrd="0" parTransId="{B370E35B-EF0A-4501-94FD-FB72C7E6BF30}" sibTransId="{A93B8640-9D6E-4E20-A1E3-B3A5A2EEC1D5}"/>
    <dgm:cxn modelId="{B5BB23C3-1B35-46F4-9A13-BB111603C1FE}" srcId="{1EDD8B0F-30FD-4BBA-9FDE-0346184E881D}" destId="{D9A9AC98-EC20-4076-94B6-B14ABB7DC4B2}" srcOrd="1" destOrd="0" parTransId="{107DA759-3206-4B44-AC4E-1C1FCEF61A64}" sibTransId="{2B97185B-F993-44E1-AB5F-06F14739B386}"/>
    <dgm:cxn modelId="{17AFDE04-996E-4383-AF22-06EB58401113}" type="presParOf" srcId="{C07AE9C8-2858-4230-813B-D71701CF2BBD}" destId="{E566649F-94EF-4455-93E9-5EF03BC1E153}" srcOrd="0" destOrd="0" presId="urn:microsoft.com/office/officeart/2005/8/layout/hierarchy1"/>
    <dgm:cxn modelId="{0B047B05-3AF8-480B-BCF6-66B529F5C632}" type="presParOf" srcId="{E566649F-94EF-4455-93E9-5EF03BC1E153}" destId="{1503CF80-A8DA-47F5-AD5C-8F6D260D6E07}" srcOrd="0" destOrd="0" presId="urn:microsoft.com/office/officeart/2005/8/layout/hierarchy1"/>
    <dgm:cxn modelId="{DB2F9D9B-42F1-40F5-9942-6F4BC19B3E52}" type="presParOf" srcId="{1503CF80-A8DA-47F5-AD5C-8F6D260D6E07}" destId="{C673EC29-AE07-45E8-9379-D4E14FA8E3AF}" srcOrd="0" destOrd="0" presId="urn:microsoft.com/office/officeart/2005/8/layout/hierarchy1"/>
    <dgm:cxn modelId="{1A7AB3E9-AD17-4089-B01A-3CB6844C2180}" type="presParOf" srcId="{1503CF80-A8DA-47F5-AD5C-8F6D260D6E07}" destId="{03AC7F12-2F63-4652-AD85-8C4C9277A4EA}" srcOrd="1" destOrd="0" presId="urn:microsoft.com/office/officeart/2005/8/layout/hierarchy1"/>
    <dgm:cxn modelId="{91ED1359-A777-494C-BBDC-370DE130161C}" type="presParOf" srcId="{E566649F-94EF-4455-93E9-5EF03BC1E153}" destId="{DFD1E0B3-9F6B-4D13-A799-90CC7E8AC713}" srcOrd="1" destOrd="0" presId="urn:microsoft.com/office/officeart/2005/8/layout/hierarchy1"/>
    <dgm:cxn modelId="{D3ECC92D-76BE-45F8-8DFF-395E7F0440CC}" type="presParOf" srcId="{C07AE9C8-2858-4230-813B-D71701CF2BBD}" destId="{1FBF4312-6B71-484C-AC24-27F13583BAF0}" srcOrd="1" destOrd="0" presId="urn:microsoft.com/office/officeart/2005/8/layout/hierarchy1"/>
    <dgm:cxn modelId="{F07001D5-F7D2-4A79-BF6F-5A7FCD61EC96}" type="presParOf" srcId="{1FBF4312-6B71-484C-AC24-27F13583BAF0}" destId="{841BE8B4-E60F-4394-93B4-AF9E0A8D454E}" srcOrd="0" destOrd="0" presId="urn:microsoft.com/office/officeart/2005/8/layout/hierarchy1"/>
    <dgm:cxn modelId="{A2840B4C-CF35-425B-B367-9D0BA39E2FE4}" type="presParOf" srcId="{841BE8B4-E60F-4394-93B4-AF9E0A8D454E}" destId="{164CB72A-EC92-4CA0-8ABB-0AD8F5F8A0FB}" srcOrd="0" destOrd="0" presId="urn:microsoft.com/office/officeart/2005/8/layout/hierarchy1"/>
    <dgm:cxn modelId="{3B8D67B8-B5A9-4757-8676-7598307A6311}" type="presParOf" srcId="{841BE8B4-E60F-4394-93B4-AF9E0A8D454E}" destId="{AED267A8-3BA4-4F90-95A8-B09CFC203117}" srcOrd="1" destOrd="0" presId="urn:microsoft.com/office/officeart/2005/8/layout/hierarchy1"/>
    <dgm:cxn modelId="{5967170D-ED44-47AF-93B8-F2402444AE41}" type="presParOf" srcId="{1FBF4312-6B71-484C-AC24-27F13583BAF0}" destId="{A7FA2388-95D8-4D5C-B66E-192DA107B435}" srcOrd="1" destOrd="0" presId="urn:microsoft.com/office/officeart/2005/8/layout/hierarchy1"/>
    <dgm:cxn modelId="{9D65B0F0-F9E8-4602-B49C-6CCE1BEA1A32}" type="presParOf" srcId="{C07AE9C8-2858-4230-813B-D71701CF2BBD}" destId="{D7BD11B3-709D-42A1-9064-9A10009E563C}" srcOrd="2" destOrd="0" presId="urn:microsoft.com/office/officeart/2005/8/layout/hierarchy1"/>
    <dgm:cxn modelId="{19472730-829F-40B0-A5B1-14FEBC9E3E2E}" type="presParOf" srcId="{D7BD11B3-709D-42A1-9064-9A10009E563C}" destId="{41DBB62E-1110-44A7-B6F9-766CF09F72F5}" srcOrd="0" destOrd="0" presId="urn:microsoft.com/office/officeart/2005/8/layout/hierarchy1"/>
    <dgm:cxn modelId="{4FFC95B1-4DE7-42A0-873F-DD3ADA226A43}" type="presParOf" srcId="{41DBB62E-1110-44A7-B6F9-766CF09F72F5}" destId="{BC6278BF-F7AD-4EB3-9FBF-0DE23E6FDCD2}" srcOrd="0" destOrd="0" presId="urn:microsoft.com/office/officeart/2005/8/layout/hierarchy1"/>
    <dgm:cxn modelId="{FB58349E-A1A4-4BA8-A962-6A7BB492794C}" type="presParOf" srcId="{41DBB62E-1110-44A7-B6F9-766CF09F72F5}" destId="{0C6302EE-1DB2-49D7-87C2-47D7EC532981}" srcOrd="1" destOrd="0" presId="urn:microsoft.com/office/officeart/2005/8/layout/hierarchy1"/>
    <dgm:cxn modelId="{177DDEAA-1B55-4B67-A612-0443BC1EF10C}" type="presParOf" srcId="{D7BD11B3-709D-42A1-9064-9A10009E563C}" destId="{4D392270-010A-493D-B3F5-5B65536848E5}"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26BA093-AF59-4E68-B4F0-8B73923ADF1F}"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75E6C98F-A7FE-4606-AFD2-3F98B21B6499}">
      <dgm:prSet/>
      <dgm:spPr/>
      <dgm:t>
        <a:bodyPr/>
        <a:lstStyle/>
        <a:p>
          <a:pPr>
            <a:defRPr b="1"/>
          </a:pPr>
          <a:r>
            <a:rPr lang="en-US"/>
            <a:t>Baby Examples</a:t>
          </a:r>
        </a:p>
      </dgm:t>
    </dgm:pt>
    <dgm:pt modelId="{D65FED04-E420-49D9-82F6-933FF45A1BA0}" type="parTrans" cxnId="{A967C425-8FDB-4A98-88D3-B6C4B76730BE}">
      <dgm:prSet/>
      <dgm:spPr/>
      <dgm:t>
        <a:bodyPr/>
        <a:lstStyle/>
        <a:p>
          <a:endParaRPr lang="en-US"/>
        </a:p>
      </dgm:t>
    </dgm:pt>
    <dgm:pt modelId="{8E12977D-4486-49FC-BF0F-8301B64FF27C}" type="sibTrans" cxnId="{A967C425-8FDB-4A98-88D3-B6C4B76730BE}">
      <dgm:prSet/>
      <dgm:spPr/>
      <dgm:t>
        <a:bodyPr/>
        <a:lstStyle/>
        <a:p>
          <a:endParaRPr lang="en-US"/>
        </a:p>
      </dgm:t>
    </dgm:pt>
    <dgm:pt modelId="{4BCCB59C-142B-43D6-B44C-E148C8F7B16E}">
      <dgm:prSet/>
      <dgm:spPr/>
      <dgm:t>
        <a:bodyPr/>
        <a:lstStyle/>
        <a:p>
          <a:r>
            <a:rPr lang="en-US"/>
            <a:t>Poses of babies in greeting cards</a:t>
          </a:r>
        </a:p>
      </dgm:t>
    </dgm:pt>
    <dgm:pt modelId="{17C91DB9-0861-44DD-8B57-6C84F2B66619}" type="parTrans" cxnId="{D7D524EA-A183-4CB4-845A-9F26177D1871}">
      <dgm:prSet/>
      <dgm:spPr/>
      <dgm:t>
        <a:bodyPr/>
        <a:lstStyle/>
        <a:p>
          <a:endParaRPr lang="en-US"/>
        </a:p>
      </dgm:t>
    </dgm:pt>
    <dgm:pt modelId="{B1DC3831-CB8E-4A9D-B868-FC6E1D26A43A}" type="sibTrans" cxnId="{D7D524EA-A183-4CB4-845A-9F26177D1871}">
      <dgm:prSet/>
      <dgm:spPr/>
      <dgm:t>
        <a:bodyPr/>
        <a:lstStyle/>
        <a:p>
          <a:endParaRPr lang="en-US"/>
        </a:p>
      </dgm:t>
    </dgm:pt>
    <dgm:pt modelId="{34CC9FB8-B4D7-4FBF-B960-80084D28C7C3}">
      <dgm:prSet/>
      <dgm:spPr/>
      <dgm:t>
        <a:bodyPr/>
        <a:lstStyle/>
        <a:p>
          <a:r>
            <a:rPr lang="en-US"/>
            <a:t>Perceptions of crying</a:t>
          </a:r>
        </a:p>
      </dgm:t>
    </dgm:pt>
    <dgm:pt modelId="{B1E39157-C919-4ACF-8114-AE19EE56AD6F}" type="parTrans" cxnId="{C31CDAEF-3762-4A59-B8BC-14422C276D6B}">
      <dgm:prSet/>
      <dgm:spPr/>
      <dgm:t>
        <a:bodyPr/>
        <a:lstStyle/>
        <a:p>
          <a:endParaRPr lang="en-US"/>
        </a:p>
      </dgm:t>
    </dgm:pt>
    <dgm:pt modelId="{DEE2C44E-5975-430A-A23C-B109B28EAEF6}" type="sibTrans" cxnId="{C31CDAEF-3762-4A59-B8BC-14422C276D6B}">
      <dgm:prSet/>
      <dgm:spPr/>
      <dgm:t>
        <a:bodyPr/>
        <a:lstStyle/>
        <a:p>
          <a:endParaRPr lang="en-US"/>
        </a:p>
      </dgm:t>
    </dgm:pt>
    <dgm:pt modelId="{037090B8-43F9-4A6E-8B47-954CB0897882}">
      <dgm:prSet/>
      <dgm:spPr/>
      <dgm:t>
        <a:bodyPr/>
        <a:lstStyle/>
        <a:p>
          <a:pPr>
            <a:defRPr b="1"/>
          </a:pPr>
          <a:r>
            <a:rPr lang="en-US" dirty="0"/>
            <a:t>Examples of when girls are privileged over boy?</a:t>
          </a:r>
        </a:p>
      </dgm:t>
    </dgm:pt>
    <dgm:pt modelId="{DC506FEE-8FB4-4385-9A24-3E555DB9E918}" type="parTrans" cxnId="{46B5A823-5698-459E-9BC9-E32A7BB63F78}">
      <dgm:prSet/>
      <dgm:spPr/>
      <dgm:t>
        <a:bodyPr/>
        <a:lstStyle/>
        <a:p>
          <a:endParaRPr lang="en-US"/>
        </a:p>
      </dgm:t>
    </dgm:pt>
    <dgm:pt modelId="{4428C51E-298B-40EE-B7DA-8A322482DFC0}" type="sibTrans" cxnId="{46B5A823-5698-459E-9BC9-E32A7BB63F78}">
      <dgm:prSet/>
      <dgm:spPr/>
      <dgm:t>
        <a:bodyPr/>
        <a:lstStyle/>
        <a:p>
          <a:endParaRPr lang="en-US"/>
        </a:p>
      </dgm:t>
    </dgm:pt>
    <dgm:pt modelId="{6943C1EE-1A11-4BF7-B26D-222D6998CD73}" type="pres">
      <dgm:prSet presAssocID="{026BA093-AF59-4E68-B4F0-8B73923ADF1F}" presName="Name0" presStyleCnt="0">
        <dgm:presLayoutVars>
          <dgm:dir/>
          <dgm:animLvl val="lvl"/>
          <dgm:resizeHandles val="exact"/>
        </dgm:presLayoutVars>
      </dgm:prSet>
      <dgm:spPr/>
    </dgm:pt>
    <dgm:pt modelId="{98AEFAC7-1448-4922-B984-927D78CD5E49}" type="pres">
      <dgm:prSet presAssocID="{037090B8-43F9-4A6E-8B47-954CB0897882}" presName="boxAndChildren" presStyleCnt="0"/>
      <dgm:spPr/>
    </dgm:pt>
    <dgm:pt modelId="{F441C67B-2AE5-4540-A126-31B542827C19}" type="pres">
      <dgm:prSet presAssocID="{037090B8-43F9-4A6E-8B47-954CB0897882}" presName="parentTextBox" presStyleLbl="node1" presStyleIdx="0" presStyleCnt="2"/>
      <dgm:spPr/>
    </dgm:pt>
    <dgm:pt modelId="{631DADCE-4EAA-49AA-A752-43C9CBA4ED97}" type="pres">
      <dgm:prSet presAssocID="{8E12977D-4486-49FC-BF0F-8301B64FF27C}" presName="sp" presStyleCnt="0"/>
      <dgm:spPr/>
    </dgm:pt>
    <dgm:pt modelId="{E05EC203-C27A-4D06-BDFC-9B6762527E55}" type="pres">
      <dgm:prSet presAssocID="{75E6C98F-A7FE-4606-AFD2-3F98B21B6499}" presName="arrowAndChildren" presStyleCnt="0"/>
      <dgm:spPr/>
    </dgm:pt>
    <dgm:pt modelId="{2FD1622E-1212-4C26-8F07-C1F82B85FEF3}" type="pres">
      <dgm:prSet presAssocID="{75E6C98F-A7FE-4606-AFD2-3F98B21B6499}" presName="parentTextArrow" presStyleLbl="node1" presStyleIdx="0" presStyleCnt="2"/>
      <dgm:spPr/>
    </dgm:pt>
    <dgm:pt modelId="{844BC081-CDE5-47FA-B8CB-37874AF7293B}" type="pres">
      <dgm:prSet presAssocID="{75E6C98F-A7FE-4606-AFD2-3F98B21B6499}" presName="arrow" presStyleLbl="node1" presStyleIdx="1" presStyleCnt="2"/>
      <dgm:spPr/>
    </dgm:pt>
    <dgm:pt modelId="{13B5E231-0553-434A-A7FD-C361CCC5BFBC}" type="pres">
      <dgm:prSet presAssocID="{75E6C98F-A7FE-4606-AFD2-3F98B21B6499}" presName="descendantArrow" presStyleCnt="0"/>
      <dgm:spPr/>
    </dgm:pt>
    <dgm:pt modelId="{0D216096-56D0-4D23-A281-4D204BE008A8}" type="pres">
      <dgm:prSet presAssocID="{4BCCB59C-142B-43D6-B44C-E148C8F7B16E}" presName="childTextArrow" presStyleLbl="fgAccFollowNode1" presStyleIdx="0" presStyleCnt="2">
        <dgm:presLayoutVars>
          <dgm:bulletEnabled val="1"/>
        </dgm:presLayoutVars>
      </dgm:prSet>
      <dgm:spPr/>
    </dgm:pt>
    <dgm:pt modelId="{454E7AC5-1A20-44BE-B424-1BFDB46EC55D}" type="pres">
      <dgm:prSet presAssocID="{34CC9FB8-B4D7-4FBF-B960-80084D28C7C3}" presName="childTextArrow" presStyleLbl="fgAccFollowNode1" presStyleIdx="1" presStyleCnt="2">
        <dgm:presLayoutVars>
          <dgm:bulletEnabled val="1"/>
        </dgm:presLayoutVars>
      </dgm:prSet>
      <dgm:spPr/>
    </dgm:pt>
  </dgm:ptLst>
  <dgm:cxnLst>
    <dgm:cxn modelId="{09710B14-9790-4BAD-A3BF-A5A57E718D0F}" type="presOf" srcId="{026BA093-AF59-4E68-B4F0-8B73923ADF1F}" destId="{6943C1EE-1A11-4BF7-B26D-222D6998CD73}" srcOrd="0" destOrd="0" presId="urn:microsoft.com/office/officeart/2005/8/layout/process4"/>
    <dgm:cxn modelId="{46B5A823-5698-459E-9BC9-E32A7BB63F78}" srcId="{026BA093-AF59-4E68-B4F0-8B73923ADF1F}" destId="{037090B8-43F9-4A6E-8B47-954CB0897882}" srcOrd="1" destOrd="0" parTransId="{DC506FEE-8FB4-4385-9A24-3E555DB9E918}" sibTransId="{4428C51E-298B-40EE-B7DA-8A322482DFC0}"/>
    <dgm:cxn modelId="{A967C425-8FDB-4A98-88D3-B6C4B76730BE}" srcId="{026BA093-AF59-4E68-B4F0-8B73923ADF1F}" destId="{75E6C98F-A7FE-4606-AFD2-3F98B21B6499}" srcOrd="0" destOrd="0" parTransId="{D65FED04-E420-49D9-82F6-933FF45A1BA0}" sibTransId="{8E12977D-4486-49FC-BF0F-8301B64FF27C}"/>
    <dgm:cxn modelId="{1DC67D3A-BFD4-48C9-BAEA-92AC291DD0B1}" type="presOf" srcId="{75E6C98F-A7FE-4606-AFD2-3F98B21B6499}" destId="{2FD1622E-1212-4C26-8F07-C1F82B85FEF3}" srcOrd="0" destOrd="0" presId="urn:microsoft.com/office/officeart/2005/8/layout/process4"/>
    <dgm:cxn modelId="{7A64C37A-CDFF-44CE-B5B9-738BD6D3A257}" type="presOf" srcId="{4BCCB59C-142B-43D6-B44C-E148C8F7B16E}" destId="{0D216096-56D0-4D23-A281-4D204BE008A8}" srcOrd="0" destOrd="0" presId="urn:microsoft.com/office/officeart/2005/8/layout/process4"/>
    <dgm:cxn modelId="{4DEB4CCF-90D2-404D-83B7-CED4EA1F374A}" type="presOf" srcId="{037090B8-43F9-4A6E-8B47-954CB0897882}" destId="{F441C67B-2AE5-4540-A126-31B542827C19}" srcOrd="0" destOrd="0" presId="urn:microsoft.com/office/officeart/2005/8/layout/process4"/>
    <dgm:cxn modelId="{D7D524EA-A183-4CB4-845A-9F26177D1871}" srcId="{75E6C98F-A7FE-4606-AFD2-3F98B21B6499}" destId="{4BCCB59C-142B-43D6-B44C-E148C8F7B16E}" srcOrd="0" destOrd="0" parTransId="{17C91DB9-0861-44DD-8B57-6C84F2B66619}" sibTransId="{B1DC3831-CB8E-4A9D-B868-FC6E1D26A43A}"/>
    <dgm:cxn modelId="{C31CDAEF-3762-4A59-B8BC-14422C276D6B}" srcId="{75E6C98F-A7FE-4606-AFD2-3F98B21B6499}" destId="{34CC9FB8-B4D7-4FBF-B960-80084D28C7C3}" srcOrd="1" destOrd="0" parTransId="{B1E39157-C919-4ACF-8114-AE19EE56AD6F}" sibTransId="{DEE2C44E-5975-430A-A23C-B109B28EAEF6}"/>
    <dgm:cxn modelId="{AB3ED3F7-2DD3-476A-9A55-A5A302FC1824}" type="presOf" srcId="{34CC9FB8-B4D7-4FBF-B960-80084D28C7C3}" destId="{454E7AC5-1A20-44BE-B424-1BFDB46EC55D}" srcOrd="0" destOrd="0" presId="urn:microsoft.com/office/officeart/2005/8/layout/process4"/>
    <dgm:cxn modelId="{A56779FB-D845-45F5-9875-0BE75483EA4E}" type="presOf" srcId="{75E6C98F-A7FE-4606-AFD2-3F98B21B6499}" destId="{844BC081-CDE5-47FA-B8CB-37874AF7293B}" srcOrd="1" destOrd="0" presId="urn:microsoft.com/office/officeart/2005/8/layout/process4"/>
    <dgm:cxn modelId="{AA37B379-26D3-4B84-80B2-2CD48B07C062}" type="presParOf" srcId="{6943C1EE-1A11-4BF7-B26D-222D6998CD73}" destId="{98AEFAC7-1448-4922-B984-927D78CD5E49}" srcOrd="0" destOrd="0" presId="urn:microsoft.com/office/officeart/2005/8/layout/process4"/>
    <dgm:cxn modelId="{A6CFACD7-0374-4B86-9E28-339CE9A3101D}" type="presParOf" srcId="{98AEFAC7-1448-4922-B984-927D78CD5E49}" destId="{F441C67B-2AE5-4540-A126-31B542827C19}" srcOrd="0" destOrd="0" presId="urn:microsoft.com/office/officeart/2005/8/layout/process4"/>
    <dgm:cxn modelId="{540958A3-33ED-4EF3-A9A1-EB3789952A7A}" type="presParOf" srcId="{6943C1EE-1A11-4BF7-B26D-222D6998CD73}" destId="{631DADCE-4EAA-49AA-A752-43C9CBA4ED97}" srcOrd="1" destOrd="0" presId="urn:microsoft.com/office/officeart/2005/8/layout/process4"/>
    <dgm:cxn modelId="{BD082625-8B33-4178-BC47-2ECDC2D0A1BF}" type="presParOf" srcId="{6943C1EE-1A11-4BF7-B26D-222D6998CD73}" destId="{E05EC203-C27A-4D06-BDFC-9B6762527E55}" srcOrd="2" destOrd="0" presId="urn:microsoft.com/office/officeart/2005/8/layout/process4"/>
    <dgm:cxn modelId="{C5BD7699-7B37-4CD2-B915-5B5004B001F8}" type="presParOf" srcId="{E05EC203-C27A-4D06-BDFC-9B6762527E55}" destId="{2FD1622E-1212-4C26-8F07-C1F82B85FEF3}" srcOrd="0" destOrd="0" presId="urn:microsoft.com/office/officeart/2005/8/layout/process4"/>
    <dgm:cxn modelId="{55111344-2E95-44B7-85D8-68D524E50AA1}" type="presParOf" srcId="{E05EC203-C27A-4D06-BDFC-9B6762527E55}" destId="{844BC081-CDE5-47FA-B8CB-37874AF7293B}" srcOrd="1" destOrd="0" presId="urn:microsoft.com/office/officeart/2005/8/layout/process4"/>
    <dgm:cxn modelId="{42FF6674-9C16-4F48-AD57-79B46DAC6A2D}" type="presParOf" srcId="{E05EC203-C27A-4D06-BDFC-9B6762527E55}" destId="{13B5E231-0553-434A-A7FD-C361CCC5BFBC}" srcOrd="2" destOrd="0" presId="urn:microsoft.com/office/officeart/2005/8/layout/process4"/>
    <dgm:cxn modelId="{5E901EBD-9CA7-4634-B9C7-11BDA6AA98DE}" type="presParOf" srcId="{13B5E231-0553-434A-A7FD-C361CCC5BFBC}" destId="{0D216096-56D0-4D23-A281-4D204BE008A8}" srcOrd="0" destOrd="0" presId="urn:microsoft.com/office/officeart/2005/8/layout/process4"/>
    <dgm:cxn modelId="{DE697BEF-1134-479B-9BA2-5F2D21F77103}" type="presParOf" srcId="{13B5E231-0553-434A-A7FD-C361CCC5BFBC}" destId="{454E7AC5-1A20-44BE-B424-1BFDB46EC55D}"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9AB8CD4-8184-447F-B890-5403344E1DC9}" type="doc">
      <dgm:prSet loTypeId="urn:microsoft.com/office/officeart/2005/8/layout/vProcess5" loCatId="process" qsTypeId="urn:microsoft.com/office/officeart/2005/8/quickstyle/simple1" qsCatId="simple" csTypeId="urn:microsoft.com/office/officeart/2005/8/colors/accent2_2" csCatId="accent2"/>
      <dgm:spPr/>
      <dgm:t>
        <a:bodyPr/>
        <a:lstStyle/>
        <a:p>
          <a:endParaRPr lang="en-US"/>
        </a:p>
      </dgm:t>
    </dgm:pt>
    <dgm:pt modelId="{D14B2BA1-E25C-41EC-A6C2-FBF2A509F27A}">
      <dgm:prSet/>
      <dgm:spPr/>
      <dgm:t>
        <a:bodyPr/>
        <a:lstStyle/>
        <a:p>
          <a:r>
            <a:rPr lang="en-US"/>
            <a:t>O’Leary wants to examine if the same rules for conferences between professor or graduate-student-tutors and peer-tutors</a:t>
          </a:r>
        </a:p>
      </dgm:t>
    </dgm:pt>
    <dgm:pt modelId="{831003F5-F9AE-4CD7-86A9-8C4529D0C6AD}" type="parTrans" cxnId="{5BEE0B66-4A94-4800-9363-8E4D0E1FB546}">
      <dgm:prSet/>
      <dgm:spPr/>
      <dgm:t>
        <a:bodyPr/>
        <a:lstStyle/>
        <a:p>
          <a:endParaRPr lang="en-US"/>
        </a:p>
      </dgm:t>
    </dgm:pt>
    <dgm:pt modelId="{02A55332-AC13-4CA9-AEF2-AE690E47B682}" type="sibTrans" cxnId="{5BEE0B66-4A94-4800-9363-8E4D0E1FB546}">
      <dgm:prSet/>
      <dgm:spPr/>
      <dgm:t>
        <a:bodyPr/>
        <a:lstStyle/>
        <a:p>
          <a:endParaRPr lang="en-US"/>
        </a:p>
      </dgm:t>
    </dgm:pt>
    <dgm:pt modelId="{CB578624-D284-4522-B0E0-EE8051F4BF59}">
      <dgm:prSet/>
      <dgm:spPr/>
      <dgm:t>
        <a:bodyPr/>
        <a:lstStyle/>
        <a:p>
          <a:r>
            <a:rPr lang="en-US"/>
            <a:t>Author observes 4 conferences with 2 female tutors in a “neutral” setting</a:t>
          </a:r>
        </a:p>
      </dgm:t>
    </dgm:pt>
    <dgm:pt modelId="{88127375-92B4-4AB8-A0EB-50593AC1BCC7}" type="parTrans" cxnId="{A504C467-1451-4DF0-BE0B-8E2FB876E69D}">
      <dgm:prSet/>
      <dgm:spPr/>
      <dgm:t>
        <a:bodyPr/>
        <a:lstStyle/>
        <a:p>
          <a:endParaRPr lang="en-US"/>
        </a:p>
      </dgm:t>
    </dgm:pt>
    <dgm:pt modelId="{BFB6CB2F-EE7D-4900-BF42-F9AEEA135570}" type="sibTrans" cxnId="{A504C467-1451-4DF0-BE0B-8E2FB876E69D}">
      <dgm:prSet/>
      <dgm:spPr/>
      <dgm:t>
        <a:bodyPr/>
        <a:lstStyle/>
        <a:p>
          <a:endParaRPr lang="en-US"/>
        </a:p>
      </dgm:t>
    </dgm:pt>
    <dgm:pt modelId="{93127AFE-70F4-40BE-816B-586F7CC56207}">
      <dgm:prSet/>
      <dgm:spPr/>
      <dgm:t>
        <a:bodyPr/>
        <a:lstStyle/>
        <a:p>
          <a:r>
            <a:rPr lang="en-US"/>
            <a:t>‘Anna’ and ‘Rich’ / ‘Jillian’</a:t>
          </a:r>
        </a:p>
      </dgm:t>
    </dgm:pt>
    <dgm:pt modelId="{664478FA-9277-491B-97D6-97DC6EF35BEA}" type="parTrans" cxnId="{867B8DA9-D18D-42A4-90A3-A2DC0D60249C}">
      <dgm:prSet/>
      <dgm:spPr/>
      <dgm:t>
        <a:bodyPr/>
        <a:lstStyle/>
        <a:p>
          <a:endParaRPr lang="en-US"/>
        </a:p>
      </dgm:t>
    </dgm:pt>
    <dgm:pt modelId="{E533B32D-10B0-4BB5-819F-C5C2B491DB32}" type="sibTrans" cxnId="{867B8DA9-D18D-42A4-90A3-A2DC0D60249C}">
      <dgm:prSet/>
      <dgm:spPr/>
      <dgm:t>
        <a:bodyPr/>
        <a:lstStyle/>
        <a:p>
          <a:endParaRPr lang="en-US"/>
        </a:p>
      </dgm:t>
    </dgm:pt>
    <dgm:pt modelId="{C1C6603B-F754-4A4C-8FFD-185818FDE7C6}">
      <dgm:prSet/>
      <dgm:spPr/>
      <dgm:t>
        <a:bodyPr/>
        <a:lstStyle/>
        <a:p>
          <a:r>
            <a:rPr lang="en-US"/>
            <a:t>‘Jane’ and ‘Benjamin’ / ‘Alexis’</a:t>
          </a:r>
        </a:p>
      </dgm:t>
    </dgm:pt>
    <dgm:pt modelId="{1E59A580-D880-410A-B052-4706DE6F6ED3}" type="parTrans" cxnId="{4574D0D6-93EB-4A21-9803-4C574EC3C2AB}">
      <dgm:prSet/>
      <dgm:spPr/>
      <dgm:t>
        <a:bodyPr/>
        <a:lstStyle/>
        <a:p>
          <a:endParaRPr lang="en-US"/>
        </a:p>
      </dgm:t>
    </dgm:pt>
    <dgm:pt modelId="{E8FF763C-F5FC-4932-8644-3508755E1084}" type="sibTrans" cxnId="{4574D0D6-93EB-4A21-9803-4C574EC3C2AB}">
      <dgm:prSet/>
      <dgm:spPr/>
      <dgm:t>
        <a:bodyPr/>
        <a:lstStyle/>
        <a:p>
          <a:endParaRPr lang="en-US"/>
        </a:p>
      </dgm:t>
    </dgm:pt>
    <dgm:pt modelId="{7897FAB4-FFC7-4DEE-B55D-AD7AD15DDA84}" type="pres">
      <dgm:prSet presAssocID="{F9AB8CD4-8184-447F-B890-5403344E1DC9}" presName="outerComposite" presStyleCnt="0">
        <dgm:presLayoutVars>
          <dgm:chMax val="5"/>
          <dgm:dir/>
          <dgm:resizeHandles val="exact"/>
        </dgm:presLayoutVars>
      </dgm:prSet>
      <dgm:spPr/>
    </dgm:pt>
    <dgm:pt modelId="{D67C8BE3-AF95-4DC4-9DB8-643F0529907B}" type="pres">
      <dgm:prSet presAssocID="{F9AB8CD4-8184-447F-B890-5403344E1DC9}" presName="dummyMaxCanvas" presStyleCnt="0">
        <dgm:presLayoutVars/>
      </dgm:prSet>
      <dgm:spPr/>
    </dgm:pt>
    <dgm:pt modelId="{CF2CC014-D7AB-4D7B-BDFA-632844E8A4D1}" type="pres">
      <dgm:prSet presAssocID="{F9AB8CD4-8184-447F-B890-5403344E1DC9}" presName="TwoNodes_1" presStyleLbl="node1" presStyleIdx="0" presStyleCnt="2" custLinFactNeighborY="-1142">
        <dgm:presLayoutVars>
          <dgm:bulletEnabled val="1"/>
        </dgm:presLayoutVars>
      </dgm:prSet>
      <dgm:spPr/>
    </dgm:pt>
    <dgm:pt modelId="{930F0E31-F65E-4C25-BCDA-F0006602120C}" type="pres">
      <dgm:prSet presAssocID="{F9AB8CD4-8184-447F-B890-5403344E1DC9}" presName="TwoNodes_2" presStyleLbl="node1" presStyleIdx="1" presStyleCnt="2">
        <dgm:presLayoutVars>
          <dgm:bulletEnabled val="1"/>
        </dgm:presLayoutVars>
      </dgm:prSet>
      <dgm:spPr/>
    </dgm:pt>
    <dgm:pt modelId="{8B0C167E-8495-47E3-B734-0C8E6CD29661}" type="pres">
      <dgm:prSet presAssocID="{F9AB8CD4-8184-447F-B890-5403344E1DC9}" presName="TwoConn_1-2" presStyleLbl="fgAccFollowNode1" presStyleIdx="0" presStyleCnt="1">
        <dgm:presLayoutVars>
          <dgm:bulletEnabled val="1"/>
        </dgm:presLayoutVars>
      </dgm:prSet>
      <dgm:spPr/>
    </dgm:pt>
    <dgm:pt modelId="{DB602644-97CD-4F37-84ED-FDE65783C7AE}" type="pres">
      <dgm:prSet presAssocID="{F9AB8CD4-8184-447F-B890-5403344E1DC9}" presName="TwoNodes_1_text" presStyleLbl="node1" presStyleIdx="1" presStyleCnt="2">
        <dgm:presLayoutVars>
          <dgm:bulletEnabled val="1"/>
        </dgm:presLayoutVars>
      </dgm:prSet>
      <dgm:spPr/>
    </dgm:pt>
    <dgm:pt modelId="{11B7D2EB-556D-4F6F-B736-2A845B4D96F2}" type="pres">
      <dgm:prSet presAssocID="{F9AB8CD4-8184-447F-B890-5403344E1DC9}" presName="TwoNodes_2_text" presStyleLbl="node1" presStyleIdx="1" presStyleCnt="2">
        <dgm:presLayoutVars>
          <dgm:bulletEnabled val="1"/>
        </dgm:presLayoutVars>
      </dgm:prSet>
      <dgm:spPr/>
    </dgm:pt>
  </dgm:ptLst>
  <dgm:cxnLst>
    <dgm:cxn modelId="{709AEC17-45F9-4986-817E-E7245CD30F52}" type="presOf" srcId="{93127AFE-70F4-40BE-816B-586F7CC56207}" destId="{930F0E31-F65E-4C25-BCDA-F0006602120C}" srcOrd="0" destOrd="1" presId="urn:microsoft.com/office/officeart/2005/8/layout/vProcess5"/>
    <dgm:cxn modelId="{5BEE0B66-4A94-4800-9363-8E4D0E1FB546}" srcId="{F9AB8CD4-8184-447F-B890-5403344E1DC9}" destId="{D14B2BA1-E25C-41EC-A6C2-FBF2A509F27A}" srcOrd="0" destOrd="0" parTransId="{831003F5-F9AE-4CD7-86A9-8C4529D0C6AD}" sibTransId="{02A55332-AC13-4CA9-AEF2-AE690E47B682}"/>
    <dgm:cxn modelId="{A504C467-1451-4DF0-BE0B-8E2FB876E69D}" srcId="{F9AB8CD4-8184-447F-B890-5403344E1DC9}" destId="{CB578624-D284-4522-B0E0-EE8051F4BF59}" srcOrd="1" destOrd="0" parTransId="{88127375-92B4-4AB8-A0EB-50593AC1BCC7}" sibTransId="{BFB6CB2F-EE7D-4900-BF42-F9AEEA135570}"/>
    <dgm:cxn modelId="{48CD2370-4415-4A9C-A88E-04E2043109B4}" type="presOf" srcId="{D14B2BA1-E25C-41EC-A6C2-FBF2A509F27A}" destId="{CF2CC014-D7AB-4D7B-BDFA-632844E8A4D1}" srcOrd="0" destOrd="0" presId="urn:microsoft.com/office/officeart/2005/8/layout/vProcess5"/>
    <dgm:cxn modelId="{DB5B5A71-04C9-4BE2-B16E-BEF1A4ACBBAE}" type="presOf" srcId="{C1C6603B-F754-4A4C-8FFD-185818FDE7C6}" destId="{930F0E31-F65E-4C25-BCDA-F0006602120C}" srcOrd="0" destOrd="2" presId="urn:microsoft.com/office/officeart/2005/8/layout/vProcess5"/>
    <dgm:cxn modelId="{E7459A5A-8DA1-4B0F-8F78-0E19BD71F87E}" type="presOf" srcId="{C1C6603B-F754-4A4C-8FFD-185818FDE7C6}" destId="{11B7D2EB-556D-4F6F-B736-2A845B4D96F2}" srcOrd="1" destOrd="2" presId="urn:microsoft.com/office/officeart/2005/8/layout/vProcess5"/>
    <dgm:cxn modelId="{4B15A48F-18AF-4CA4-A7A8-F039749E68EC}" type="presOf" srcId="{F9AB8CD4-8184-447F-B890-5403344E1DC9}" destId="{7897FAB4-FFC7-4DEE-B55D-AD7AD15DDA84}" srcOrd="0" destOrd="0" presId="urn:microsoft.com/office/officeart/2005/8/layout/vProcess5"/>
    <dgm:cxn modelId="{E9E9FEA5-22FD-480B-8434-A53DE134F604}" type="presOf" srcId="{D14B2BA1-E25C-41EC-A6C2-FBF2A509F27A}" destId="{DB602644-97CD-4F37-84ED-FDE65783C7AE}" srcOrd="1" destOrd="0" presId="urn:microsoft.com/office/officeart/2005/8/layout/vProcess5"/>
    <dgm:cxn modelId="{44B3D3A8-5F65-461A-9886-B9A87EAB494E}" type="presOf" srcId="{CB578624-D284-4522-B0E0-EE8051F4BF59}" destId="{11B7D2EB-556D-4F6F-B736-2A845B4D96F2}" srcOrd="1" destOrd="0" presId="urn:microsoft.com/office/officeart/2005/8/layout/vProcess5"/>
    <dgm:cxn modelId="{867B8DA9-D18D-42A4-90A3-A2DC0D60249C}" srcId="{CB578624-D284-4522-B0E0-EE8051F4BF59}" destId="{93127AFE-70F4-40BE-816B-586F7CC56207}" srcOrd="0" destOrd="0" parTransId="{664478FA-9277-491B-97D6-97DC6EF35BEA}" sibTransId="{E533B32D-10B0-4BB5-819F-C5C2B491DB32}"/>
    <dgm:cxn modelId="{065944BE-7A17-4874-9859-0FA96F5A835E}" type="presOf" srcId="{93127AFE-70F4-40BE-816B-586F7CC56207}" destId="{11B7D2EB-556D-4F6F-B736-2A845B4D96F2}" srcOrd="1" destOrd="1" presId="urn:microsoft.com/office/officeart/2005/8/layout/vProcess5"/>
    <dgm:cxn modelId="{4574D0D6-93EB-4A21-9803-4C574EC3C2AB}" srcId="{CB578624-D284-4522-B0E0-EE8051F4BF59}" destId="{C1C6603B-F754-4A4C-8FFD-185818FDE7C6}" srcOrd="1" destOrd="0" parTransId="{1E59A580-D880-410A-B052-4706DE6F6ED3}" sibTransId="{E8FF763C-F5FC-4932-8644-3508755E1084}"/>
    <dgm:cxn modelId="{2A9873E1-FF94-47FE-A33A-9EE2965AC0AF}" type="presOf" srcId="{CB578624-D284-4522-B0E0-EE8051F4BF59}" destId="{930F0E31-F65E-4C25-BCDA-F0006602120C}" srcOrd="0" destOrd="0" presId="urn:microsoft.com/office/officeart/2005/8/layout/vProcess5"/>
    <dgm:cxn modelId="{7E26C5F3-C3AE-4767-909E-F1730E381EBD}" type="presOf" srcId="{02A55332-AC13-4CA9-AEF2-AE690E47B682}" destId="{8B0C167E-8495-47E3-B734-0C8E6CD29661}" srcOrd="0" destOrd="0" presId="urn:microsoft.com/office/officeart/2005/8/layout/vProcess5"/>
    <dgm:cxn modelId="{17D433BD-52D5-4669-8F38-7BA4597F5BCB}" type="presParOf" srcId="{7897FAB4-FFC7-4DEE-B55D-AD7AD15DDA84}" destId="{D67C8BE3-AF95-4DC4-9DB8-643F0529907B}" srcOrd="0" destOrd="0" presId="urn:microsoft.com/office/officeart/2005/8/layout/vProcess5"/>
    <dgm:cxn modelId="{79EAEFBE-E09D-44FC-A5EA-27C7F1846044}" type="presParOf" srcId="{7897FAB4-FFC7-4DEE-B55D-AD7AD15DDA84}" destId="{CF2CC014-D7AB-4D7B-BDFA-632844E8A4D1}" srcOrd="1" destOrd="0" presId="urn:microsoft.com/office/officeart/2005/8/layout/vProcess5"/>
    <dgm:cxn modelId="{691C26AD-1B7B-4B8F-990E-F7B2836DAAD2}" type="presParOf" srcId="{7897FAB4-FFC7-4DEE-B55D-AD7AD15DDA84}" destId="{930F0E31-F65E-4C25-BCDA-F0006602120C}" srcOrd="2" destOrd="0" presId="urn:microsoft.com/office/officeart/2005/8/layout/vProcess5"/>
    <dgm:cxn modelId="{68136A32-6814-4C29-96C7-C3A674FAFBBC}" type="presParOf" srcId="{7897FAB4-FFC7-4DEE-B55D-AD7AD15DDA84}" destId="{8B0C167E-8495-47E3-B734-0C8E6CD29661}" srcOrd="3" destOrd="0" presId="urn:microsoft.com/office/officeart/2005/8/layout/vProcess5"/>
    <dgm:cxn modelId="{2AC5356A-B872-4AE6-9250-1DA84EE49D13}" type="presParOf" srcId="{7897FAB4-FFC7-4DEE-B55D-AD7AD15DDA84}" destId="{DB602644-97CD-4F37-84ED-FDE65783C7AE}" srcOrd="4" destOrd="0" presId="urn:microsoft.com/office/officeart/2005/8/layout/vProcess5"/>
    <dgm:cxn modelId="{741E9E1B-4FD3-44E5-B48A-F981565A1A58}" type="presParOf" srcId="{7897FAB4-FFC7-4DEE-B55D-AD7AD15DDA84}" destId="{11B7D2EB-556D-4F6F-B736-2A845B4D96F2}"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63485FB-0853-442A-8AB4-1B1D35D8D70D}"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06F74F48-45D3-46C1-98B1-A8A1F3C1E3BB}">
      <dgm:prSet/>
      <dgm:spPr/>
      <dgm:t>
        <a:bodyPr/>
        <a:lstStyle/>
        <a:p>
          <a:r>
            <a:rPr lang="en-US" b="0" i="0"/>
            <a:t>Writing-fellows do make accommodations based on gender performances</a:t>
          </a:r>
          <a:endParaRPr lang="en-US"/>
        </a:p>
      </dgm:t>
    </dgm:pt>
    <dgm:pt modelId="{33431737-9DF1-4257-BA41-BBE0192CFD9A}" type="parTrans" cxnId="{06337D33-BE79-4EC7-B61C-246A97762EAD}">
      <dgm:prSet/>
      <dgm:spPr/>
      <dgm:t>
        <a:bodyPr/>
        <a:lstStyle/>
        <a:p>
          <a:endParaRPr lang="en-US"/>
        </a:p>
      </dgm:t>
    </dgm:pt>
    <dgm:pt modelId="{68E8F1C0-7C90-4DCE-909A-0D90ECA3873D}" type="sibTrans" cxnId="{06337D33-BE79-4EC7-B61C-246A97762EAD}">
      <dgm:prSet/>
      <dgm:spPr/>
      <dgm:t>
        <a:bodyPr/>
        <a:lstStyle/>
        <a:p>
          <a:endParaRPr lang="en-US"/>
        </a:p>
      </dgm:t>
    </dgm:pt>
    <dgm:pt modelId="{88F600A7-D13C-40AB-8743-01D5D330751E}">
      <dgm:prSet/>
      <dgm:spPr/>
      <dgm:t>
        <a:bodyPr/>
        <a:lstStyle/>
        <a:p>
          <a:r>
            <a:rPr lang="en-US" b="0" i="0" dirty="0"/>
            <a:t>This is even more true of informal conferences</a:t>
          </a:r>
          <a:endParaRPr lang="en-US" dirty="0"/>
        </a:p>
      </dgm:t>
    </dgm:pt>
    <dgm:pt modelId="{289128A7-01A5-4DB1-9397-C0F9C7BEA8D6}" type="parTrans" cxnId="{7FF0FE55-F893-4B47-A40C-95FB2486B144}">
      <dgm:prSet/>
      <dgm:spPr/>
      <dgm:t>
        <a:bodyPr/>
        <a:lstStyle/>
        <a:p>
          <a:endParaRPr lang="en-US"/>
        </a:p>
      </dgm:t>
    </dgm:pt>
    <dgm:pt modelId="{3815CDBB-6DCA-43B9-9E1A-1468BC57251C}" type="sibTrans" cxnId="{7FF0FE55-F893-4B47-A40C-95FB2486B144}">
      <dgm:prSet/>
      <dgm:spPr/>
      <dgm:t>
        <a:bodyPr/>
        <a:lstStyle/>
        <a:p>
          <a:endParaRPr lang="en-US"/>
        </a:p>
      </dgm:t>
    </dgm:pt>
    <dgm:pt modelId="{2F54FD4D-EAC3-442B-90C7-0FEC8703FB05}">
      <dgm:prSet/>
      <dgm:spPr/>
      <dgm:t>
        <a:bodyPr/>
        <a:lstStyle/>
        <a:p>
          <a:r>
            <a:rPr lang="en-US" b="0" i="0"/>
            <a:t>Talking about gender performance in writing conferences may help to identify techniques that accommodate gender, without recreating gender norms. </a:t>
          </a:r>
          <a:r>
            <a:rPr lang="es-ES" b="0" i="0"/>
            <a:t>(Quote on Handout)</a:t>
          </a:r>
          <a:endParaRPr lang="en-US"/>
        </a:p>
      </dgm:t>
    </dgm:pt>
    <dgm:pt modelId="{FEA1E095-F561-4740-9B81-D595776E3D96}" type="parTrans" cxnId="{A3F4E2F6-2304-4DA0-8643-5C15D7DCEAEB}">
      <dgm:prSet/>
      <dgm:spPr/>
      <dgm:t>
        <a:bodyPr/>
        <a:lstStyle/>
        <a:p>
          <a:endParaRPr lang="en-US"/>
        </a:p>
      </dgm:t>
    </dgm:pt>
    <dgm:pt modelId="{B8D0CBC5-E6B2-4311-BC1D-C96CFE6E6C0C}" type="sibTrans" cxnId="{A3F4E2F6-2304-4DA0-8643-5C15D7DCEAEB}">
      <dgm:prSet/>
      <dgm:spPr/>
      <dgm:t>
        <a:bodyPr/>
        <a:lstStyle/>
        <a:p>
          <a:endParaRPr lang="en-US"/>
        </a:p>
      </dgm:t>
    </dgm:pt>
    <dgm:pt modelId="{B78351F1-54AA-42EE-B67F-8C64B7AB6054}">
      <dgm:prSet/>
      <dgm:spPr/>
      <dgm:t>
        <a:bodyPr/>
        <a:lstStyle/>
        <a:p>
          <a:r>
            <a:rPr lang="es-ES" b="0" i="0"/>
            <a:t>What are some techniques that you can think of?</a:t>
          </a:r>
          <a:endParaRPr lang="en-US"/>
        </a:p>
      </dgm:t>
    </dgm:pt>
    <dgm:pt modelId="{E69E4EE2-AA43-4C6E-96C3-4C292E20E983}" type="parTrans" cxnId="{D230435E-A84E-45FE-A302-D2DB8AF106F5}">
      <dgm:prSet/>
      <dgm:spPr/>
      <dgm:t>
        <a:bodyPr/>
        <a:lstStyle/>
        <a:p>
          <a:endParaRPr lang="en-US"/>
        </a:p>
      </dgm:t>
    </dgm:pt>
    <dgm:pt modelId="{EA459BFC-9C9E-4517-8CEF-EFD354EF6B2A}" type="sibTrans" cxnId="{D230435E-A84E-45FE-A302-D2DB8AF106F5}">
      <dgm:prSet/>
      <dgm:spPr/>
      <dgm:t>
        <a:bodyPr/>
        <a:lstStyle/>
        <a:p>
          <a:endParaRPr lang="en-US"/>
        </a:p>
      </dgm:t>
    </dgm:pt>
    <dgm:pt modelId="{5AE6BFB3-4B05-4131-8CDF-C9875680E696}" type="pres">
      <dgm:prSet presAssocID="{863485FB-0853-442A-8AB4-1B1D35D8D70D}" presName="linear" presStyleCnt="0">
        <dgm:presLayoutVars>
          <dgm:animLvl val="lvl"/>
          <dgm:resizeHandles val="exact"/>
        </dgm:presLayoutVars>
      </dgm:prSet>
      <dgm:spPr/>
    </dgm:pt>
    <dgm:pt modelId="{327498DE-E5B1-4B32-A6B4-93E04066981F}" type="pres">
      <dgm:prSet presAssocID="{06F74F48-45D3-46C1-98B1-A8A1F3C1E3BB}" presName="parentText" presStyleLbl="node1" presStyleIdx="0" presStyleCnt="2">
        <dgm:presLayoutVars>
          <dgm:chMax val="0"/>
          <dgm:bulletEnabled val="1"/>
        </dgm:presLayoutVars>
      </dgm:prSet>
      <dgm:spPr/>
    </dgm:pt>
    <dgm:pt modelId="{BE8F4466-D6FD-4C7A-A3E8-F360317576D9}" type="pres">
      <dgm:prSet presAssocID="{06F74F48-45D3-46C1-98B1-A8A1F3C1E3BB}" presName="childText" presStyleLbl="revTx" presStyleIdx="0" presStyleCnt="2">
        <dgm:presLayoutVars>
          <dgm:bulletEnabled val="1"/>
        </dgm:presLayoutVars>
      </dgm:prSet>
      <dgm:spPr/>
    </dgm:pt>
    <dgm:pt modelId="{37FF2377-B36E-4728-9521-5630E4CFBA08}" type="pres">
      <dgm:prSet presAssocID="{2F54FD4D-EAC3-442B-90C7-0FEC8703FB05}" presName="parentText" presStyleLbl="node1" presStyleIdx="1" presStyleCnt="2">
        <dgm:presLayoutVars>
          <dgm:chMax val="0"/>
          <dgm:bulletEnabled val="1"/>
        </dgm:presLayoutVars>
      </dgm:prSet>
      <dgm:spPr/>
    </dgm:pt>
    <dgm:pt modelId="{658E9A81-01F1-4C9E-8733-AC54909A8F8D}" type="pres">
      <dgm:prSet presAssocID="{2F54FD4D-EAC3-442B-90C7-0FEC8703FB05}" presName="childText" presStyleLbl="revTx" presStyleIdx="1" presStyleCnt="2">
        <dgm:presLayoutVars>
          <dgm:bulletEnabled val="1"/>
        </dgm:presLayoutVars>
      </dgm:prSet>
      <dgm:spPr/>
    </dgm:pt>
  </dgm:ptLst>
  <dgm:cxnLst>
    <dgm:cxn modelId="{06337D33-BE79-4EC7-B61C-246A97762EAD}" srcId="{863485FB-0853-442A-8AB4-1B1D35D8D70D}" destId="{06F74F48-45D3-46C1-98B1-A8A1F3C1E3BB}" srcOrd="0" destOrd="0" parTransId="{33431737-9DF1-4257-BA41-BBE0192CFD9A}" sibTransId="{68E8F1C0-7C90-4DCE-909A-0D90ECA3873D}"/>
    <dgm:cxn modelId="{D230435E-A84E-45FE-A302-D2DB8AF106F5}" srcId="{2F54FD4D-EAC3-442B-90C7-0FEC8703FB05}" destId="{B78351F1-54AA-42EE-B67F-8C64B7AB6054}" srcOrd="0" destOrd="0" parTransId="{E69E4EE2-AA43-4C6E-96C3-4C292E20E983}" sibTransId="{EA459BFC-9C9E-4517-8CEF-EFD354EF6B2A}"/>
    <dgm:cxn modelId="{7FF0FE55-F893-4B47-A40C-95FB2486B144}" srcId="{06F74F48-45D3-46C1-98B1-A8A1F3C1E3BB}" destId="{88F600A7-D13C-40AB-8743-01D5D330751E}" srcOrd="0" destOrd="0" parTransId="{289128A7-01A5-4DB1-9397-C0F9C7BEA8D6}" sibTransId="{3815CDBB-6DCA-43B9-9E1A-1468BC57251C}"/>
    <dgm:cxn modelId="{9F625556-9068-4AD8-AE2E-1E3C45195CC4}" type="presOf" srcId="{863485FB-0853-442A-8AB4-1B1D35D8D70D}" destId="{5AE6BFB3-4B05-4131-8CDF-C9875680E696}" srcOrd="0" destOrd="0" presId="urn:microsoft.com/office/officeart/2005/8/layout/vList2"/>
    <dgm:cxn modelId="{71AC8F89-A15E-4B62-A289-18F4533F3C4A}" type="presOf" srcId="{06F74F48-45D3-46C1-98B1-A8A1F3C1E3BB}" destId="{327498DE-E5B1-4B32-A6B4-93E04066981F}" srcOrd="0" destOrd="0" presId="urn:microsoft.com/office/officeart/2005/8/layout/vList2"/>
    <dgm:cxn modelId="{EA9682A1-B267-4D1B-80FC-BCA79B000129}" type="presOf" srcId="{B78351F1-54AA-42EE-B67F-8C64B7AB6054}" destId="{658E9A81-01F1-4C9E-8733-AC54909A8F8D}" srcOrd="0" destOrd="0" presId="urn:microsoft.com/office/officeart/2005/8/layout/vList2"/>
    <dgm:cxn modelId="{5F4BD7E8-2D25-46FC-9011-705E2DA26F5D}" type="presOf" srcId="{2F54FD4D-EAC3-442B-90C7-0FEC8703FB05}" destId="{37FF2377-B36E-4728-9521-5630E4CFBA08}" srcOrd="0" destOrd="0" presId="urn:microsoft.com/office/officeart/2005/8/layout/vList2"/>
    <dgm:cxn modelId="{91EBF8F3-ED21-45D3-A319-3B162A85365E}" type="presOf" srcId="{88F600A7-D13C-40AB-8743-01D5D330751E}" destId="{BE8F4466-D6FD-4C7A-A3E8-F360317576D9}" srcOrd="0" destOrd="0" presId="urn:microsoft.com/office/officeart/2005/8/layout/vList2"/>
    <dgm:cxn modelId="{A3F4E2F6-2304-4DA0-8643-5C15D7DCEAEB}" srcId="{863485FB-0853-442A-8AB4-1B1D35D8D70D}" destId="{2F54FD4D-EAC3-442B-90C7-0FEC8703FB05}" srcOrd="1" destOrd="0" parTransId="{FEA1E095-F561-4740-9B81-D595776E3D96}" sibTransId="{B8D0CBC5-E6B2-4311-BC1D-C96CFE6E6C0C}"/>
    <dgm:cxn modelId="{23403AD3-E64B-4B85-9733-BB86052DB66E}" type="presParOf" srcId="{5AE6BFB3-4B05-4131-8CDF-C9875680E696}" destId="{327498DE-E5B1-4B32-A6B4-93E04066981F}" srcOrd="0" destOrd="0" presId="urn:microsoft.com/office/officeart/2005/8/layout/vList2"/>
    <dgm:cxn modelId="{BDDCAC1C-E91A-4B2D-AB90-773F2F3B4C67}" type="presParOf" srcId="{5AE6BFB3-4B05-4131-8CDF-C9875680E696}" destId="{BE8F4466-D6FD-4C7A-A3E8-F360317576D9}" srcOrd="1" destOrd="0" presId="urn:microsoft.com/office/officeart/2005/8/layout/vList2"/>
    <dgm:cxn modelId="{9073BDC7-29CA-4FB2-B993-4464F055362C}" type="presParOf" srcId="{5AE6BFB3-4B05-4131-8CDF-C9875680E696}" destId="{37FF2377-B36E-4728-9521-5630E4CFBA08}" srcOrd="2" destOrd="0" presId="urn:microsoft.com/office/officeart/2005/8/layout/vList2"/>
    <dgm:cxn modelId="{7D178BFC-9554-4A8A-BCF4-FF34B560F458}" type="presParOf" srcId="{5AE6BFB3-4B05-4131-8CDF-C9875680E696}" destId="{658E9A81-01F1-4C9E-8733-AC54909A8F8D}"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E2648-EB44-4859-9770-DDFCAC42C22C}">
      <dsp:nvSpPr>
        <dsp:cNvPr id="0" name=""/>
        <dsp:cNvSpPr/>
      </dsp:nvSpPr>
      <dsp:spPr>
        <a:xfrm>
          <a:off x="0" y="2974748"/>
          <a:ext cx="6116795" cy="195175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b="0" i="0" kern="1200"/>
            <a:t>The writing Center has been described as a ‘feminized space’</a:t>
          </a:r>
          <a:endParaRPr lang="en-US" sz="1900" kern="1200"/>
        </a:p>
      </dsp:txBody>
      <dsp:txXfrm>
        <a:off x="0" y="2974748"/>
        <a:ext cx="6116795" cy="1053948"/>
      </dsp:txXfrm>
    </dsp:sp>
    <dsp:sp modelId="{E6633596-1D96-4537-9717-F9FFDE3FA3A7}">
      <dsp:nvSpPr>
        <dsp:cNvPr id="0" name=""/>
        <dsp:cNvSpPr/>
      </dsp:nvSpPr>
      <dsp:spPr>
        <a:xfrm>
          <a:off x="2986" y="3989662"/>
          <a:ext cx="2036940" cy="897808"/>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en-US" sz="1900" b="0" i="0" kern="1200"/>
            <a:t>What does this mean?</a:t>
          </a:r>
          <a:endParaRPr lang="en-US" sz="1900" kern="1200"/>
        </a:p>
      </dsp:txBody>
      <dsp:txXfrm>
        <a:off x="2986" y="3989662"/>
        <a:ext cx="2036940" cy="897808"/>
      </dsp:txXfrm>
    </dsp:sp>
    <dsp:sp modelId="{FE859740-51B0-4C3B-87DB-239C3D7EC4C7}">
      <dsp:nvSpPr>
        <dsp:cNvPr id="0" name=""/>
        <dsp:cNvSpPr/>
      </dsp:nvSpPr>
      <dsp:spPr>
        <a:xfrm>
          <a:off x="2039927" y="3989662"/>
          <a:ext cx="2036940" cy="897808"/>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en-US" sz="1900" b="0" i="0" kern="1200"/>
            <a:t>Do you agree?</a:t>
          </a:r>
          <a:endParaRPr lang="en-US" sz="1900" kern="1200"/>
        </a:p>
      </dsp:txBody>
      <dsp:txXfrm>
        <a:off x="2039927" y="3989662"/>
        <a:ext cx="2036940" cy="897808"/>
      </dsp:txXfrm>
    </dsp:sp>
    <dsp:sp modelId="{36EB4B14-B881-4730-BE26-30CCFC005D00}">
      <dsp:nvSpPr>
        <dsp:cNvPr id="0" name=""/>
        <dsp:cNvSpPr/>
      </dsp:nvSpPr>
      <dsp:spPr>
        <a:xfrm>
          <a:off x="4076867" y="3989662"/>
          <a:ext cx="2036940" cy="897808"/>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en-US" sz="1900" b="0" i="0" kern="1200"/>
            <a:t>Is a ‘feminized’ Writing Center a good thing? </a:t>
          </a:r>
          <a:endParaRPr lang="en-US" sz="1900" kern="1200"/>
        </a:p>
      </dsp:txBody>
      <dsp:txXfrm>
        <a:off x="4076867" y="3989662"/>
        <a:ext cx="2036940" cy="897808"/>
      </dsp:txXfrm>
    </dsp:sp>
    <dsp:sp modelId="{A1ADDEEF-C023-4592-A476-1ADC45D7FCAC}">
      <dsp:nvSpPr>
        <dsp:cNvPr id="0" name=""/>
        <dsp:cNvSpPr/>
      </dsp:nvSpPr>
      <dsp:spPr>
        <a:xfrm rot="10800000">
          <a:off x="0" y="2222"/>
          <a:ext cx="6116795" cy="3001802"/>
        </a:xfrm>
        <a:prstGeom prst="upArrowCallou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b="0" i="0" kern="1200"/>
            <a:t>How would you describe stereotypically masculine and feminine form of communication?</a:t>
          </a:r>
          <a:endParaRPr lang="en-US" sz="1900" kern="1200"/>
        </a:p>
      </dsp:txBody>
      <dsp:txXfrm rot="-10800000">
        <a:off x="0" y="2222"/>
        <a:ext cx="6116795" cy="1053632"/>
      </dsp:txXfrm>
    </dsp:sp>
    <dsp:sp modelId="{09B030A6-F5F0-4095-BAC8-8C3F715EDDB0}">
      <dsp:nvSpPr>
        <dsp:cNvPr id="0" name=""/>
        <dsp:cNvSpPr/>
      </dsp:nvSpPr>
      <dsp:spPr>
        <a:xfrm>
          <a:off x="0" y="1055855"/>
          <a:ext cx="3058397" cy="897538"/>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en-US" sz="1900" b="0" i="0" kern="1200" dirty="0"/>
            <a:t>Is one or the other privileged in academics?</a:t>
          </a:r>
          <a:endParaRPr lang="en-US" sz="1900" kern="1200" dirty="0"/>
        </a:p>
      </dsp:txBody>
      <dsp:txXfrm>
        <a:off x="0" y="1055855"/>
        <a:ext cx="3058397" cy="897538"/>
      </dsp:txXfrm>
    </dsp:sp>
    <dsp:sp modelId="{0832E362-2C2C-49D5-A1DE-117670888FCE}">
      <dsp:nvSpPr>
        <dsp:cNvPr id="0" name=""/>
        <dsp:cNvSpPr/>
      </dsp:nvSpPr>
      <dsp:spPr>
        <a:xfrm>
          <a:off x="3058397" y="1055855"/>
          <a:ext cx="3058397" cy="897538"/>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en-US" sz="1900" b="0" i="0" kern="1200" dirty="0"/>
            <a:t>What about in the Writing Center?</a:t>
          </a:r>
          <a:endParaRPr lang="en-US" sz="1900" kern="1200" dirty="0"/>
        </a:p>
      </dsp:txBody>
      <dsp:txXfrm>
        <a:off x="3058397" y="1055855"/>
        <a:ext cx="3058397" cy="8975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73EC29-AE07-45E8-9379-D4E14FA8E3AF}">
      <dsp:nvSpPr>
        <dsp:cNvPr id="0" name=""/>
        <dsp:cNvSpPr/>
      </dsp:nvSpPr>
      <dsp:spPr>
        <a:xfrm>
          <a:off x="0" y="708948"/>
          <a:ext cx="2707138" cy="1719033"/>
        </a:xfrm>
        <a:prstGeom prst="roundRect">
          <a:avLst>
            <a:gd name="adj" fmla="val 1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03AC7F12-2F63-4652-AD85-8C4C9277A4EA}">
      <dsp:nvSpPr>
        <dsp:cNvPr id="0" name=""/>
        <dsp:cNvSpPr/>
      </dsp:nvSpPr>
      <dsp:spPr>
        <a:xfrm>
          <a:off x="300793" y="994701"/>
          <a:ext cx="2707138" cy="1719033"/>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err="1"/>
            <a:t>It’s</a:t>
          </a:r>
          <a:r>
            <a:rPr lang="es-ES" sz="2000" kern="1200" dirty="0"/>
            <a:t> </a:t>
          </a:r>
          <a:r>
            <a:rPr lang="es-ES" sz="2000" kern="1200" dirty="0" err="1"/>
            <a:t>hard</a:t>
          </a:r>
          <a:r>
            <a:rPr lang="es-ES" sz="2000" kern="1200" dirty="0"/>
            <a:t> </a:t>
          </a:r>
          <a:r>
            <a:rPr lang="es-ES" sz="2000" kern="1200" dirty="0" err="1"/>
            <a:t>to</a:t>
          </a:r>
          <a:r>
            <a:rPr lang="es-ES" sz="2000" kern="1200" dirty="0"/>
            <a:t> </a:t>
          </a:r>
          <a:r>
            <a:rPr lang="es-ES" sz="2000" kern="1200" dirty="0" err="1"/>
            <a:t>talk</a:t>
          </a:r>
          <a:r>
            <a:rPr lang="es-ES" sz="2000" kern="1200" dirty="0"/>
            <a:t> </a:t>
          </a:r>
          <a:r>
            <a:rPr lang="en-US" sz="2000" kern="1200" dirty="0"/>
            <a:t>about</a:t>
          </a:r>
          <a:r>
            <a:rPr lang="es-ES" sz="2000" kern="1200" dirty="0"/>
            <a:t> </a:t>
          </a:r>
          <a:r>
            <a:rPr lang="es-ES" sz="2000" kern="1200" dirty="0" err="1"/>
            <a:t>gender</a:t>
          </a:r>
          <a:r>
            <a:rPr lang="es-ES" sz="2000" kern="1200" dirty="0"/>
            <a:t>.</a:t>
          </a:r>
          <a:endParaRPr lang="en-US" sz="2000" kern="1200" dirty="0"/>
        </a:p>
      </dsp:txBody>
      <dsp:txXfrm>
        <a:off x="351142" y="1045050"/>
        <a:ext cx="2606440" cy="1618335"/>
      </dsp:txXfrm>
    </dsp:sp>
    <dsp:sp modelId="{164CB72A-EC92-4CA0-8ABB-0AD8F5F8A0FB}">
      <dsp:nvSpPr>
        <dsp:cNvPr id="0" name=""/>
        <dsp:cNvSpPr/>
      </dsp:nvSpPr>
      <dsp:spPr>
        <a:xfrm>
          <a:off x="3308725" y="708948"/>
          <a:ext cx="2707138" cy="1719033"/>
        </a:xfrm>
        <a:prstGeom prst="roundRect">
          <a:avLst>
            <a:gd name="adj" fmla="val 1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AED267A8-3BA4-4F90-95A8-B09CFC203117}">
      <dsp:nvSpPr>
        <dsp:cNvPr id="0" name=""/>
        <dsp:cNvSpPr/>
      </dsp:nvSpPr>
      <dsp:spPr>
        <a:xfrm>
          <a:off x="3609518" y="994701"/>
          <a:ext cx="2707138" cy="1719033"/>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err="1"/>
            <a:t>Stigma</a:t>
          </a:r>
          <a:r>
            <a:rPr lang="es-ES" sz="2000" kern="1200" dirty="0"/>
            <a:t> </a:t>
          </a:r>
          <a:r>
            <a:rPr lang="es-ES" sz="2000" kern="1200" dirty="0" err="1"/>
            <a:t>around</a:t>
          </a:r>
          <a:r>
            <a:rPr lang="es-ES" sz="2000" kern="1200" dirty="0"/>
            <a:t> </a:t>
          </a:r>
          <a:r>
            <a:rPr lang="es-ES" sz="2000" kern="1200" dirty="0" err="1"/>
            <a:t>gender</a:t>
          </a:r>
          <a:r>
            <a:rPr lang="es-ES" sz="2000" kern="1200" dirty="0"/>
            <a:t> </a:t>
          </a:r>
          <a:r>
            <a:rPr lang="es-ES" sz="2000" kern="1200" dirty="0" err="1"/>
            <a:t>discussion</a:t>
          </a:r>
          <a:r>
            <a:rPr lang="es-ES" sz="2000" kern="1200" dirty="0"/>
            <a:t>, </a:t>
          </a:r>
          <a:r>
            <a:rPr lang="es-ES" sz="2000" kern="1200" dirty="0" err="1"/>
            <a:t>even</a:t>
          </a:r>
          <a:r>
            <a:rPr lang="es-ES" sz="2000" kern="1200" dirty="0"/>
            <a:t> in </a:t>
          </a:r>
          <a:r>
            <a:rPr lang="es-ES" sz="2000" kern="1200" dirty="0" err="1"/>
            <a:t>class</a:t>
          </a:r>
          <a:r>
            <a:rPr lang="es-ES" sz="2000" kern="1200" dirty="0"/>
            <a:t> (</a:t>
          </a:r>
          <a:r>
            <a:rPr lang="es-ES" sz="2000" kern="1200" dirty="0" err="1"/>
            <a:t>Quote</a:t>
          </a:r>
          <a:r>
            <a:rPr lang="es-ES" sz="2000" kern="1200" dirty="0"/>
            <a:t> </a:t>
          </a:r>
          <a:r>
            <a:rPr lang="es-ES" sz="2000" kern="1200" dirty="0" err="1"/>
            <a:t>on</a:t>
          </a:r>
          <a:r>
            <a:rPr lang="es-ES" sz="2000" kern="1200" dirty="0"/>
            <a:t> </a:t>
          </a:r>
          <a:r>
            <a:rPr lang="es-ES" sz="2000" kern="1200" dirty="0" err="1"/>
            <a:t>Handout</a:t>
          </a:r>
          <a:r>
            <a:rPr lang="es-ES" sz="2000" kern="1200" dirty="0"/>
            <a:t>)</a:t>
          </a:r>
          <a:endParaRPr lang="en-US" sz="2000" kern="1200" dirty="0"/>
        </a:p>
      </dsp:txBody>
      <dsp:txXfrm>
        <a:off x="3659867" y="1045050"/>
        <a:ext cx="2606440" cy="1618335"/>
      </dsp:txXfrm>
    </dsp:sp>
    <dsp:sp modelId="{BC6278BF-F7AD-4EB3-9FBF-0DE23E6FDCD2}">
      <dsp:nvSpPr>
        <dsp:cNvPr id="0" name=""/>
        <dsp:cNvSpPr/>
      </dsp:nvSpPr>
      <dsp:spPr>
        <a:xfrm>
          <a:off x="6617450" y="708948"/>
          <a:ext cx="2707138" cy="1719033"/>
        </a:xfrm>
        <a:prstGeom prst="roundRect">
          <a:avLst>
            <a:gd name="adj" fmla="val 1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0C6302EE-1DB2-49D7-87C2-47D7EC532981}">
      <dsp:nvSpPr>
        <dsp:cNvPr id="0" name=""/>
        <dsp:cNvSpPr/>
      </dsp:nvSpPr>
      <dsp:spPr>
        <a:xfrm>
          <a:off x="6918244" y="994701"/>
          <a:ext cx="2707138" cy="1719033"/>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err="1"/>
            <a:t>This</a:t>
          </a:r>
          <a:r>
            <a:rPr lang="es-ES" sz="2000" kern="1200" dirty="0"/>
            <a:t> </a:t>
          </a:r>
          <a:r>
            <a:rPr lang="es-ES" sz="2000" kern="1200" dirty="0" err="1"/>
            <a:t>article</a:t>
          </a:r>
          <a:r>
            <a:rPr lang="es-ES" sz="2000" kern="1200" dirty="0"/>
            <a:t> </a:t>
          </a:r>
          <a:r>
            <a:rPr lang="es-ES" sz="2000" kern="1200" dirty="0" err="1"/>
            <a:t>was</a:t>
          </a:r>
          <a:r>
            <a:rPr lang="es-ES" sz="2000" kern="1200" dirty="0"/>
            <a:t> </a:t>
          </a:r>
          <a:r>
            <a:rPr lang="es-ES" sz="2000" kern="1200" dirty="0" err="1"/>
            <a:t>published</a:t>
          </a:r>
          <a:r>
            <a:rPr lang="es-ES" sz="2000" kern="1200" dirty="0"/>
            <a:t> in 1999. Do </a:t>
          </a:r>
          <a:r>
            <a:rPr lang="es-ES" sz="2000" kern="1200" dirty="0" err="1"/>
            <a:t>you</a:t>
          </a:r>
          <a:r>
            <a:rPr lang="es-ES" sz="2000" kern="1200" dirty="0"/>
            <a:t> </a:t>
          </a:r>
          <a:r>
            <a:rPr lang="es-ES" sz="2000" kern="1200" dirty="0" err="1"/>
            <a:t>think</a:t>
          </a:r>
          <a:r>
            <a:rPr lang="es-ES" sz="2000" kern="1200" dirty="0"/>
            <a:t> </a:t>
          </a:r>
          <a:r>
            <a:rPr lang="es-ES" sz="2000" kern="1200" dirty="0" err="1"/>
            <a:t>this</a:t>
          </a:r>
          <a:r>
            <a:rPr lang="es-ES" sz="2000" kern="1200" dirty="0"/>
            <a:t> </a:t>
          </a:r>
          <a:r>
            <a:rPr lang="es-ES" sz="2000" kern="1200" dirty="0" err="1"/>
            <a:t>attitude</a:t>
          </a:r>
          <a:r>
            <a:rPr lang="es-ES" sz="2000" kern="1200" dirty="0"/>
            <a:t> </a:t>
          </a:r>
          <a:r>
            <a:rPr lang="es-ES" sz="2000" kern="1200" dirty="0" err="1"/>
            <a:t>still</a:t>
          </a:r>
          <a:r>
            <a:rPr lang="es-ES" sz="2000" kern="1200" dirty="0"/>
            <a:t> </a:t>
          </a:r>
          <a:r>
            <a:rPr lang="es-ES" sz="2000" kern="1200" dirty="0" err="1"/>
            <a:t>exists</a:t>
          </a:r>
          <a:r>
            <a:rPr lang="es-ES" sz="2000" kern="1200" dirty="0"/>
            <a:t> </a:t>
          </a:r>
          <a:r>
            <a:rPr lang="es-ES" sz="2000" kern="1200" dirty="0" err="1"/>
            <a:t>today</a:t>
          </a:r>
          <a:r>
            <a:rPr lang="es-ES" sz="2000" kern="1200" dirty="0"/>
            <a:t>?</a:t>
          </a:r>
          <a:endParaRPr lang="en-US" sz="2000" kern="1200" dirty="0"/>
        </a:p>
      </dsp:txBody>
      <dsp:txXfrm>
        <a:off x="6968593" y="1045050"/>
        <a:ext cx="2606440" cy="16183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41C67B-2AE5-4540-A126-31B542827C19}">
      <dsp:nvSpPr>
        <dsp:cNvPr id="0" name=""/>
        <dsp:cNvSpPr/>
      </dsp:nvSpPr>
      <dsp:spPr>
        <a:xfrm>
          <a:off x="0" y="2974748"/>
          <a:ext cx="6116795" cy="195175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defRPr b="1"/>
          </a:pPr>
          <a:r>
            <a:rPr lang="en-US" sz="3600" kern="1200" dirty="0"/>
            <a:t>Examples of when girls are privileged over boy?</a:t>
          </a:r>
        </a:p>
      </dsp:txBody>
      <dsp:txXfrm>
        <a:off x="0" y="2974748"/>
        <a:ext cx="6116795" cy="1951757"/>
      </dsp:txXfrm>
    </dsp:sp>
    <dsp:sp modelId="{844BC081-CDE5-47FA-B8CB-37874AF7293B}">
      <dsp:nvSpPr>
        <dsp:cNvPr id="0" name=""/>
        <dsp:cNvSpPr/>
      </dsp:nvSpPr>
      <dsp:spPr>
        <a:xfrm rot="10800000">
          <a:off x="0" y="2222"/>
          <a:ext cx="6116795" cy="3001802"/>
        </a:xfrm>
        <a:prstGeom prst="upArrowCallou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defRPr b="1"/>
          </a:pPr>
          <a:r>
            <a:rPr lang="en-US" sz="3600" kern="1200"/>
            <a:t>Baby Examples</a:t>
          </a:r>
        </a:p>
      </dsp:txBody>
      <dsp:txXfrm rot="-10800000">
        <a:off x="0" y="2222"/>
        <a:ext cx="6116795" cy="1053632"/>
      </dsp:txXfrm>
    </dsp:sp>
    <dsp:sp modelId="{0D216096-56D0-4D23-A281-4D204BE008A8}">
      <dsp:nvSpPr>
        <dsp:cNvPr id="0" name=""/>
        <dsp:cNvSpPr/>
      </dsp:nvSpPr>
      <dsp:spPr>
        <a:xfrm>
          <a:off x="0" y="1055855"/>
          <a:ext cx="3058397" cy="897538"/>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31750" rIns="177800" bIns="31750" numCol="1" spcCol="1270" anchor="ctr" anchorCtr="0">
          <a:noAutofit/>
        </a:bodyPr>
        <a:lstStyle/>
        <a:p>
          <a:pPr marL="0" lvl="0" indent="0" algn="ctr" defTabSz="1111250">
            <a:lnSpc>
              <a:spcPct val="90000"/>
            </a:lnSpc>
            <a:spcBef>
              <a:spcPct val="0"/>
            </a:spcBef>
            <a:spcAft>
              <a:spcPct val="35000"/>
            </a:spcAft>
            <a:buNone/>
          </a:pPr>
          <a:r>
            <a:rPr lang="en-US" sz="2500" kern="1200"/>
            <a:t>Poses of babies in greeting cards</a:t>
          </a:r>
        </a:p>
      </dsp:txBody>
      <dsp:txXfrm>
        <a:off x="0" y="1055855"/>
        <a:ext cx="3058397" cy="897538"/>
      </dsp:txXfrm>
    </dsp:sp>
    <dsp:sp modelId="{454E7AC5-1A20-44BE-B424-1BFDB46EC55D}">
      <dsp:nvSpPr>
        <dsp:cNvPr id="0" name=""/>
        <dsp:cNvSpPr/>
      </dsp:nvSpPr>
      <dsp:spPr>
        <a:xfrm>
          <a:off x="3058397" y="1055855"/>
          <a:ext cx="3058397" cy="897538"/>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31750" rIns="177800" bIns="31750" numCol="1" spcCol="1270" anchor="ctr" anchorCtr="0">
          <a:noAutofit/>
        </a:bodyPr>
        <a:lstStyle/>
        <a:p>
          <a:pPr marL="0" lvl="0" indent="0" algn="ctr" defTabSz="1111250">
            <a:lnSpc>
              <a:spcPct val="90000"/>
            </a:lnSpc>
            <a:spcBef>
              <a:spcPct val="0"/>
            </a:spcBef>
            <a:spcAft>
              <a:spcPct val="35000"/>
            </a:spcAft>
            <a:buNone/>
          </a:pPr>
          <a:r>
            <a:rPr lang="en-US" sz="2500" kern="1200"/>
            <a:t>Perceptions of crying</a:t>
          </a:r>
        </a:p>
      </dsp:txBody>
      <dsp:txXfrm>
        <a:off x="3058397" y="1055855"/>
        <a:ext cx="3058397" cy="8975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2CC014-D7AB-4D7B-BDFA-632844E8A4D1}">
      <dsp:nvSpPr>
        <dsp:cNvPr id="0" name=""/>
        <dsp:cNvSpPr/>
      </dsp:nvSpPr>
      <dsp:spPr>
        <a:xfrm>
          <a:off x="0" y="0"/>
          <a:ext cx="8822079" cy="1667989"/>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O’Leary wants to examine if the same rules for conferences between professor or graduate-student-tutors and peer-tutors</a:t>
          </a:r>
        </a:p>
      </dsp:txBody>
      <dsp:txXfrm>
        <a:off x="48854" y="48854"/>
        <a:ext cx="7098081" cy="1570281"/>
      </dsp:txXfrm>
    </dsp:sp>
    <dsp:sp modelId="{930F0E31-F65E-4C25-BCDA-F0006602120C}">
      <dsp:nvSpPr>
        <dsp:cNvPr id="0" name=""/>
        <dsp:cNvSpPr/>
      </dsp:nvSpPr>
      <dsp:spPr>
        <a:xfrm>
          <a:off x="1556837" y="2038653"/>
          <a:ext cx="8822079" cy="1667989"/>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Author observes 4 conferences with 2 female tutors in a “neutral” setting</a:t>
          </a:r>
        </a:p>
        <a:p>
          <a:pPr marL="171450" lvl="1" indent="-171450" algn="l" defTabSz="844550">
            <a:lnSpc>
              <a:spcPct val="90000"/>
            </a:lnSpc>
            <a:spcBef>
              <a:spcPct val="0"/>
            </a:spcBef>
            <a:spcAft>
              <a:spcPct val="15000"/>
            </a:spcAft>
            <a:buChar char="•"/>
          </a:pPr>
          <a:r>
            <a:rPr lang="en-US" sz="1900" kern="1200"/>
            <a:t>‘Anna’ and ‘Rich’ / ‘Jillian’</a:t>
          </a:r>
        </a:p>
        <a:p>
          <a:pPr marL="171450" lvl="1" indent="-171450" algn="l" defTabSz="844550">
            <a:lnSpc>
              <a:spcPct val="90000"/>
            </a:lnSpc>
            <a:spcBef>
              <a:spcPct val="0"/>
            </a:spcBef>
            <a:spcAft>
              <a:spcPct val="15000"/>
            </a:spcAft>
            <a:buChar char="•"/>
          </a:pPr>
          <a:r>
            <a:rPr lang="en-US" sz="1900" kern="1200"/>
            <a:t>‘Jane’ and ‘Benjamin’ / ‘Alexis’</a:t>
          </a:r>
        </a:p>
      </dsp:txBody>
      <dsp:txXfrm>
        <a:off x="1605691" y="2087507"/>
        <a:ext cx="6083340" cy="1570281"/>
      </dsp:txXfrm>
    </dsp:sp>
    <dsp:sp modelId="{8B0C167E-8495-47E3-B734-0C8E6CD29661}">
      <dsp:nvSpPr>
        <dsp:cNvPr id="0" name=""/>
        <dsp:cNvSpPr/>
      </dsp:nvSpPr>
      <dsp:spPr>
        <a:xfrm>
          <a:off x="7737886" y="1311224"/>
          <a:ext cx="1084193" cy="1084193"/>
        </a:xfrm>
        <a:prstGeom prst="downArrow">
          <a:avLst>
            <a:gd name="adj1" fmla="val 55000"/>
            <a:gd name="adj2" fmla="val 45000"/>
          </a:avLst>
        </a:prstGeom>
        <a:solidFill>
          <a:schemeClr val="accent2">
            <a:alpha val="90000"/>
            <a:tint val="40000"/>
            <a:hueOff val="0"/>
            <a:satOff val="0"/>
            <a:lumOff val="0"/>
            <a:alphaOff val="0"/>
          </a:schemeClr>
        </a:solidFill>
        <a:ln w="19050" cap="rnd"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981829" y="1311224"/>
        <a:ext cx="596307" cy="81585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498DE-E5B1-4B32-A6B4-93E04066981F}">
      <dsp:nvSpPr>
        <dsp:cNvPr id="0" name=""/>
        <dsp:cNvSpPr/>
      </dsp:nvSpPr>
      <dsp:spPr>
        <a:xfrm>
          <a:off x="0" y="71186"/>
          <a:ext cx="10148729" cy="1342574"/>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a:t>Writing-fellows do make accommodations based on gender performances</a:t>
          </a:r>
          <a:endParaRPr lang="en-US" sz="2400" kern="1200"/>
        </a:p>
      </dsp:txBody>
      <dsp:txXfrm>
        <a:off x="65539" y="136725"/>
        <a:ext cx="10017651" cy="1211496"/>
      </dsp:txXfrm>
    </dsp:sp>
    <dsp:sp modelId="{BE8F4466-D6FD-4C7A-A3E8-F360317576D9}">
      <dsp:nvSpPr>
        <dsp:cNvPr id="0" name=""/>
        <dsp:cNvSpPr/>
      </dsp:nvSpPr>
      <dsp:spPr>
        <a:xfrm>
          <a:off x="0" y="1413761"/>
          <a:ext cx="10148729"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2222"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b="0" i="0" kern="1200" dirty="0"/>
            <a:t>This is even more true of informal conferences</a:t>
          </a:r>
          <a:endParaRPr lang="en-US" sz="1900" kern="1200" dirty="0"/>
        </a:p>
      </dsp:txBody>
      <dsp:txXfrm>
        <a:off x="0" y="1413761"/>
        <a:ext cx="10148729" cy="397440"/>
      </dsp:txXfrm>
    </dsp:sp>
    <dsp:sp modelId="{37FF2377-B36E-4728-9521-5630E4CFBA08}">
      <dsp:nvSpPr>
        <dsp:cNvPr id="0" name=""/>
        <dsp:cNvSpPr/>
      </dsp:nvSpPr>
      <dsp:spPr>
        <a:xfrm>
          <a:off x="0" y="1811201"/>
          <a:ext cx="10148729" cy="1342574"/>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a:t>Talking about gender performance in writing conferences may help to identify techniques that accommodate gender, without recreating gender norms. </a:t>
          </a:r>
          <a:r>
            <a:rPr lang="es-ES" sz="2400" b="0" i="0" kern="1200"/>
            <a:t>(Quote on Handout)</a:t>
          </a:r>
          <a:endParaRPr lang="en-US" sz="2400" kern="1200"/>
        </a:p>
      </dsp:txBody>
      <dsp:txXfrm>
        <a:off x="65539" y="1876740"/>
        <a:ext cx="10017651" cy="1211496"/>
      </dsp:txXfrm>
    </dsp:sp>
    <dsp:sp modelId="{658E9A81-01F1-4C9E-8733-AC54909A8F8D}">
      <dsp:nvSpPr>
        <dsp:cNvPr id="0" name=""/>
        <dsp:cNvSpPr/>
      </dsp:nvSpPr>
      <dsp:spPr>
        <a:xfrm>
          <a:off x="0" y="3153776"/>
          <a:ext cx="10148729"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2222"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s-ES" sz="1900" b="0" i="0" kern="1200"/>
            <a:t>What are some techniques that you can think of?</a:t>
          </a:r>
          <a:endParaRPr lang="en-US" sz="1900" kern="1200"/>
        </a:p>
      </dsp:txBody>
      <dsp:txXfrm>
        <a:off x="0" y="3153776"/>
        <a:ext cx="10148729" cy="397440"/>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11/4/2019</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11/4/2019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11/4/2019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11/4/2019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11/4/2019</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11/4/2019</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CF4F2-BAEB-4DE1-BA2D-2084F7E09DE0}"/>
              </a:ext>
            </a:extLst>
          </p:cNvPr>
          <p:cNvSpPr>
            <a:spLocks noGrp="1"/>
          </p:cNvSpPr>
          <p:nvPr>
            <p:ph type="ctrTitle"/>
          </p:nvPr>
        </p:nvSpPr>
        <p:spPr/>
        <p:txBody>
          <a:bodyPr/>
          <a:lstStyle/>
          <a:p>
            <a:r>
              <a:rPr lang="en-US" dirty="0"/>
              <a:t>Gender in the Writing Center</a:t>
            </a:r>
            <a:endParaRPr lang="es-ES" dirty="0"/>
          </a:p>
        </p:txBody>
      </p:sp>
      <p:sp>
        <p:nvSpPr>
          <p:cNvPr id="3" name="Subtitle 2">
            <a:extLst>
              <a:ext uri="{FF2B5EF4-FFF2-40B4-BE49-F238E27FC236}">
                <a16:creationId xmlns:a16="http://schemas.microsoft.com/office/drawing/2014/main" id="{AC298F68-3320-4751-9B8B-1A302573C4B7}"/>
              </a:ext>
            </a:extLst>
          </p:cNvPr>
          <p:cNvSpPr>
            <a:spLocks noGrp="1"/>
          </p:cNvSpPr>
          <p:nvPr>
            <p:ph type="subTitle" idx="1"/>
          </p:nvPr>
        </p:nvSpPr>
        <p:spPr/>
        <p:txBody>
          <a:bodyPr/>
          <a:lstStyle/>
          <a:p>
            <a:r>
              <a:rPr lang="en-US" dirty="0"/>
              <a:t>India Rhodes</a:t>
            </a:r>
            <a:endParaRPr lang="es-ES" dirty="0"/>
          </a:p>
        </p:txBody>
      </p:sp>
    </p:spTree>
    <p:extLst>
      <p:ext uri="{BB962C8B-B14F-4D97-AF65-F5344CB8AC3E}">
        <p14:creationId xmlns:p14="http://schemas.microsoft.com/office/powerpoint/2010/main" val="1591399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A000C36E-AAFD-4188-BB55-FAE4A82728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Rectangle 43">
            <a:extLst>
              <a:ext uri="{FF2B5EF4-FFF2-40B4-BE49-F238E27FC236}">
                <a16:creationId xmlns:a16="http://schemas.microsoft.com/office/drawing/2014/main" id="{13CB6D4A-4ADE-4BAF-BB67-7E9E8AB2C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H="1">
            <a:off x="343043" y="402165"/>
            <a:ext cx="673865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46" name="Oval 45">
            <a:extLst>
              <a:ext uri="{FF2B5EF4-FFF2-40B4-BE49-F238E27FC236}">
                <a16:creationId xmlns:a16="http://schemas.microsoft.com/office/drawing/2014/main" id="{2065753A-F15B-43F6-B811-03D543426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9519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8" name="Freeform 5">
            <a:extLst>
              <a:ext uri="{FF2B5EF4-FFF2-40B4-BE49-F238E27FC236}">
                <a16:creationId xmlns:a16="http://schemas.microsoft.com/office/drawing/2014/main" id="{219AED55-7F29-4A42-9B4E-43EA05510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6355223"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50" name="Freeform 5">
            <a:extLst>
              <a:ext uri="{FF2B5EF4-FFF2-40B4-BE49-F238E27FC236}">
                <a16:creationId xmlns:a16="http://schemas.microsoft.com/office/drawing/2014/main" id="{3394EDF3-F539-40F8-9354-FE02885829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4512068"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52" name="Oval 51">
            <a:extLst>
              <a:ext uri="{FF2B5EF4-FFF2-40B4-BE49-F238E27FC236}">
                <a16:creationId xmlns:a16="http://schemas.microsoft.com/office/drawing/2014/main" id="{25236E71-242B-4CE7-96BC-B66F91F9DF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818848"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54" name="Freeform 5">
            <a:extLst>
              <a:ext uri="{FF2B5EF4-FFF2-40B4-BE49-F238E27FC236}">
                <a16:creationId xmlns:a16="http://schemas.microsoft.com/office/drawing/2014/main" id="{683A5930-ABB0-4C7A-8E96-AB945DFB0D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H="1">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id="{7E773AA6-C71F-4DF3-B69E-9296EC92E9C7}"/>
              </a:ext>
            </a:extLst>
          </p:cNvPr>
          <p:cNvSpPr>
            <a:spLocks noGrp="1"/>
          </p:cNvSpPr>
          <p:nvPr>
            <p:ph type="title"/>
          </p:nvPr>
        </p:nvSpPr>
        <p:spPr>
          <a:xfrm>
            <a:off x="8471239" y="973667"/>
            <a:ext cx="2942210" cy="4833745"/>
          </a:xfrm>
        </p:spPr>
        <p:txBody>
          <a:bodyPr>
            <a:normAutofit/>
          </a:bodyPr>
          <a:lstStyle/>
          <a:p>
            <a:r>
              <a:rPr lang="en-US" sz="2500">
                <a:solidFill>
                  <a:srgbClr val="EBEBEB"/>
                </a:solidFill>
              </a:rPr>
              <a:t>Gender and Communication</a:t>
            </a:r>
            <a:endParaRPr lang="es-ES" sz="2500">
              <a:solidFill>
                <a:srgbClr val="EBEBEB"/>
              </a:solidFill>
            </a:endParaRPr>
          </a:p>
        </p:txBody>
      </p:sp>
      <p:sp>
        <p:nvSpPr>
          <p:cNvPr id="56" name="Rectangle 55">
            <a:extLst>
              <a:ext uri="{FF2B5EF4-FFF2-40B4-BE49-F238E27FC236}">
                <a16:creationId xmlns:a16="http://schemas.microsoft.com/office/drawing/2014/main" id="{33E51D9F-DA72-49DE-9183-76B062B38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9DB70430-17FC-4FBB-89A1-BB3157A8230B}"/>
              </a:ext>
            </a:extLst>
          </p:cNvPr>
          <p:cNvGraphicFramePr>
            <a:graphicFrameLocks noGrp="1"/>
          </p:cNvGraphicFramePr>
          <p:nvPr>
            <p:ph idx="1"/>
            <p:extLst>
              <p:ext uri="{D42A27DB-BD31-4B8C-83A1-F6EECF244321}">
                <p14:modId xmlns:p14="http://schemas.microsoft.com/office/powerpoint/2010/main" val="4071640505"/>
              </p:ext>
            </p:extLst>
          </p:nvPr>
        </p:nvGraphicFramePr>
        <p:xfrm>
          <a:off x="964907" y="973667"/>
          <a:ext cx="6116795" cy="4928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85979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D24BA-73A7-497B-8BB2-55A29F740A1F}"/>
              </a:ext>
            </a:extLst>
          </p:cNvPr>
          <p:cNvSpPr>
            <a:spLocks noGrp="1"/>
          </p:cNvSpPr>
          <p:nvPr>
            <p:ph type="title"/>
          </p:nvPr>
        </p:nvSpPr>
        <p:spPr>
          <a:xfrm>
            <a:off x="1154954" y="2372845"/>
            <a:ext cx="4351025" cy="2283824"/>
          </a:xfrm>
        </p:spPr>
        <p:txBody>
          <a:bodyPr/>
          <a:lstStyle/>
          <a:p>
            <a:r>
              <a:rPr lang="en-US" dirty="0"/>
              <a:t>Sex in the center: Gender differences in tutorial interactions</a:t>
            </a:r>
            <a:br>
              <a:rPr lang="en-US" dirty="0"/>
            </a:br>
            <a:r>
              <a:rPr lang="en-US" sz="1800" dirty="0" err="1"/>
              <a:t>Rafoth</a:t>
            </a:r>
            <a:r>
              <a:rPr lang="en-US" sz="1800" dirty="0"/>
              <a:t> et.al.</a:t>
            </a:r>
            <a:endParaRPr lang="es-ES" dirty="0"/>
          </a:p>
        </p:txBody>
      </p:sp>
      <p:sp>
        <p:nvSpPr>
          <p:cNvPr id="3" name="Content Placeholder 2">
            <a:extLst>
              <a:ext uri="{FF2B5EF4-FFF2-40B4-BE49-F238E27FC236}">
                <a16:creationId xmlns:a16="http://schemas.microsoft.com/office/drawing/2014/main" id="{7328D63F-D86F-418E-9044-3EA37DF7B65E}"/>
              </a:ext>
            </a:extLst>
          </p:cNvPr>
          <p:cNvSpPr>
            <a:spLocks noGrp="1"/>
          </p:cNvSpPr>
          <p:nvPr>
            <p:ph type="body" idx="1"/>
          </p:nvPr>
        </p:nvSpPr>
        <p:spPr>
          <a:xfrm>
            <a:off x="6828884" y="1676959"/>
            <a:ext cx="4458876" cy="3524961"/>
          </a:xfrm>
        </p:spPr>
        <p:txBody>
          <a:bodyPr/>
          <a:lstStyle/>
          <a:p>
            <a:r>
              <a:rPr lang="en-US" dirty="0"/>
              <a:t>Main Idea: </a:t>
            </a:r>
          </a:p>
          <a:p>
            <a:pPr lvl="1"/>
            <a:r>
              <a:rPr lang="en-US" sz="2000" dirty="0"/>
              <a:t>Gender is a part of the tutorial, and there should be open communication about the possible effects of gender dynamics. </a:t>
            </a:r>
            <a:endParaRPr lang="es-ES" sz="2000" dirty="0"/>
          </a:p>
        </p:txBody>
      </p:sp>
    </p:spTree>
    <p:extLst>
      <p:ext uri="{BB962C8B-B14F-4D97-AF65-F5344CB8AC3E}">
        <p14:creationId xmlns:p14="http://schemas.microsoft.com/office/powerpoint/2010/main" val="1371865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2" name="Group 81">
            <a:extLst>
              <a:ext uri="{FF2B5EF4-FFF2-40B4-BE49-F238E27FC236}">
                <a16:creationId xmlns:a16="http://schemas.microsoft.com/office/drawing/2014/main" id="{2F448CB3-7B4F-45D7-B7C0-DF553DF614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83" name="Rectangle 82">
              <a:extLst>
                <a:ext uri="{FF2B5EF4-FFF2-40B4-BE49-F238E27FC236}">
                  <a16:creationId xmlns:a16="http://schemas.microsoft.com/office/drawing/2014/main" id="{5C5305EA-7A88-413D-BE8A-47A02476F0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4" name="Freeform 5">
              <a:extLst>
                <a:ext uri="{FF2B5EF4-FFF2-40B4-BE49-F238E27FC236}">
                  <a16:creationId xmlns:a16="http://schemas.microsoft.com/office/drawing/2014/main" id="{FCA94DB5-FE56-4A3D-BC48-31B5595197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4" name="Title 3">
            <a:extLst>
              <a:ext uri="{FF2B5EF4-FFF2-40B4-BE49-F238E27FC236}">
                <a16:creationId xmlns:a16="http://schemas.microsoft.com/office/drawing/2014/main" id="{DF991DEF-659F-4628-9670-F584857FDD38}"/>
              </a:ext>
            </a:extLst>
          </p:cNvPr>
          <p:cNvSpPr>
            <a:spLocks noGrp="1"/>
          </p:cNvSpPr>
          <p:nvPr>
            <p:ph type="title"/>
          </p:nvPr>
        </p:nvSpPr>
        <p:spPr>
          <a:xfrm>
            <a:off x="1154954" y="973668"/>
            <a:ext cx="8761413" cy="706964"/>
          </a:xfrm>
        </p:spPr>
        <p:txBody>
          <a:bodyPr>
            <a:normAutofit/>
          </a:bodyPr>
          <a:lstStyle/>
          <a:p>
            <a:r>
              <a:rPr lang="en-US" sz="3600">
                <a:solidFill>
                  <a:srgbClr val="FFFFFF"/>
                </a:solidFill>
              </a:rPr>
              <a:t>Introduction</a:t>
            </a:r>
            <a:endParaRPr lang="es-ES" sz="3600">
              <a:solidFill>
                <a:srgbClr val="FFFFFF"/>
              </a:solidFill>
            </a:endParaRPr>
          </a:p>
        </p:txBody>
      </p:sp>
      <p:sp>
        <p:nvSpPr>
          <p:cNvPr id="86" name="Rectangle 85">
            <a:extLst>
              <a:ext uri="{FF2B5EF4-FFF2-40B4-BE49-F238E27FC236}">
                <a16:creationId xmlns:a16="http://schemas.microsoft.com/office/drawing/2014/main" id="{F9ED434F-8767-46CC-B26B-5AF62FF01E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7" name="Content Placeholder 4">
            <a:extLst>
              <a:ext uri="{FF2B5EF4-FFF2-40B4-BE49-F238E27FC236}">
                <a16:creationId xmlns:a16="http://schemas.microsoft.com/office/drawing/2014/main" id="{71D009B1-2F7B-425B-A23C-8080BC5EE40A}"/>
              </a:ext>
            </a:extLst>
          </p:cNvPr>
          <p:cNvGraphicFramePr>
            <a:graphicFrameLocks noGrp="1"/>
          </p:cNvGraphicFramePr>
          <p:nvPr>
            <p:ph idx="1"/>
            <p:extLst>
              <p:ext uri="{D42A27DB-BD31-4B8C-83A1-F6EECF244321}">
                <p14:modId xmlns:p14="http://schemas.microsoft.com/office/powerpoint/2010/main" val="3460297589"/>
              </p:ext>
            </p:extLst>
          </p:nvPr>
        </p:nvGraphicFramePr>
        <p:xfrm>
          <a:off x="1286934" y="2324100"/>
          <a:ext cx="9625383" cy="34226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0180085"/>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7" name="Group 39">
            <a:extLst>
              <a:ext uri="{FF2B5EF4-FFF2-40B4-BE49-F238E27FC236}">
                <a16:creationId xmlns:a16="http://schemas.microsoft.com/office/drawing/2014/main" id="{EED2E2BB-3846-41EB-9F1E-92C33C4A8F4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1" name="Rectangle 40">
              <a:extLst>
                <a:ext uri="{FF2B5EF4-FFF2-40B4-BE49-F238E27FC236}">
                  <a16:creationId xmlns:a16="http://schemas.microsoft.com/office/drawing/2014/main" id="{C73D5773-5AC9-444A-A47A-EB6656ACD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2" name="Freeform 5">
              <a:extLst>
                <a:ext uri="{FF2B5EF4-FFF2-40B4-BE49-F238E27FC236}">
                  <a16:creationId xmlns:a16="http://schemas.microsoft.com/office/drawing/2014/main" id="{81EB4475-C020-4325-AF59-31FCBFB7C5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49" name="Rectangle 43">
            <a:extLst>
              <a:ext uri="{FF2B5EF4-FFF2-40B4-BE49-F238E27FC236}">
                <a16:creationId xmlns:a16="http://schemas.microsoft.com/office/drawing/2014/main" id="{F7689D68-C339-4D5B-9DAA-E13F6BD4D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6" name="Rectangle 45">
            <a:extLst>
              <a:ext uri="{FF2B5EF4-FFF2-40B4-BE49-F238E27FC236}">
                <a16:creationId xmlns:a16="http://schemas.microsoft.com/office/drawing/2014/main" id="{1B9CC3E5-EA42-4393-A2C0-5192B91BD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FE7556C8-719D-436C-8911-185AF4ED512E}"/>
              </a:ext>
            </a:extLst>
          </p:cNvPr>
          <p:cNvPicPr>
            <a:picLocks noGrp="1" noChangeAspect="1"/>
          </p:cNvPicPr>
          <p:nvPr>
            <p:ph idx="1"/>
          </p:nvPr>
        </p:nvPicPr>
        <p:blipFill>
          <a:blip r:embed="rId3"/>
          <a:stretch>
            <a:fillRect/>
          </a:stretch>
        </p:blipFill>
        <p:spPr>
          <a:xfrm>
            <a:off x="249156" y="244473"/>
            <a:ext cx="8643984" cy="4127501"/>
          </a:xfrm>
          <a:prstGeom prst="roundRect">
            <a:avLst>
              <a:gd name="adj" fmla="val 0"/>
            </a:avLst>
          </a:prstGeom>
          <a:effectLst/>
        </p:spPr>
      </p:pic>
      <p:sp>
        <p:nvSpPr>
          <p:cNvPr id="48" name="Rectangle 47">
            <a:extLst>
              <a:ext uri="{FF2B5EF4-FFF2-40B4-BE49-F238E27FC236}">
                <a16:creationId xmlns:a16="http://schemas.microsoft.com/office/drawing/2014/main" id="{FB8DBC8E-FBA7-466C-8D97-75B15FBE90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21" name="Picture 2" descr="College enrollment for women and men, by gender">
            <a:extLst>
              <a:ext uri="{FF2B5EF4-FFF2-40B4-BE49-F238E27FC236}">
                <a16:creationId xmlns:a16="http://schemas.microsoft.com/office/drawing/2014/main" id="{C5DF0629-FD1E-41C3-8612-E6EF2C73B79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6486" r="-4" b="21176"/>
          <a:stretch/>
        </p:blipFill>
        <p:spPr bwMode="auto">
          <a:xfrm>
            <a:off x="8193617" y="549071"/>
            <a:ext cx="3121444" cy="3439617"/>
          </a:xfrm>
          <a:prstGeom prst="roundRect">
            <a:avLst>
              <a:gd name="adj" fmla="val 0"/>
            </a:avLst>
          </a:prstGeom>
          <a:noFill/>
          <a:effectLst/>
          <a:extLst>
            <a:ext uri="{909E8E84-426E-40DD-AFC4-6F175D3DCCD1}">
              <a14:hiddenFill xmlns:a14="http://schemas.microsoft.com/office/drawing/2010/main">
                <a:solidFill>
                  <a:srgbClr val="FFFFFF"/>
                </a:solidFill>
              </a14:hiddenFill>
            </a:ext>
          </a:extLst>
        </p:spPr>
      </p:pic>
      <p:sp>
        <p:nvSpPr>
          <p:cNvPr id="50" name="Freeform: Shape 49">
            <a:extLst>
              <a:ext uri="{FF2B5EF4-FFF2-40B4-BE49-F238E27FC236}">
                <a16:creationId xmlns:a16="http://schemas.microsoft.com/office/drawing/2014/main" id="{E6FFF64E-1FE4-4AE0-9D62-567AA183C1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133850"/>
            <a:ext cx="11277600" cy="2250018"/>
          </a:xfrm>
          <a:custGeom>
            <a:avLst/>
            <a:gdLst>
              <a:gd name="connsiteX0" fmla="*/ 5264150 w 11277600"/>
              <a:gd name="connsiteY0" fmla="*/ 0 h 2250018"/>
              <a:gd name="connsiteX1" fmla="*/ 5499100 w 11277600"/>
              <a:gd name="connsiteY1" fmla="*/ 1588 h 2250018"/>
              <a:gd name="connsiteX2" fmla="*/ 5730875 w 11277600"/>
              <a:gd name="connsiteY2" fmla="*/ 1588 h 2250018"/>
              <a:gd name="connsiteX3" fmla="*/ 5961063 w 11277600"/>
              <a:gd name="connsiteY3" fmla="*/ 4763 h 2250018"/>
              <a:gd name="connsiteX4" fmla="*/ 6186488 w 11277600"/>
              <a:gd name="connsiteY4" fmla="*/ 9525 h 2250018"/>
              <a:gd name="connsiteX5" fmla="*/ 6410325 w 11277600"/>
              <a:gd name="connsiteY5" fmla="*/ 14288 h 2250018"/>
              <a:gd name="connsiteX6" fmla="*/ 6629400 w 11277600"/>
              <a:gd name="connsiteY6" fmla="*/ 19050 h 2250018"/>
              <a:gd name="connsiteX7" fmla="*/ 6846888 w 11277600"/>
              <a:gd name="connsiteY7" fmla="*/ 26988 h 2250018"/>
              <a:gd name="connsiteX8" fmla="*/ 7061200 w 11277600"/>
              <a:gd name="connsiteY8" fmla="*/ 34925 h 2250018"/>
              <a:gd name="connsiteX9" fmla="*/ 7270750 w 11277600"/>
              <a:gd name="connsiteY9" fmla="*/ 42863 h 2250018"/>
              <a:gd name="connsiteX10" fmla="*/ 7680325 w 11277600"/>
              <a:gd name="connsiteY10" fmla="*/ 63500 h 2250018"/>
              <a:gd name="connsiteX11" fmla="*/ 8072438 w 11277600"/>
              <a:gd name="connsiteY11" fmla="*/ 85725 h 2250018"/>
              <a:gd name="connsiteX12" fmla="*/ 8448675 w 11277600"/>
              <a:gd name="connsiteY12" fmla="*/ 109538 h 2250018"/>
              <a:gd name="connsiteX13" fmla="*/ 8805862 w 11277600"/>
              <a:gd name="connsiteY13" fmla="*/ 134938 h 2250018"/>
              <a:gd name="connsiteX14" fmla="*/ 9145588 w 11277600"/>
              <a:gd name="connsiteY14" fmla="*/ 161925 h 2250018"/>
              <a:gd name="connsiteX15" fmla="*/ 9461500 w 11277600"/>
              <a:gd name="connsiteY15" fmla="*/ 190500 h 2250018"/>
              <a:gd name="connsiteX16" fmla="*/ 9758362 w 11277600"/>
              <a:gd name="connsiteY16" fmla="*/ 219075 h 2250018"/>
              <a:gd name="connsiteX17" fmla="*/ 10031412 w 11277600"/>
              <a:gd name="connsiteY17" fmla="*/ 247650 h 2250018"/>
              <a:gd name="connsiteX18" fmla="*/ 10282238 w 11277600"/>
              <a:gd name="connsiteY18" fmla="*/ 274638 h 2250018"/>
              <a:gd name="connsiteX19" fmla="*/ 10504488 w 11277600"/>
              <a:gd name="connsiteY19" fmla="*/ 300038 h 2250018"/>
              <a:gd name="connsiteX20" fmla="*/ 10704512 w 11277600"/>
              <a:gd name="connsiteY20" fmla="*/ 323850 h 2250018"/>
              <a:gd name="connsiteX21" fmla="*/ 10874375 w 11277600"/>
              <a:gd name="connsiteY21" fmla="*/ 344488 h 2250018"/>
              <a:gd name="connsiteX22" fmla="*/ 11015662 w 11277600"/>
              <a:gd name="connsiteY22" fmla="*/ 363538 h 2250018"/>
              <a:gd name="connsiteX23" fmla="*/ 11210925 w 11277600"/>
              <a:gd name="connsiteY23" fmla="*/ 390525 h 2250018"/>
              <a:gd name="connsiteX24" fmla="*/ 11277600 w 11277600"/>
              <a:gd name="connsiteY24" fmla="*/ 400050 h 2250018"/>
              <a:gd name="connsiteX25" fmla="*/ 11277600 w 11277600"/>
              <a:gd name="connsiteY25" fmla="*/ 2250018 h 2250018"/>
              <a:gd name="connsiteX26" fmla="*/ 0 w 11277600"/>
              <a:gd name="connsiteY26" fmla="*/ 2250018 h 2250018"/>
              <a:gd name="connsiteX27" fmla="*/ 0 w 11277600"/>
              <a:gd name="connsiteY27" fmla="*/ 398463 h 2250018"/>
              <a:gd name="connsiteX28" fmla="*/ 255588 w 11277600"/>
              <a:gd name="connsiteY28" fmla="*/ 358775 h 2250018"/>
              <a:gd name="connsiteX29" fmla="*/ 511175 w 11277600"/>
              <a:gd name="connsiteY29" fmla="*/ 320675 h 2250018"/>
              <a:gd name="connsiteX30" fmla="*/ 766762 w 11277600"/>
              <a:gd name="connsiteY30" fmla="*/ 284163 h 2250018"/>
              <a:gd name="connsiteX31" fmla="*/ 1023938 w 11277600"/>
              <a:gd name="connsiteY31" fmla="*/ 252413 h 2250018"/>
              <a:gd name="connsiteX32" fmla="*/ 1279525 w 11277600"/>
              <a:gd name="connsiteY32" fmla="*/ 220663 h 2250018"/>
              <a:gd name="connsiteX33" fmla="*/ 1536700 w 11277600"/>
              <a:gd name="connsiteY33" fmla="*/ 190500 h 2250018"/>
              <a:gd name="connsiteX34" fmla="*/ 1790700 w 11277600"/>
              <a:gd name="connsiteY34" fmla="*/ 165100 h 2250018"/>
              <a:gd name="connsiteX35" fmla="*/ 2047875 w 11277600"/>
              <a:gd name="connsiteY35" fmla="*/ 141288 h 2250018"/>
              <a:gd name="connsiteX36" fmla="*/ 2303462 w 11277600"/>
              <a:gd name="connsiteY36" fmla="*/ 119063 h 2250018"/>
              <a:gd name="connsiteX37" fmla="*/ 2555875 w 11277600"/>
              <a:gd name="connsiteY37" fmla="*/ 100013 h 2250018"/>
              <a:gd name="connsiteX38" fmla="*/ 2809875 w 11277600"/>
              <a:gd name="connsiteY38" fmla="*/ 80963 h 2250018"/>
              <a:gd name="connsiteX39" fmla="*/ 3062288 w 11277600"/>
              <a:gd name="connsiteY39" fmla="*/ 65088 h 2250018"/>
              <a:gd name="connsiteX40" fmla="*/ 3313113 w 11277600"/>
              <a:gd name="connsiteY40" fmla="*/ 52388 h 2250018"/>
              <a:gd name="connsiteX41" fmla="*/ 3563938 w 11277600"/>
              <a:gd name="connsiteY41" fmla="*/ 39688 h 2250018"/>
              <a:gd name="connsiteX42" fmla="*/ 3811588 w 11277600"/>
              <a:gd name="connsiteY42" fmla="*/ 28575 h 2250018"/>
              <a:gd name="connsiteX43" fmla="*/ 4057650 w 11277600"/>
              <a:gd name="connsiteY43" fmla="*/ 20638 h 2250018"/>
              <a:gd name="connsiteX44" fmla="*/ 4303713 w 11277600"/>
              <a:gd name="connsiteY44" fmla="*/ 14288 h 2250018"/>
              <a:gd name="connsiteX45" fmla="*/ 4546600 w 11277600"/>
              <a:gd name="connsiteY45" fmla="*/ 7938 h 2250018"/>
              <a:gd name="connsiteX46" fmla="*/ 4787900 w 11277600"/>
              <a:gd name="connsiteY46" fmla="*/ 4763 h 2250018"/>
              <a:gd name="connsiteX47" fmla="*/ 5027613 w 11277600"/>
              <a:gd name="connsiteY47" fmla="*/ 1588 h 225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277600" h="2250018">
                <a:moveTo>
                  <a:pt x="5264150" y="0"/>
                </a:moveTo>
                <a:lnTo>
                  <a:pt x="5499100" y="1588"/>
                </a:lnTo>
                <a:lnTo>
                  <a:pt x="5730875" y="1588"/>
                </a:lnTo>
                <a:lnTo>
                  <a:pt x="5961063" y="4763"/>
                </a:lnTo>
                <a:lnTo>
                  <a:pt x="6186488" y="9525"/>
                </a:lnTo>
                <a:lnTo>
                  <a:pt x="6410325" y="14288"/>
                </a:lnTo>
                <a:lnTo>
                  <a:pt x="6629400" y="19050"/>
                </a:lnTo>
                <a:lnTo>
                  <a:pt x="6846888" y="26988"/>
                </a:lnTo>
                <a:lnTo>
                  <a:pt x="7061200" y="34925"/>
                </a:lnTo>
                <a:lnTo>
                  <a:pt x="7270750" y="42863"/>
                </a:lnTo>
                <a:lnTo>
                  <a:pt x="7680325" y="63500"/>
                </a:lnTo>
                <a:lnTo>
                  <a:pt x="8072438" y="85725"/>
                </a:lnTo>
                <a:lnTo>
                  <a:pt x="8448675" y="109538"/>
                </a:lnTo>
                <a:lnTo>
                  <a:pt x="8805862" y="134938"/>
                </a:lnTo>
                <a:lnTo>
                  <a:pt x="9145588" y="161925"/>
                </a:lnTo>
                <a:lnTo>
                  <a:pt x="9461500" y="190500"/>
                </a:lnTo>
                <a:lnTo>
                  <a:pt x="9758362" y="219075"/>
                </a:lnTo>
                <a:lnTo>
                  <a:pt x="10031412" y="247650"/>
                </a:lnTo>
                <a:lnTo>
                  <a:pt x="10282238" y="274638"/>
                </a:lnTo>
                <a:lnTo>
                  <a:pt x="10504488" y="300038"/>
                </a:lnTo>
                <a:lnTo>
                  <a:pt x="10704512" y="323850"/>
                </a:lnTo>
                <a:lnTo>
                  <a:pt x="10874375" y="344488"/>
                </a:lnTo>
                <a:lnTo>
                  <a:pt x="11015662" y="363538"/>
                </a:lnTo>
                <a:lnTo>
                  <a:pt x="11210925" y="390525"/>
                </a:lnTo>
                <a:lnTo>
                  <a:pt x="11277600" y="400050"/>
                </a:lnTo>
                <a:lnTo>
                  <a:pt x="11277600" y="2250018"/>
                </a:lnTo>
                <a:lnTo>
                  <a:pt x="0" y="2250018"/>
                </a:lnTo>
                <a:lnTo>
                  <a:pt x="0" y="398463"/>
                </a:lnTo>
                <a:lnTo>
                  <a:pt x="255588" y="358775"/>
                </a:lnTo>
                <a:lnTo>
                  <a:pt x="511175" y="320675"/>
                </a:lnTo>
                <a:lnTo>
                  <a:pt x="766762" y="284163"/>
                </a:lnTo>
                <a:lnTo>
                  <a:pt x="1023938" y="252413"/>
                </a:lnTo>
                <a:lnTo>
                  <a:pt x="1279525" y="220663"/>
                </a:lnTo>
                <a:lnTo>
                  <a:pt x="1536700" y="190500"/>
                </a:lnTo>
                <a:lnTo>
                  <a:pt x="1790700" y="165100"/>
                </a:lnTo>
                <a:lnTo>
                  <a:pt x="2047875" y="141288"/>
                </a:lnTo>
                <a:lnTo>
                  <a:pt x="2303462" y="119063"/>
                </a:lnTo>
                <a:lnTo>
                  <a:pt x="2555875" y="100013"/>
                </a:lnTo>
                <a:lnTo>
                  <a:pt x="2809875" y="80963"/>
                </a:lnTo>
                <a:lnTo>
                  <a:pt x="3062288" y="65088"/>
                </a:lnTo>
                <a:lnTo>
                  <a:pt x="3313113" y="52388"/>
                </a:lnTo>
                <a:lnTo>
                  <a:pt x="3563938" y="39688"/>
                </a:lnTo>
                <a:lnTo>
                  <a:pt x="3811588" y="28575"/>
                </a:lnTo>
                <a:lnTo>
                  <a:pt x="4057650" y="20638"/>
                </a:lnTo>
                <a:lnTo>
                  <a:pt x="4303713" y="14288"/>
                </a:lnTo>
                <a:lnTo>
                  <a:pt x="4546600" y="7938"/>
                </a:lnTo>
                <a:lnTo>
                  <a:pt x="4787900" y="4763"/>
                </a:lnTo>
                <a:lnTo>
                  <a:pt x="5027613" y="1588"/>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52" name="Freeform 5">
            <a:extLst>
              <a:ext uri="{FF2B5EF4-FFF2-40B4-BE49-F238E27FC236}">
                <a16:creationId xmlns:a16="http://schemas.microsoft.com/office/drawing/2014/main" id="{9C80E52D-DE5C-4267-9C99-8741F2E42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263767" y="411712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 name="Title 1">
            <a:extLst>
              <a:ext uri="{FF2B5EF4-FFF2-40B4-BE49-F238E27FC236}">
                <a16:creationId xmlns:a16="http://schemas.microsoft.com/office/drawing/2014/main" id="{D86871BE-DC29-4236-BE41-A79035AFFC61}"/>
              </a:ext>
            </a:extLst>
          </p:cNvPr>
          <p:cNvSpPr>
            <a:spLocks noGrp="1"/>
          </p:cNvSpPr>
          <p:nvPr>
            <p:ph type="title"/>
          </p:nvPr>
        </p:nvSpPr>
        <p:spPr>
          <a:xfrm>
            <a:off x="649975" y="4517136"/>
            <a:ext cx="10893095" cy="1174947"/>
          </a:xfrm>
        </p:spPr>
        <p:txBody>
          <a:bodyPr vert="horz" lIns="91440" tIns="45720" rIns="91440" bIns="45720" rtlCol="0" anchor="b">
            <a:normAutofit/>
          </a:bodyPr>
          <a:lstStyle/>
          <a:p>
            <a:r>
              <a:rPr lang="en-US" sz="6000" b="0" i="0" kern="1200" dirty="0">
                <a:solidFill>
                  <a:schemeClr val="bg2"/>
                </a:solidFill>
                <a:latin typeface="+mj-lt"/>
                <a:ea typeface="+mj-ea"/>
                <a:cs typeface="+mj-cs"/>
              </a:rPr>
              <a:t>Gender in Colleges </a:t>
            </a:r>
          </a:p>
        </p:txBody>
      </p:sp>
    </p:spTree>
    <p:extLst>
      <p:ext uri="{BB962C8B-B14F-4D97-AF65-F5344CB8AC3E}">
        <p14:creationId xmlns:p14="http://schemas.microsoft.com/office/powerpoint/2010/main" val="1833632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8C392-F98A-41D7-88E2-D8B61E62B9F0}"/>
              </a:ext>
            </a:extLst>
          </p:cNvPr>
          <p:cNvSpPr>
            <a:spLocks noGrp="1"/>
          </p:cNvSpPr>
          <p:nvPr>
            <p:ph type="title"/>
          </p:nvPr>
        </p:nvSpPr>
        <p:spPr>
          <a:xfrm>
            <a:off x="1677128" y="982134"/>
            <a:ext cx="8453906" cy="2696632"/>
          </a:xfrm>
        </p:spPr>
        <p:txBody>
          <a:bodyPr/>
          <a:lstStyle/>
          <a:p>
            <a:r>
              <a:rPr lang="en-US" sz="2400" dirty="0"/>
              <a:t>The awareness of gender  that we have is grounded not just in some abstract stereotype which society or the media has taught us about what’s masculine and what’s feminine but in the small yet very really characteristics of individual people. At the same time, it cannot be denied that most people tend toward a masculine or feminine identity based in similar characteristics. </a:t>
            </a:r>
            <a:endParaRPr lang="es-ES" sz="2400" dirty="0"/>
          </a:p>
        </p:txBody>
      </p:sp>
      <p:sp>
        <p:nvSpPr>
          <p:cNvPr id="9" name="Text Placeholder 8">
            <a:extLst>
              <a:ext uri="{FF2B5EF4-FFF2-40B4-BE49-F238E27FC236}">
                <a16:creationId xmlns:a16="http://schemas.microsoft.com/office/drawing/2014/main" id="{71211BA2-9F8D-4AD7-B5FC-F49E84D1D762}"/>
              </a:ext>
            </a:extLst>
          </p:cNvPr>
          <p:cNvSpPr>
            <a:spLocks noGrp="1"/>
          </p:cNvSpPr>
          <p:nvPr>
            <p:ph type="body" sz="half" idx="13"/>
          </p:nvPr>
        </p:nvSpPr>
        <p:spPr>
          <a:xfrm>
            <a:off x="1943221" y="3935941"/>
            <a:ext cx="7731219" cy="342174"/>
          </a:xfrm>
        </p:spPr>
        <p:txBody>
          <a:bodyPr/>
          <a:lstStyle/>
          <a:p>
            <a:r>
              <a:rPr lang="en-US" dirty="0"/>
              <a:t>Page 2</a:t>
            </a:r>
            <a:endParaRPr lang="es-ES" dirty="0"/>
          </a:p>
        </p:txBody>
      </p:sp>
      <p:sp>
        <p:nvSpPr>
          <p:cNvPr id="8" name="Text Placeholder 7">
            <a:extLst>
              <a:ext uri="{FF2B5EF4-FFF2-40B4-BE49-F238E27FC236}">
                <a16:creationId xmlns:a16="http://schemas.microsoft.com/office/drawing/2014/main" id="{42279B74-F887-4641-BCAF-BF35ABED3E35}"/>
              </a:ext>
            </a:extLst>
          </p:cNvPr>
          <p:cNvSpPr>
            <a:spLocks noGrp="1"/>
          </p:cNvSpPr>
          <p:nvPr>
            <p:ph type="body" sz="half" idx="2"/>
          </p:nvPr>
        </p:nvSpPr>
        <p:spPr/>
        <p:txBody>
          <a:bodyPr>
            <a:normAutofit/>
          </a:bodyPr>
          <a:lstStyle/>
          <a:p>
            <a:r>
              <a:rPr lang="en-US" sz="1600" dirty="0"/>
              <a:t>What does this quote imply about the fundamental nature of gender?</a:t>
            </a:r>
          </a:p>
          <a:p>
            <a:r>
              <a:rPr lang="en-US" sz="1600" dirty="0"/>
              <a:t>Do you agree or disagree with this statement?</a:t>
            </a:r>
            <a:endParaRPr lang="es-ES" sz="1600" dirty="0"/>
          </a:p>
        </p:txBody>
      </p:sp>
    </p:spTree>
    <p:extLst>
      <p:ext uri="{BB962C8B-B14F-4D97-AF65-F5344CB8AC3E}">
        <p14:creationId xmlns:p14="http://schemas.microsoft.com/office/powerpoint/2010/main" val="749811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000C36E-AAFD-4188-BB55-FAE4A82728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13CB6D4A-4ADE-4BAF-BB67-7E9E8AB2C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H="1">
            <a:off x="343043" y="402165"/>
            <a:ext cx="673865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6" name="Oval 25">
            <a:extLst>
              <a:ext uri="{FF2B5EF4-FFF2-40B4-BE49-F238E27FC236}">
                <a16:creationId xmlns:a16="http://schemas.microsoft.com/office/drawing/2014/main" id="{2065753A-F15B-43F6-B811-03D543426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9519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219AED55-7F29-4A42-9B4E-43EA05510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6355223"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30" name="Freeform 5">
            <a:extLst>
              <a:ext uri="{FF2B5EF4-FFF2-40B4-BE49-F238E27FC236}">
                <a16:creationId xmlns:a16="http://schemas.microsoft.com/office/drawing/2014/main" id="{3394EDF3-F539-40F8-9354-FE02885829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4512068"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32" name="Oval 31">
            <a:extLst>
              <a:ext uri="{FF2B5EF4-FFF2-40B4-BE49-F238E27FC236}">
                <a16:creationId xmlns:a16="http://schemas.microsoft.com/office/drawing/2014/main" id="{25236E71-242B-4CE7-96BC-B66F91F9DF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818848"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a:extLst>
              <a:ext uri="{FF2B5EF4-FFF2-40B4-BE49-F238E27FC236}">
                <a16:creationId xmlns:a16="http://schemas.microsoft.com/office/drawing/2014/main" id="{683A5930-ABB0-4C7A-8E96-AB945DFB0D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H="1">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5" name="Title 4">
            <a:extLst>
              <a:ext uri="{FF2B5EF4-FFF2-40B4-BE49-F238E27FC236}">
                <a16:creationId xmlns:a16="http://schemas.microsoft.com/office/drawing/2014/main" id="{7F6E6ACA-C3E1-4414-B05E-9D4AD21947E5}"/>
              </a:ext>
            </a:extLst>
          </p:cNvPr>
          <p:cNvSpPr>
            <a:spLocks noGrp="1"/>
          </p:cNvSpPr>
          <p:nvPr>
            <p:ph type="title"/>
          </p:nvPr>
        </p:nvSpPr>
        <p:spPr>
          <a:xfrm>
            <a:off x="8471239" y="973667"/>
            <a:ext cx="2942210" cy="4833745"/>
          </a:xfrm>
        </p:spPr>
        <p:txBody>
          <a:bodyPr>
            <a:normAutofit/>
          </a:bodyPr>
          <a:lstStyle/>
          <a:p>
            <a:r>
              <a:rPr lang="en-US" sz="3600">
                <a:solidFill>
                  <a:srgbClr val="EBEBEB"/>
                </a:solidFill>
              </a:rPr>
              <a:t>Gender Bias</a:t>
            </a:r>
            <a:endParaRPr lang="es-ES" sz="3600">
              <a:solidFill>
                <a:srgbClr val="EBEBEB"/>
              </a:solidFill>
            </a:endParaRPr>
          </a:p>
        </p:txBody>
      </p:sp>
      <p:sp>
        <p:nvSpPr>
          <p:cNvPr id="36" name="Rectangle 35">
            <a:extLst>
              <a:ext uri="{FF2B5EF4-FFF2-40B4-BE49-F238E27FC236}">
                <a16:creationId xmlns:a16="http://schemas.microsoft.com/office/drawing/2014/main" id="{33E51D9F-DA72-49DE-9183-76B062B38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8" name="Content Placeholder 5">
            <a:extLst>
              <a:ext uri="{FF2B5EF4-FFF2-40B4-BE49-F238E27FC236}">
                <a16:creationId xmlns:a16="http://schemas.microsoft.com/office/drawing/2014/main" id="{CF95F3B2-67E1-4992-B119-26E5323210B3}"/>
              </a:ext>
            </a:extLst>
          </p:cNvPr>
          <p:cNvGraphicFramePr>
            <a:graphicFrameLocks noGrp="1"/>
          </p:cNvGraphicFramePr>
          <p:nvPr>
            <p:ph idx="1"/>
            <p:extLst>
              <p:ext uri="{D42A27DB-BD31-4B8C-83A1-F6EECF244321}">
                <p14:modId xmlns:p14="http://schemas.microsoft.com/office/powerpoint/2010/main" val="897983940"/>
              </p:ext>
            </p:extLst>
          </p:nvPr>
        </p:nvGraphicFramePr>
        <p:xfrm>
          <a:off x="964907" y="973667"/>
          <a:ext cx="6116795" cy="4928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2269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nvGrpSpPr>
          <p:cNvPr id="12" name="Group 11">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13" name="Rectangle 12">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sp>
      </p:grpSp>
      <p:sp>
        <p:nvSpPr>
          <p:cNvPr id="2" name="Title 1">
            <a:extLst>
              <a:ext uri="{FF2B5EF4-FFF2-40B4-BE49-F238E27FC236}">
                <a16:creationId xmlns:a16="http://schemas.microsoft.com/office/drawing/2014/main" id="{265839B9-E780-4750-8655-AC6DE1767921}"/>
              </a:ext>
            </a:extLst>
          </p:cNvPr>
          <p:cNvSpPr>
            <a:spLocks noGrp="1"/>
          </p:cNvSpPr>
          <p:nvPr>
            <p:ph type="title"/>
          </p:nvPr>
        </p:nvSpPr>
        <p:spPr>
          <a:xfrm>
            <a:off x="1000372" y="1209957"/>
            <a:ext cx="3034580" cy="4438087"/>
          </a:xfrm>
        </p:spPr>
        <p:txBody>
          <a:bodyPr anchor="ctr">
            <a:normAutofit/>
          </a:bodyPr>
          <a:lstStyle/>
          <a:p>
            <a:pPr algn="r"/>
            <a:r>
              <a:rPr lang="en-US" sz="3200" dirty="0">
                <a:solidFill>
                  <a:schemeClr val="tx1"/>
                </a:solidFill>
              </a:rPr>
              <a:t>Does Gender Make a Difference?</a:t>
            </a:r>
            <a:endParaRPr lang="es-ES" sz="3200" dirty="0">
              <a:solidFill>
                <a:schemeClr val="tx1"/>
              </a:solidFill>
            </a:endParaRPr>
          </a:p>
        </p:txBody>
      </p:sp>
      <p:cxnSp>
        <p:nvCxnSpPr>
          <p:cNvPr id="16" name="Straight Connector 15">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D506129-06CE-46FC-8A04-E67F6C1E05B5}"/>
              </a:ext>
            </a:extLst>
          </p:cNvPr>
          <p:cNvSpPr>
            <a:spLocks noGrp="1"/>
          </p:cNvSpPr>
          <p:nvPr>
            <p:ph idx="1"/>
          </p:nvPr>
        </p:nvSpPr>
        <p:spPr>
          <a:xfrm>
            <a:off x="4678424" y="1059025"/>
            <a:ext cx="5302189" cy="4739950"/>
          </a:xfrm>
        </p:spPr>
        <p:txBody>
          <a:bodyPr anchor="ctr">
            <a:normAutofit/>
          </a:bodyPr>
          <a:lstStyle/>
          <a:p>
            <a:r>
              <a:rPr lang="en-US" sz="2200" dirty="0">
                <a:solidFill>
                  <a:schemeClr val="tx1"/>
                </a:solidFill>
              </a:rPr>
              <a:t>The authors question what effects gender could have on a tutorial. </a:t>
            </a:r>
          </a:p>
          <a:p>
            <a:pPr lvl="1"/>
            <a:r>
              <a:rPr lang="en-US" sz="2000" dirty="0">
                <a:solidFill>
                  <a:schemeClr val="tx1"/>
                </a:solidFill>
              </a:rPr>
              <a:t>Tutors at the authors’ own center, question if gender makes any difference at all.</a:t>
            </a:r>
          </a:p>
          <a:p>
            <a:pPr lvl="1"/>
            <a:r>
              <a:rPr lang="en-US" sz="2000" dirty="0">
                <a:solidFill>
                  <a:schemeClr val="tx1"/>
                </a:solidFill>
              </a:rPr>
              <a:t>Do you believe that gender makes a difference based on your personal experiences and beliefs? If so, what is its impact?</a:t>
            </a:r>
          </a:p>
        </p:txBody>
      </p:sp>
    </p:spTree>
    <p:extLst>
      <p:ext uri="{BB962C8B-B14F-4D97-AF65-F5344CB8AC3E}">
        <p14:creationId xmlns:p14="http://schemas.microsoft.com/office/powerpoint/2010/main" val="3280603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896A6-41C1-4F69-8E16-FA35ADCB7CA1}"/>
              </a:ext>
            </a:extLst>
          </p:cNvPr>
          <p:cNvSpPr>
            <a:spLocks noGrp="1"/>
          </p:cNvSpPr>
          <p:nvPr>
            <p:ph type="title"/>
          </p:nvPr>
        </p:nvSpPr>
        <p:spPr/>
        <p:txBody>
          <a:bodyPr/>
          <a:lstStyle/>
          <a:p>
            <a:r>
              <a:rPr lang="en-US" dirty="0"/>
              <a:t>Two Perspectives</a:t>
            </a:r>
            <a:endParaRPr lang="es-ES" dirty="0"/>
          </a:p>
        </p:txBody>
      </p:sp>
      <p:sp>
        <p:nvSpPr>
          <p:cNvPr id="4" name="Text Placeholder 3">
            <a:extLst>
              <a:ext uri="{FF2B5EF4-FFF2-40B4-BE49-F238E27FC236}">
                <a16:creationId xmlns:a16="http://schemas.microsoft.com/office/drawing/2014/main" id="{CAB09FC7-76E5-4333-9A04-3D4228C5919B}"/>
              </a:ext>
            </a:extLst>
          </p:cNvPr>
          <p:cNvSpPr>
            <a:spLocks noGrp="1"/>
          </p:cNvSpPr>
          <p:nvPr>
            <p:ph type="body" idx="1"/>
          </p:nvPr>
        </p:nvSpPr>
        <p:spPr/>
        <p:txBody>
          <a:bodyPr/>
          <a:lstStyle/>
          <a:p>
            <a:r>
              <a:rPr lang="en-US" dirty="0"/>
              <a:t>Deborah Tannen</a:t>
            </a:r>
            <a:endParaRPr lang="es-ES" dirty="0"/>
          </a:p>
        </p:txBody>
      </p:sp>
      <p:sp>
        <p:nvSpPr>
          <p:cNvPr id="5" name="Content Placeholder 4">
            <a:extLst>
              <a:ext uri="{FF2B5EF4-FFF2-40B4-BE49-F238E27FC236}">
                <a16:creationId xmlns:a16="http://schemas.microsoft.com/office/drawing/2014/main" id="{1151C0EF-422E-4B68-A76B-07450BBFF73E}"/>
              </a:ext>
            </a:extLst>
          </p:cNvPr>
          <p:cNvSpPr>
            <a:spLocks noGrp="1"/>
          </p:cNvSpPr>
          <p:nvPr>
            <p:ph sz="half" idx="2"/>
          </p:nvPr>
        </p:nvSpPr>
        <p:spPr/>
        <p:txBody>
          <a:bodyPr>
            <a:normAutofit lnSpcReduction="10000"/>
          </a:bodyPr>
          <a:lstStyle/>
          <a:p>
            <a:r>
              <a:rPr lang="en-US" dirty="0"/>
              <a:t>“Communication is a kind of ritual. Men and women talk the way they do because they have been taught, one generation to the next, to talk that way.” (page 3)</a:t>
            </a:r>
          </a:p>
          <a:p>
            <a:pPr lvl="1"/>
            <a:r>
              <a:rPr lang="en-US" dirty="0"/>
              <a:t>If gendered communication is learned through culture, it can be re-learned in a different way.</a:t>
            </a:r>
          </a:p>
          <a:p>
            <a:r>
              <a:rPr lang="en-US" dirty="0"/>
              <a:t>Conflicts are based on differences in communication styles</a:t>
            </a:r>
            <a:endParaRPr lang="es-ES" dirty="0"/>
          </a:p>
        </p:txBody>
      </p:sp>
      <p:sp>
        <p:nvSpPr>
          <p:cNvPr id="6" name="Text Placeholder 5">
            <a:extLst>
              <a:ext uri="{FF2B5EF4-FFF2-40B4-BE49-F238E27FC236}">
                <a16:creationId xmlns:a16="http://schemas.microsoft.com/office/drawing/2014/main" id="{F753F68A-BB57-4981-B84C-79E5C459EBFA}"/>
              </a:ext>
            </a:extLst>
          </p:cNvPr>
          <p:cNvSpPr>
            <a:spLocks noGrp="1"/>
          </p:cNvSpPr>
          <p:nvPr>
            <p:ph type="body" sz="quarter" idx="3"/>
          </p:nvPr>
        </p:nvSpPr>
        <p:spPr/>
        <p:txBody>
          <a:bodyPr/>
          <a:lstStyle/>
          <a:p>
            <a:r>
              <a:rPr lang="en-US" dirty="0"/>
              <a:t>John Gary</a:t>
            </a:r>
            <a:endParaRPr lang="es-ES" dirty="0"/>
          </a:p>
        </p:txBody>
      </p:sp>
      <p:sp>
        <p:nvSpPr>
          <p:cNvPr id="7" name="Content Placeholder 6">
            <a:extLst>
              <a:ext uri="{FF2B5EF4-FFF2-40B4-BE49-F238E27FC236}">
                <a16:creationId xmlns:a16="http://schemas.microsoft.com/office/drawing/2014/main" id="{E751342B-0AB9-49E4-B903-1BBEF7525EC6}"/>
              </a:ext>
            </a:extLst>
          </p:cNvPr>
          <p:cNvSpPr>
            <a:spLocks noGrp="1"/>
          </p:cNvSpPr>
          <p:nvPr>
            <p:ph sz="quarter" idx="4"/>
          </p:nvPr>
        </p:nvSpPr>
        <p:spPr/>
        <p:txBody>
          <a:bodyPr>
            <a:normAutofit lnSpcReduction="10000"/>
          </a:bodyPr>
          <a:lstStyle/>
          <a:p>
            <a:r>
              <a:rPr lang="en-US" dirty="0"/>
              <a:t>Men and women have fundamentally different needs.</a:t>
            </a:r>
          </a:p>
          <a:p>
            <a:pPr lvl="1"/>
            <a:r>
              <a:rPr lang="en-US" dirty="0"/>
              <a:t>Women need to be cherished and men needed.</a:t>
            </a:r>
          </a:p>
          <a:p>
            <a:r>
              <a:rPr lang="en-US" dirty="0"/>
              <a:t>Conflicts are based on men or women forgetting that the other may have a different goal in communication.</a:t>
            </a:r>
          </a:p>
          <a:p>
            <a:r>
              <a:rPr lang="en-US" dirty="0"/>
              <a:t>The genders are distinctly different and possibly irreconcilable. </a:t>
            </a:r>
            <a:endParaRPr lang="es-ES" dirty="0"/>
          </a:p>
        </p:txBody>
      </p:sp>
      <p:cxnSp>
        <p:nvCxnSpPr>
          <p:cNvPr id="9" name="Straight Connector 8">
            <a:extLst>
              <a:ext uri="{FF2B5EF4-FFF2-40B4-BE49-F238E27FC236}">
                <a16:creationId xmlns:a16="http://schemas.microsoft.com/office/drawing/2014/main" id="{9513983D-E614-4733-B226-65FF28D91085}"/>
              </a:ext>
            </a:extLst>
          </p:cNvPr>
          <p:cNvCxnSpPr/>
          <p:nvPr/>
        </p:nvCxnSpPr>
        <p:spPr>
          <a:xfrm>
            <a:off x="5980111" y="2603500"/>
            <a:ext cx="0" cy="401066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9946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0C7A3-FD90-49CB-B707-480924A7AC8E}"/>
              </a:ext>
            </a:extLst>
          </p:cNvPr>
          <p:cNvSpPr>
            <a:spLocks noGrp="1"/>
          </p:cNvSpPr>
          <p:nvPr>
            <p:ph type="title"/>
          </p:nvPr>
        </p:nvSpPr>
        <p:spPr>
          <a:xfrm>
            <a:off x="1154954" y="973668"/>
            <a:ext cx="8761413" cy="706964"/>
          </a:xfrm>
        </p:spPr>
        <p:txBody>
          <a:bodyPr/>
          <a:lstStyle/>
          <a:p>
            <a:r>
              <a:rPr lang="en-US">
                <a:solidFill>
                  <a:srgbClr val="FFFFFF"/>
                </a:solidFill>
              </a:rPr>
              <a:t>What Tutors Say About Gender Based Behaviors</a:t>
            </a:r>
            <a:endParaRPr lang="es-ES" dirty="0"/>
          </a:p>
        </p:txBody>
      </p:sp>
      <p:sp>
        <p:nvSpPr>
          <p:cNvPr id="3" name="Content Placeholder 2">
            <a:extLst>
              <a:ext uri="{FF2B5EF4-FFF2-40B4-BE49-F238E27FC236}">
                <a16:creationId xmlns:a16="http://schemas.microsoft.com/office/drawing/2014/main" id="{86B0744D-9A2D-4DBD-8E07-A2CFFA29BD55}"/>
              </a:ext>
            </a:extLst>
          </p:cNvPr>
          <p:cNvSpPr>
            <a:spLocks noGrp="1"/>
          </p:cNvSpPr>
          <p:nvPr>
            <p:ph idx="1"/>
          </p:nvPr>
        </p:nvSpPr>
        <p:spPr>
          <a:xfrm>
            <a:off x="645159" y="2305050"/>
            <a:ext cx="11327765" cy="4332605"/>
          </a:xfrm>
        </p:spPr>
        <p:txBody>
          <a:bodyPr>
            <a:normAutofit/>
          </a:bodyPr>
          <a:lstStyle/>
          <a:p>
            <a:pPr lvl="0">
              <a:defRPr b="1"/>
            </a:pPr>
            <a:r>
              <a:rPr lang="en-US" dirty="0"/>
              <a:t>Tutors role-play over-exaggerated versions of different gender dynamics.</a:t>
            </a:r>
          </a:p>
          <a:p>
            <a:pPr lvl="1"/>
            <a:r>
              <a:rPr lang="en-US" dirty="0"/>
              <a:t>Male Tutor-Male Student: Very task oriented and business-like</a:t>
            </a:r>
          </a:p>
          <a:p>
            <a:pPr lvl="1"/>
            <a:r>
              <a:rPr lang="en-US" dirty="0"/>
              <a:t>Male Tutor-Female Student: Male tutor dominates discussion</a:t>
            </a:r>
          </a:p>
          <a:p>
            <a:pPr lvl="1"/>
            <a:r>
              <a:rPr lang="en-US" dirty="0"/>
              <a:t>Female Tutor-Female Student: Lots of discussion, neither wants the conversation to stop</a:t>
            </a:r>
          </a:p>
          <a:p>
            <a:pPr lvl="1"/>
            <a:r>
              <a:rPr lang="en-US" dirty="0"/>
              <a:t>Female Tutor-Male Student: Student dismissive and unengaged </a:t>
            </a:r>
          </a:p>
          <a:p>
            <a:pPr marL="0" lvl="0" indent="0">
              <a:buNone/>
              <a:defRPr b="1"/>
            </a:pPr>
            <a:endParaRPr lang="en-US" dirty="0"/>
          </a:p>
          <a:p>
            <a:pPr>
              <a:defRPr b="1"/>
            </a:pPr>
            <a:r>
              <a:rPr lang="en-US" dirty="0"/>
              <a:t>A group of tutors viewed these role-plays and concluded:</a:t>
            </a:r>
          </a:p>
          <a:p>
            <a:pPr lvl="1"/>
            <a:r>
              <a:rPr lang="en-US" dirty="0"/>
              <a:t>Gender does play some, unagreed upon, role in the writing conference</a:t>
            </a:r>
          </a:p>
          <a:p>
            <a:pPr lvl="1"/>
            <a:r>
              <a:rPr lang="en-US" dirty="0"/>
              <a:t>Both parties are responsible for the conference, but the tutor has the ability to guide the session at any time</a:t>
            </a:r>
          </a:p>
          <a:p>
            <a:pPr lvl="2"/>
            <a:r>
              <a:rPr lang="en-US" dirty="0"/>
              <a:t>“one always has the power to change the status quo in a communicative event” (page 5)</a:t>
            </a:r>
          </a:p>
          <a:p>
            <a:pPr lvl="0">
              <a:defRPr b="1"/>
            </a:pPr>
            <a:endParaRPr lang="en-US" dirty="0"/>
          </a:p>
          <a:p>
            <a:pPr marL="457200" lvl="1" indent="0">
              <a:buNone/>
            </a:pPr>
            <a:endParaRPr lang="en-US" dirty="0"/>
          </a:p>
          <a:p>
            <a:pPr marL="0" indent="0">
              <a:buNone/>
            </a:pPr>
            <a:endParaRPr lang="es-ES" dirty="0"/>
          </a:p>
        </p:txBody>
      </p:sp>
    </p:spTree>
    <p:extLst>
      <p:ext uri="{BB962C8B-B14F-4D97-AF65-F5344CB8AC3E}">
        <p14:creationId xmlns:p14="http://schemas.microsoft.com/office/powerpoint/2010/main" val="1244522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C4B35-DBF9-40BC-B81E-96265ED7F7CE}"/>
              </a:ext>
            </a:extLst>
          </p:cNvPr>
          <p:cNvSpPr>
            <a:spLocks noGrp="1"/>
          </p:cNvSpPr>
          <p:nvPr>
            <p:ph type="title"/>
          </p:nvPr>
        </p:nvSpPr>
        <p:spPr/>
        <p:txBody>
          <a:bodyPr>
            <a:normAutofit/>
          </a:bodyPr>
          <a:lstStyle/>
          <a:p>
            <a:r>
              <a:rPr lang="en-US" sz="3600">
                <a:solidFill>
                  <a:srgbClr val="EBEBEB"/>
                </a:solidFill>
              </a:rPr>
              <a:t>An Informal Survey</a:t>
            </a:r>
            <a:endParaRPr lang="es-ES" sz="3600">
              <a:solidFill>
                <a:srgbClr val="EBEBEB"/>
              </a:solidFill>
            </a:endParaRPr>
          </a:p>
        </p:txBody>
      </p:sp>
      <p:sp>
        <p:nvSpPr>
          <p:cNvPr id="9" name="Content Placeholder 8">
            <a:extLst>
              <a:ext uri="{FF2B5EF4-FFF2-40B4-BE49-F238E27FC236}">
                <a16:creationId xmlns:a16="http://schemas.microsoft.com/office/drawing/2014/main" id="{D818FA5B-2D25-422C-823D-153BBA766B15}"/>
              </a:ext>
            </a:extLst>
          </p:cNvPr>
          <p:cNvSpPr>
            <a:spLocks noGrp="1"/>
          </p:cNvSpPr>
          <p:nvPr>
            <p:ph idx="1"/>
          </p:nvPr>
        </p:nvSpPr>
        <p:spPr>
          <a:xfrm>
            <a:off x="568960" y="2400300"/>
            <a:ext cx="10850880" cy="4325620"/>
          </a:xfrm>
        </p:spPr>
        <p:txBody>
          <a:bodyPr>
            <a:normAutofit fontScale="92500" lnSpcReduction="20000"/>
          </a:bodyPr>
          <a:lstStyle/>
          <a:p>
            <a:r>
              <a:rPr lang="en-US" dirty="0"/>
              <a:t>Survey of tutors and students from </a:t>
            </a:r>
            <a:r>
              <a:rPr lang="en-US" b="1" dirty="0"/>
              <a:t>41</a:t>
            </a:r>
            <a:r>
              <a:rPr lang="en-US" dirty="0"/>
              <a:t> different tutoring session</a:t>
            </a:r>
          </a:p>
          <a:p>
            <a:pPr marL="0" indent="0">
              <a:buNone/>
            </a:pPr>
            <a:endParaRPr lang="en-US" dirty="0"/>
          </a:p>
          <a:p>
            <a:r>
              <a:rPr lang="en-US" b="1" dirty="0"/>
              <a:t>71% </a:t>
            </a:r>
            <a:r>
              <a:rPr lang="en-US" dirty="0"/>
              <a:t>of students and tutors identified the tutor, regardless of gender, to be the one that did most of the talking</a:t>
            </a:r>
          </a:p>
          <a:p>
            <a:pPr marL="0" indent="0">
              <a:buNone/>
            </a:pPr>
            <a:endParaRPr lang="en-US" dirty="0"/>
          </a:p>
          <a:p>
            <a:r>
              <a:rPr lang="en-US" dirty="0"/>
              <a:t>Majority of respondents described the relationship between student and tutor as professional</a:t>
            </a:r>
          </a:p>
          <a:p>
            <a:pPr marL="0" indent="0">
              <a:buNone/>
            </a:pPr>
            <a:endParaRPr lang="en-US" dirty="0"/>
          </a:p>
          <a:p>
            <a:r>
              <a:rPr lang="en-US" b="1" dirty="0"/>
              <a:t>62%</a:t>
            </a:r>
            <a:r>
              <a:rPr lang="en-US" dirty="0"/>
              <a:t> of writers and </a:t>
            </a:r>
            <a:r>
              <a:rPr lang="en-US" b="1" dirty="0"/>
              <a:t>74%</a:t>
            </a:r>
            <a:r>
              <a:rPr lang="en-US" dirty="0"/>
              <a:t> of tutors say gender didn’t make a difference</a:t>
            </a:r>
          </a:p>
          <a:p>
            <a:pPr marL="0" indent="0">
              <a:buNone/>
            </a:pPr>
            <a:endParaRPr lang="en-US" dirty="0"/>
          </a:p>
          <a:p>
            <a:r>
              <a:rPr lang="en-US" b="1" dirty="0"/>
              <a:t>86% </a:t>
            </a:r>
            <a:r>
              <a:rPr lang="en-US" dirty="0"/>
              <a:t>of both writers and tutors say that the session would have been different with different people involved</a:t>
            </a:r>
          </a:p>
          <a:p>
            <a:pPr marL="0" indent="0">
              <a:buNone/>
            </a:pPr>
            <a:endParaRPr lang="en-US" dirty="0"/>
          </a:p>
          <a:p>
            <a:r>
              <a:rPr lang="en-US" dirty="0"/>
              <a:t>About </a:t>
            </a:r>
            <a:r>
              <a:rPr lang="en-US" b="1" dirty="0"/>
              <a:t>50% </a:t>
            </a:r>
            <a:r>
              <a:rPr lang="en-US" dirty="0"/>
              <a:t>said it would have been different with different a different gender pairing</a:t>
            </a:r>
            <a:endParaRPr lang="es-ES" dirty="0"/>
          </a:p>
        </p:txBody>
      </p:sp>
    </p:spTree>
    <p:extLst>
      <p:ext uri="{BB962C8B-B14F-4D97-AF65-F5344CB8AC3E}">
        <p14:creationId xmlns:p14="http://schemas.microsoft.com/office/powerpoint/2010/main" val="2664300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3E10248-AF0E-477D-B4D2-47C02CE4E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33010C2-2DA5-460F-A40C-5317F567A0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4" name="Rectangle 13">
            <a:extLst>
              <a:ext uri="{FF2B5EF4-FFF2-40B4-BE49-F238E27FC236}">
                <a16:creationId xmlns:a16="http://schemas.microsoft.com/office/drawing/2014/main" id="{73C0A186-7444-4460-9C37-532E7671E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4" name="Title 3">
            <a:extLst>
              <a:ext uri="{FF2B5EF4-FFF2-40B4-BE49-F238E27FC236}">
                <a16:creationId xmlns:a16="http://schemas.microsoft.com/office/drawing/2014/main" id="{97A4D5C8-07C9-47A2-93D7-7C320F680463}"/>
              </a:ext>
            </a:extLst>
          </p:cNvPr>
          <p:cNvSpPr>
            <a:spLocks noGrp="1"/>
          </p:cNvSpPr>
          <p:nvPr>
            <p:ph type="title"/>
          </p:nvPr>
        </p:nvSpPr>
        <p:spPr>
          <a:xfrm>
            <a:off x="1199405" y="2099733"/>
            <a:ext cx="8825658" cy="2677648"/>
          </a:xfrm>
        </p:spPr>
        <p:txBody>
          <a:bodyPr vert="horz" lIns="91440" tIns="45720" rIns="91440" bIns="45720" rtlCol="0" anchor="b">
            <a:normAutofit/>
          </a:bodyPr>
          <a:lstStyle/>
          <a:p>
            <a:pPr>
              <a:lnSpc>
                <a:spcPct val="90000"/>
              </a:lnSpc>
            </a:pPr>
            <a:r>
              <a:rPr lang="en-US" sz="4200" b="0" i="0" kern="1200">
                <a:solidFill>
                  <a:schemeClr val="tx2">
                    <a:lumMod val="75000"/>
                  </a:schemeClr>
                </a:solidFill>
                <a:latin typeface="+mj-lt"/>
                <a:ea typeface="+mj-ea"/>
                <a:cs typeface="+mj-cs"/>
              </a:rPr>
              <a:t>IT’S NOT ABOUT WHAT YOU SAY, BUT HOW YOU SAY IT (AND TO WHOM): ACCOMODATING GENDER IN THE WRITING CENTER</a:t>
            </a:r>
          </a:p>
        </p:txBody>
      </p:sp>
      <p:sp>
        <p:nvSpPr>
          <p:cNvPr id="5" name="Text Placeholder 4">
            <a:extLst>
              <a:ext uri="{FF2B5EF4-FFF2-40B4-BE49-F238E27FC236}">
                <a16:creationId xmlns:a16="http://schemas.microsoft.com/office/drawing/2014/main" id="{66D150E8-9A7B-48BE-A0CA-D2CB69A33DBE}"/>
              </a:ext>
            </a:extLst>
          </p:cNvPr>
          <p:cNvSpPr>
            <a:spLocks noGrp="1"/>
          </p:cNvSpPr>
          <p:nvPr>
            <p:ph type="body" idx="1"/>
          </p:nvPr>
        </p:nvSpPr>
        <p:spPr>
          <a:xfrm>
            <a:off x="1154955" y="4777380"/>
            <a:ext cx="8825658" cy="861420"/>
          </a:xfrm>
        </p:spPr>
        <p:txBody>
          <a:bodyPr vert="horz" lIns="91440" tIns="45720" rIns="91440" bIns="45720" rtlCol="0" anchor="t">
            <a:normAutofit/>
          </a:bodyPr>
          <a:lstStyle/>
          <a:p>
            <a:r>
              <a:rPr lang="en-US" sz="1800" b="0" i="0" kern="1200" cap="all">
                <a:solidFill>
                  <a:schemeClr val="tx2"/>
                </a:solidFill>
                <a:latin typeface="+mn-lt"/>
                <a:ea typeface="+mn-ea"/>
                <a:cs typeface="+mn-cs"/>
              </a:rPr>
              <a:t>Claire Elizabeth O’Leary</a:t>
            </a:r>
          </a:p>
        </p:txBody>
      </p:sp>
      <p:sp>
        <p:nvSpPr>
          <p:cNvPr id="20" name="Rectangle 19">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740595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8ABDB68-E3D5-448E-97D3-06FFEF6801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7" name="Freeform 5">
            <a:extLst>
              <a:ext uri="{FF2B5EF4-FFF2-40B4-BE49-F238E27FC236}">
                <a16:creationId xmlns:a16="http://schemas.microsoft.com/office/drawing/2014/main" id="{B8DD7FEB-D9F3-4F5B-982C-36B0664D0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29" name="Freeform 5">
            <a:extLst>
              <a:ext uri="{FF2B5EF4-FFF2-40B4-BE49-F238E27FC236}">
                <a16:creationId xmlns:a16="http://schemas.microsoft.com/office/drawing/2014/main" id="{96BA11E4-0636-4FA9-A836-2A4FB1764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4" name="Title 3">
            <a:extLst>
              <a:ext uri="{FF2B5EF4-FFF2-40B4-BE49-F238E27FC236}">
                <a16:creationId xmlns:a16="http://schemas.microsoft.com/office/drawing/2014/main" id="{BE60A608-1F22-47E9-8010-787AC2B361EF}"/>
              </a:ext>
            </a:extLst>
          </p:cNvPr>
          <p:cNvSpPr>
            <a:spLocks noGrp="1"/>
          </p:cNvSpPr>
          <p:nvPr>
            <p:ph type="title"/>
          </p:nvPr>
        </p:nvSpPr>
        <p:spPr>
          <a:xfrm>
            <a:off x="639098" y="629265"/>
            <a:ext cx="6072776" cy="1622322"/>
          </a:xfrm>
        </p:spPr>
        <p:txBody>
          <a:bodyPr>
            <a:normAutofit/>
          </a:bodyPr>
          <a:lstStyle/>
          <a:p>
            <a:pPr>
              <a:lnSpc>
                <a:spcPct val="90000"/>
              </a:lnSpc>
            </a:pPr>
            <a:r>
              <a:rPr lang="en-US" sz="3600">
                <a:solidFill>
                  <a:srgbClr val="EBEBEB"/>
                </a:solidFill>
              </a:rPr>
              <a:t>What Research Says About Gender in Communication</a:t>
            </a:r>
            <a:endParaRPr lang="es-ES" sz="3600">
              <a:solidFill>
                <a:srgbClr val="EBEBEB"/>
              </a:solidFill>
            </a:endParaRPr>
          </a:p>
        </p:txBody>
      </p:sp>
      <p:sp>
        <p:nvSpPr>
          <p:cNvPr id="31" name="Freeform: Shape 30">
            <a:extLst>
              <a:ext uri="{FF2B5EF4-FFF2-40B4-BE49-F238E27FC236}">
                <a16:creationId xmlns:a16="http://schemas.microsoft.com/office/drawing/2014/main" id="{5681882E-BDD0-4311-AF62-E80196285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pic>
        <p:nvPicPr>
          <p:cNvPr id="9" name="Graphic 8" descr="Board Room">
            <a:extLst>
              <a:ext uri="{FF2B5EF4-FFF2-40B4-BE49-F238E27FC236}">
                <a16:creationId xmlns:a16="http://schemas.microsoft.com/office/drawing/2014/main" id="{BDAF2E1F-4047-49D0-B7AF-2AA08047C62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18226" y="1375132"/>
            <a:ext cx="4125317" cy="4125317"/>
          </a:xfrm>
          <a:prstGeom prst="rect">
            <a:avLst/>
          </a:prstGeom>
        </p:spPr>
      </p:pic>
      <p:sp>
        <p:nvSpPr>
          <p:cNvPr id="33" name="Rectangle 32">
            <a:extLst>
              <a:ext uri="{FF2B5EF4-FFF2-40B4-BE49-F238E27FC236}">
                <a16:creationId xmlns:a16="http://schemas.microsoft.com/office/drawing/2014/main" id="{EADD3260-4BDA-459B-A162-5E1B897E3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Oval 34">
            <a:extLst>
              <a:ext uri="{FF2B5EF4-FFF2-40B4-BE49-F238E27FC236}">
                <a16:creationId xmlns:a16="http://schemas.microsoft.com/office/drawing/2014/main" id="{283DA7DD-CA37-4ED7-8710-48E56B063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7" name="Oval 36">
            <a:extLst>
              <a:ext uri="{FF2B5EF4-FFF2-40B4-BE49-F238E27FC236}">
                <a16:creationId xmlns:a16="http://schemas.microsoft.com/office/drawing/2014/main" id="{B92F2E3C-66CD-4DEB-BA14-2A5912B65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5" name="Content Placeholder 4">
            <a:extLst>
              <a:ext uri="{FF2B5EF4-FFF2-40B4-BE49-F238E27FC236}">
                <a16:creationId xmlns:a16="http://schemas.microsoft.com/office/drawing/2014/main" id="{A7C3B1F9-CDAF-484D-8DEB-EA8B7F27EA06}"/>
              </a:ext>
            </a:extLst>
          </p:cNvPr>
          <p:cNvSpPr>
            <a:spLocks noGrp="1"/>
          </p:cNvSpPr>
          <p:nvPr>
            <p:ph idx="1"/>
          </p:nvPr>
        </p:nvSpPr>
        <p:spPr>
          <a:xfrm>
            <a:off x="639098" y="2418735"/>
            <a:ext cx="6072776" cy="3811740"/>
          </a:xfrm>
        </p:spPr>
        <p:txBody>
          <a:bodyPr anchor="ctr">
            <a:normAutofit/>
          </a:bodyPr>
          <a:lstStyle/>
          <a:p>
            <a:r>
              <a:rPr lang="en-US" dirty="0">
                <a:solidFill>
                  <a:srgbClr val="FFFFFF"/>
                </a:solidFill>
              </a:rPr>
              <a:t>Visible social characteristics, like race and gender, partially determine the course of a conversation</a:t>
            </a:r>
          </a:p>
          <a:p>
            <a:r>
              <a:rPr lang="en-US" dirty="0">
                <a:solidFill>
                  <a:srgbClr val="FFFFFF"/>
                </a:solidFill>
              </a:rPr>
              <a:t>Students and tutors manifest gender roles in conversation</a:t>
            </a:r>
          </a:p>
          <a:p>
            <a:r>
              <a:rPr lang="en-US" dirty="0">
                <a:solidFill>
                  <a:srgbClr val="FFFFFF"/>
                </a:solidFill>
              </a:rPr>
              <a:t>Formal v. Informal Conversation </a:t>
            </a:r>
          </a:p>
          <a:p>
            <a:pPr lvl="1"/>
            <a:r>
              <a:rPr lang="en-US" dirty="0">
                <a:solidFill>
                  <a:srgbClr val="FFFFFF"/>
                </a:solidFill>
              </a:rPr>
              <a:t>In formal conversation there is little to no difference in the conversation practices of the authority figure, whether male or female</a:t>
            </a:r>
          </a:p>
          <a:p>
            <a:r>
              <a:rPr lang="en-US" dirty="0">
                <a:solidFill>
                  <a:srgbClr val="FFFFFF"/>
                </a:solidFill>
              </a:rPr>
              <a:t>In teaching situations, the empowered individual will adapt conversation styles to accommodate gender performance</a:t>
            </a:r>
          </a:p>
          <a:p>
            <a:pPr marL="0" indent="0">
              <a:buNone/>
            </a:pPr>
            <a:endParaRPr lang="es-ES" dirty="0">
              <a:solidFill>
                <a:srgbClr val="FFFFFF"/>
              </a:solidFill>
            </a:endParaRPr>
          </a:p>
        </p:txBody>
      </p:sp>
    </p:spTree>
    <p:extLst>
      <p:ext uri="{BB962C8B-B14F-4D97-AF65-F5344CB8AC3E}">
        <p14:creationId xmlns:p14="http://schemas.microsoft.com/office/powerpoint/2010/main" val="269125030"/>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6E420-A2DE-47D8-BF76-DBD3E0A5E035}"/>
              </a:ext>
            </a:extLst>
          </p:cNvPr>
          <p:cNvSpPr>
            <a:spLocks noGrp="1"/>
          </p:cNvSpPr>
          <p:nvPr>
            <p:ph type="title"/>
          </p:nvPr>
        </p:nvSpPr>
        <p:spPr>
          <a:xfrm>
            <a:off x="1154954" y="973668"/>
            <a:ext cx="8761413" cy="706964"/>
          </a:xfrm>
        </p:spPr>
        <p:txBody>
          <a:bodyPr>
            <a:normAutofit/>
          </a:bodyPr>
          <a:lstStyle/>
          <a:p>
            <a:r>
              <a:rPr lang="en-US" sz="3600">
                <a:solidFill>
                  <a:srgbClr val="EBEBEB"/>
                </a:solidFill>
              </a:rPr>
              <a:t>Study</a:t>
            </a:r>
            <a:endParaRPr lang="es-ES" sz="3600">
              <a:solidFill>
                <a:srgbClr val="EBEBEB"/>
              </a:solidFill>
            </a:endParaRPr>
          </a:p>
        </p:txBody>
      </p:sp>
      <p:graphicFrame>
        <p:nvGraphicFramePr>
          <p:cNvPr id="5" name="Content Placeholder 2">
            <a:extLst>
              <a:ext uri="{FF2B5EF4-FFF2-40B4-BE49-F238E27FC236}">
                <a16:creationId xmlns:a16="http://schemas.microsoft.com/office/drawing/2014/main" id="{8B79718D-0B71-4875-AAA4-D86ACE04044E}"/>
              </a:ext>
            </a:extLst>
          </p:cNvPr>
          <p:cNvGraphicFramePr>
            <a:graphicFrameLocks noGrp="1"/>
          </p:cNvGraphicFramePr>
          <p:nvPr>
            <p:ph idx="1"/>
            <p:extLst>
              <p:ext uri="{D42A27DB-BD31-4B8C-83A1-F6EECF244321}">
                <p14:modId xmlns:p14="http://schemas.microsoft.com/office/powerpoint/2010/main" val="3019958172"/>
              </p:ext>
            </p:extLst>
          </p:nvPr>
        </p:nvGraphicFramePr>
        <p:xfrm>
          <a:off x="906541" y="2552700"/>
          <a:ext cx="10378917" cy="37066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58914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Group 8">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8" name="Rectangle 12">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5"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17" name="Rectangle 16">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F00F48D-4DCA-4B58-95AF-E2133E665995}"/>
              </a:ext>
            </a:extLst>
          </p:cNvPr>
          <p:cNvSpPr>
            <a:spLocks noGrp="1"/>
          </p:cNvSpPr>
          <p:nvPr>
            <p:ph type="title"/>
          </p:nvPr>
        </p:nvSpPr>
        <p:spPr>
          <a:xfrm>
            <a:off x="8160773" y="718542"/>
            <a:ext cx="3382297" cy="3281957"/>
          </a:xfrm>
        </p:spPr>
        <p:txBody>
          <a:bodyPr vert="horz" lIns="91440" tIns="45720" rIns="91440" bIns="45720" rtlCol="0" anchor="b">
            <a:normAutofit/>
          </a:bodyPr>
          <a:lstStyle/>
          <a:p>
            <a:r>
              <a:rPr lang="en-US" sz="5400" b="0" i="0" kern="1200" dirty="0">
                <a:solidFill>
                  <a:srgbClr val="EBEBEB"/>
                </a:solidFill>
                <a:latin typeface="+mj-lt"/>
                <a:ea typeface="+mj-ea"/>
                <a:cs typeface="+mj-cs"/>
              </a:rPr>
              <a:t>Results</a:t>
            </a:r>
          </a:p>
        </p:txBody>
      </p:sp>
      <p:graphicFrame>
        <p:nvGraphicFramePr>
          <p:cNvPr id="4" name="Content Placeholder 3">
            <a:extLst>
              <a:ext uri="{FF2B5EF4-FFF2-40B4-BE49-F238E27FC236}">
                <a16:creationId xmlns:a16="http://schemas.microsoft.com/office/drawing/2014/main" id="{38256D8F-AF3F-4C3F-84A0-57F0D2CAA917}"/>
              </a:ext>
            </a:extLst>
          </p:cNvPr>
          <p:cNvGraphicFramePr>
            <a:graphicFrameLocks noGrp="1"/>
          </p:cNvGraphicFramePr>
          <p:nvPr>
            <p:ph idx="1"/>
            <p:extLst>
              <p:ext uri="{D42A27DB-BD31-4B8C-83A1-F6EECF244321}">
                <p14:modId xmlns:p14="http://schemas.microsoft.com/office/powerpoint/2010/main" val="4099278686"/>
              </p:ext>
            </p:extLst>
          </p:nvPr>
        </p:nvGraphicFramePr>
        <p:xfrm>
          <a:off x="1068388" y="1113062"/>
          <a:ext cx="6919812" cy="4513180"/>
        </p:xfrm>
        <a:graphic>
          <a:graphicData uri="http://schemas.openxmlformats.org/drawingml/2006/table">
            <a:tbl>
              <a:tblPr firstRow="1" bandRow="1">
                <a:tableStyleId>{5C22544A-7EE6-4342-B048-85BDC9FD1C3A}</a:tableStyleId>
              </a:tblPr>
              <a:tblGrid>
                <a:gridCol w="3400314">
                  <a:extLst>
                    <a:ext uri="{9D8B030D-6E8A-4147-A177-3AD203B41FA5}">
                      <a16:colId xmlns:a16="http://schemas.microsoft.com/office/drawing/2014/main" val="2972578250"/>
                    </a:ext>
                  </a:extLst>
                </a:gridCol>
                <a:gridCol w="3519498">
                  <a:extLst>
                    <a:ext uri="{9D8B030D-6E8A-4147-A177-3AD203B41FA5}">
                      <a16:colId xmlns:a16="http://schemas.microsoft.com/office/drawing/2014/main" val="539414613"/>
                    </a:ext>
                  </a:extLst>
                </a:gridCol>
              </a:tblGrid>
              <a:tr h="2256590">
                <a:tc>
                  <a:txBody>
                    <a:bodyPr/>
                    <a:lstStyle/>
                    <a:p>
                      <a:r>
                        <a:rPr lang="en-US" sz="1600"/>
                        <a:t>Anna and Rich</a:t>
                      </a:r>
                    </a:p>
                    <a:p>
                      <a:pPr marL="285750" indent="-285750">
                        <a:buFont typeface="Wingdings" panose="05000000000000000000" pitchFamily="2" charset="2"/>
                        <a:buChar char="Ø"/>
                      </a:pPr>
                      <a:r>
                        <a:rPr lang="en-US" sz="1600"/>
                        <a:t>Less formal</a:t>
                      </a:r>
                    </a:p>
                    <a:p>
                      <a:pPr marL="285750" indent="-285750">
                        <a:buFont typeface="Wingdings" panose="05000000000000000000" pitchFamily="2" charset="2"/>
                        <a:buChar char="Ø"/>
                      </a:pPr>
                      <a:r>
                        <a:rPr lang="en-US" sz="1600"/>
                        <a:t>More talk-time</a:t>
                      </a:r>
                    </a:p>
                    <a:p>
                      <a:pPr marL="285750" indent="-285750">
                        <a:buFont typeface="Wingdings" panose="05000000000000000000" pitchFamily="2" charset="2"/>
                        <a:buChar char="Ø"/>
                      </a:pPr>
                      <a:r>
                        <a:rPr lang="en-US" sz="1600"/>
                        <a:t>Less self-doubt</a:t>
                      </a:r>
                    </a:p>
                    <a:p>
                      <a:pPr marL="285750" indent="-285750">
                        <a:buFont typeface="Wingdings" panose="05000000000000000000" pitchFamily="2" charset="2"/>
                        <a:buChar char="Ø"/>
                      </a:pPr>
                      <a:r>
                        <a:rPr lang="en-US" sz="1600"/>
                        <a:t>Both a masculine (assertive) and feminine (active listening) traits</a:t>
                      </a:r>
                      <a:endParaRPr lang="es-ES" sz="1600"/>
                    </a:p>
                  </a:txBody>
                  <a:tcPr marL="80245" marR="80245" marT="40123" marB="40123"/>
                </a:tc>
                <a:tc>
                  <a:txBody>
                    <a:bodyPr/>
                    <a:lstStyle/>
                    <a:p>
                      <a:r>
                        <a:rPr lang="en-US" sz="1600"/>
                        <a:t>Anna and Jillian</a:t>
                      </a:r>
                    </a:p>
                    <a:p>
                      <a:pPr marL="285750" indent="-285750">
                        <a:buFont typeface="Wingdings" panose="05000000000000000000" pitchFamily="2" charset="2"/>
                        <a:buChar char="Ø"/>
                      </a:pPr>
                      <a:r>
                        <a:rPr lang="en-US" sz="1600"/>
                        <a:t>Less formal</a:t>
                      </a:r>
                    </a:p>
                    <a:p>
                      <a:pPr marL="285750" indent="-285750">
                        <a:buFont typeface="Wingdings" panose="05000000000000000000" pitchFamily="2" charset="2"/>
                        <a:buChar char="Ø"/>
                      </a:pPr>
                      <a:r>
                        <a:rPr lang="en-US" sz="1600"/>
                        <a:t>Less talk-time</a:t>
                      </a:r>
                    </a:p>
                    <a:p>
                      <a:pPr marL="285750" indent="-285750">
                        <a:buFont typeface="Wingdings" panose="05000000000000000000" pitchFamily="2" charset="2"/>
                        <a:buChar char="Ø"/>
                      </a:pPr>
                      <a:r>
                        <a:rPr lang="en-US" sz="1600"/>
                        <a:t>More self doubt</a:t>
                      </a:r>
                    </a:p>
                    <a:p>
                      <a:pPr marL="285750" indent="-285750">
                        <a:buFont typeface="Wingdings" panose="05000000000000000000" pitchFamily="2" charset="2"/>
                        <a:buChar char="Ø"/>
                      </a:pPr>
                      <a:r>
                        <a:rPr lang="en-US" sz="1600"/>
                        <a:t>Assumed a more feminine conversation style (have power to Anna)</a:t>
                      </a:r>
                    </a:p>
                    <a:p>
                      <a:pPr marL="285750" indent="-285750">
                        <a:buFont typeface="Wingdings" panose="05000000000000000000" pitchFamily="2" charset="2"/>
                        <a:buChar char="Ø"/>
                      </a:pPr>
                      <a:endParaRPr lang="es-ES" sz="1600"/>
                    </a:p>
                  </a:txBody>
                  <a:tcPr marL="80245" marR="80245" marT="40123" marB="40123"/>
                </a:tc>
                <a:extLst>
                  <a:ext uri="{0D108BD9-81ED-4DB2-BD59-A6C34878D82A}">
                    <a16:rowId xmlns:a16="http://schemas.microsoft.com/office/drawing/2014/main" val="3051745725"/>
                  </a:ext>
                </a:extLst>
              </a:tr>
              <a:tr h="2256590">
                <a:tc>
                  <a:txBody>
                    <a:bodyPr/>
                    <a:lstStyle/>
                    <a:p>
                      <a:r>
                        <a:rPr lang="en-US" sz="1600"/>
                        <a:t>Jane and Benjamin</a:t>
                      </a:r>
                    </a:p>
                    <a:p>
                      <a:pPr marL="285750" indent="-285750">
                        <a:buFont typeface="Wingdings" panose="05000000000000000000" pitchFamily="2" charset="2"/>
                        <a:buChar char="Ø"/>
                      </a:pPr>
                      <a:r>
                        <a:rPr lang="en-US" sz="1600"/>
                        <a:t>More formal</a:t>
                      </a:r>
                    </a:p>
                    <a:p>
                      <a:pPr marL="285750" indent="-285750">
                        <a:buFont typeface="Wingdings" panose="05000000000000000000" pitchFamily="2" charset="2"/>
                        <a:buChar char="Ø"/>
                      </a:pPr>
                      <a:r>
                        <a:rPr lang="en-US" sz="1600"/>
                        <a:t>Underprepared and unwilling to work</a:t>
                      </a:r>
                    </a:p>
                    <a:p>
                      <a:pPr marL="285750" indent="-285750">
                        <a:buFont typeface="Wingdings" panose="05000000000000000000" pitchFamily="2" charset="2"/>
                        <a:buChar char="Ø"/>
                      </a:pPr>
                      <a:r>
                        <a:rPr lang="en-US" sz="1600"/>
                        <a:t>Combative conversational style</a:t>
                      </a:r>
                    </a:p>
                    <a:p>
                      <a:pPr marL="285750" indent="-285750">
                        <a:buFont typeface="Wingdings" panose="05000000000000000000" pitchFamily="2" charset="2"/>
                        <a:buChar char="Ø"/>
                      </a:pPr>
                      <a:r>
                        <a:rPr lang="en-US" sz="1600"/>
                        <a:t>More masculine style of conversation with authority</a:t>
                      </a:r>
                    </a:p>
                  </a:txBody>
                  <a:tcPr marL="80245" marR="80245" marT="40123" marB="40123"/>
                </a:tc>
                <a:tc>
                  <a:txBody>
                    <a:bodyPr/>
                    <a:lstStyle/>
                    <a:p>
                      <a:r>
                        <a:rPr lang="en-US" sz="1600" dirty="0"/>
                        <a:t>Jane and Alexis</a:t>
                      </a:r>
                    </a:p>
                    <a:p>
                      <a:pPr marL="285750" indent="-285750">
                        <a:buFont typeface="Wingdings" panose="05000000000000000000" pitchFamily="2" charset="2"/>
                        <a:buChar char="Ø"/>
                      </a:pPr>
                      <a:r>
                        <a:rPr lang="en-US" sz="1600" dirty="0"/>
                        <a:t>More formal</a:t>
                      </a:r>
                    </a:p>
                    <a:p>
                      <a:pPr marL="285750" indent="-285750">
                        <a:buFont typeface="Wingdings" panose="05000000000000000000" pitchFamily="2" charset="2"/>
                        <a:buChar char="Ø"/>
                      </a:pPr>
                      <a:r>
                        <a:rPr lang="en-US" sz="1600" dirty="0"/>
                        <a:t>More prepared, and willing to follow Jane’s lead</a:t>
                      </a:r>
                    </a:p>
                    <a:p>
                      <a:pPr marL="285750" indent="-285750">
                        <a:buFont typeface="Wingdings" panose="05000000000000000000" pitchFamily="2" charset="2"/>
                        <a:buChar char="Ø"/>
                      </a:pPr>
                      <a:r>
                        <a:rPr lang="en-US" sz="1600" dirty="0"/>
                        <a:t>Friendlier tone</a:t>
                      </a:r>
                    </a:p>
                    <a:p>
                      <a:pPr marL="285750" indent="-285750">
                        <a:buFont typeface="Wingdings" panose="05000000000000000000" pitchFamily="2" charset="2"/>
                        <a:buChar char="Ø"/>
                      </a:pPr>
                      <a:r>
                        <a:rPr lang="en-US" sz="1600" dirty="0"/>
                        <a:t>More feminine style of conversation in deferring to Jane</a:t>
                      </a:r>
                      <a:endParaRPr lang="es-ES" sz="1600" dirty="0"/>
                    </a:p>
                  </a:txBody>
                  <a:tcPr marL="80245" marR="80245" marT="40123" marB="40123"/>
                </a:tc>
                <a:extLst>
                  <a:ext uri="{0D108BD9-81ED-4DB2-BD59-A6C34878D82A}">
                    <a16:rowId xmlns:a16="http://schemas.microsoft.com/office/drawing/2014/main" val="1381356901"/>
                  </a:ext>
                </a:extLst>
              </a:tr>
            </a:tbl>
          </a:graphicData>
        </a:graphic>
      </p:graphicFrame>
    </p:spTree>
    <p:extLst>
      <p:ext uri="{BB962C8B-B14F-4D97-AF65-F5344CB8AC3E}">
        <p14:creationId xmlns:p14="http://schemas.microsoft.com/office/powerpoint/2010/main" val="4154897367"/>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0DC0F2C-5C27-4EC6-9754-B361B0C72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9E77E138-7645-4D07-B09A-9F3642A685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0" y="0"/>
            <a:ext cx="12192000" cy="6858000"/>
            <a:chOff x="0" y="0"/>
            <a:chExt cx="12192000" cy="6858000"/>
          </a:xfrm>
        </p:grpSpPr>
        <p:sp>
          <p:nvSpPr>
            <p:cNvPr id="27" name="Rectangle 26">
              <a:extLst>
                <a:ext uri="{FF2B5EF4-FFF2-40B4-BE49-F238E27FC236}">
                  <a16:creationId xmlns:a16="http://schemas.microsoft.com/office/drawing/2014/main" id="{A56C5CFB-285C-4778-978B-B23EF471F5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Oval 27">
              <a:extLst>
                <a:ext uri="{FF2B5EF4-FFF2-40B4-BE49-F238E27FC236}">
                  <a16:creationId xmlns:a16="http://schemas.microsoft.com/office/drawing/2014/main" id="{50C4BFD8-0A80-40F1-9F9B-E9981F6B7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9" name="Oval 28">
              <a:extLst>
                <a:ext uri="{FF2B5EF4-FFF2-40B4-BE49-F238E27FC236}">
                  <a16:creationId xmlns:a16="http://schemas.microsoft.com/office/drawing/2014/main" id="{6F080229-11A6-48C1-B5FC-010FF29E7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0" name="Oval 29">
              <a:extLst>
                <a:ext uri="{FF2B5EF4-FFF2-40B4-BE49-F238E27FC236}">
                  <a16:creationId xmlns:a16="http://schemas.microsoft.com/office/drawing/2014/main" id="{434F3838-F7FD-4275-8FE5-11B53CF38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1" name="Oval 30">
              <a:extLst>
                <a:ext uri="{FF2B5EF4-FFF2-40B4-BE49-F238E27FC236}">
                  <a16:creationId xmlns:a16="http://schemas.microsoft.com/office/drawing/2014/main" id="{0014878A-F933-408B-A8C5-8853A9EB4D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2" name="Oval 31">
              <a:extLst>
                <a:ext uri="{FF2B5EF4-FFF2-40B4-BE49-F238E27FC236}">
                  <a16:creationId xmlns:a16="http://schemas.microsoft.com/office/drawing/2014/main" id="{A4358457-400C-407C-B1C7-322E3A951B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3" name="Freeform 5">
              <a:extLst>
                <a:ext uri="{FF2B5EF4-FFF2-40B4-BE49-F238E27FC236}">
                  <a16:creationId xmlns:a16="http://schemas.microsoft.com/office/drawing/2014/main" id="{BB5C445F-93DC-425D-8531-0B9FF4434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34" name="Freeform 5">
              <a:extLst>
                <a:ext uri="{FF2B5EF4-FFF2-40B4-BE49-F238E27FC236}">
                  <a16:creationId xmlns:a16="http://schemas.microsoft.com/office/drawing/2014/main" id="{FD7CA6C4-0411-42B4-9084-F7340B42A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35" name="Freeform 5">
              <a:extLst>
                <a:ext uri="{FF2B5EF4-FFF2-40B4-BE49-F238E27FC236}">
                  <a16:creationId xmlns:a16="http://schemas.microsoft.com/office/drawing/2014/main" id="{B0122352-D2A8-463A-98F7-51B4C4409D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a:extLst>
              <a:ext uri="{FF2B5EF4-FFF2-40B4-BE49-F238E27FC236}">
                <a16:creationId xmlns:a16="http://schemas.microsoft.com/office/drawing/2014/main" id="{A5159FE6-0F4C-44B9-B33E-26348F193DA3}"/>
              </a:ext>
            </a:extLst>
          </p:cNvPr>
          <p:cNvSpPr>
            <a:spLocks noGrp="1"/>
          </p:cNvSpPr>
          <p:nvPr>
            <p:ph type="title"/>
          </p:nvPr>
        </p:nvSpPr>
        <p:spPr>
          <a:xfrm>
            <a:off x="1154954" y="5385410"/>
            <a:ext cx="8761413" cy="706964"/>
          </a:xfrm>
        </p:spPr>
        <p:txBody>
          <a:bodyPr>
            <a:normAutofit/>
          </a:bodyPr>
          <a:lstStyle/>
          <a:p>
            <a:r>
              <a:rPr lang="en-US" sz="3600">
                <a:solidFill>
                  <a:srgbClr val="EBEBEB"/>
                </a:solidFill>
              </a:rPr>
              <a:t>Conclusion</a:t>
            </a:r>
            <a:endParaRPr lang="es-ES" sz="3600">
              <a:solidFill>
                <a:srgbClr val="EBEBEB"/>
              </a:solidFill>
            </a:endParaRPr>
          </a:p>
        </p:txBody>
      </p:sp>
      <p:sp>
        <p:nvSpPr>
          <p:cNvPr id="37" name="Rectangle 36">
            <a:extLst>
              <a:ext uri="{FF2B5EF4-FFF2-40B4-BE49-F238E27FC236}">
                <a16:creationId xmlns:a16="http://schemas.microsoft.com/office/drawing/2014/main" id="{8F6A0E89-562A-4A9E-98AC-2BA897ABB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4823A807-A70E-450E-8350-B3F08F8B00CB}"/>
              </a:ext>
            </a:extLst>
          </p:cNvPr>
          <p:cNvGraphicFramePr>
            <a:graphicFrameLocks noGrp="1"/>
          </p:cNvGraphicFramePr>
          <p:nvPr>
            <p:ph idx="1"/>
            <p:extLst>
              <p:ext uri="{D42A27DB-BD31-4B8C-83A1-F6EECF244321}">
                <p14:modId xmlns:p14="http://schemas.microsoft.com/office/powerpoint/2010/main" val="2118486697"/>
              </p:ext>
            </p:extLst>
          </p:nvPr>
        </p:nvGraphicFramePr>
        <p:xfrm>
          <a:off x="763588" y="628650"/>
          <a:ext cx="10148729" cy="36224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71565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extLst/>
          </a:blip>
          <a:stretch/>
        </a:blipFill>
        <a:effectLst/>
      </p:bgPr>
    </p:bg>
    <p:spTree>
      <p:nvGrpSpPr>
        <p:cNvPr id="1" name=""/>
        <p:cNvGrpSpPr/>
        <p:nvPr/>
      </p:nvGrpSpPr>
      <p:grpSpPr>
        <a:xfrm>
          <a:off x="0" y="0"/>
          <a:ext cx="0" cy="0"/>
          <a:chOff x="0" y="0"/>
          <a:chExt cx="0" cy="0"/>
        </a:xfrm>
      </p:grpSpPr>
      <p:grpSp>
        <p:nvGrpSpPr>
          <p:cNvPr id="8" name="Group 10">
            <a:extLst>
              <a:ext uri="{FF2B5EF4-FFF2-40B4-BE49-F238E27FC236}">
                <a16:creationId xmlns:a16="http://schemas.microsoft.com/office/drawing/2014/main" id="{F1ECA4FE-7D2F-4576-B767-3A5F5ABFE9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useBgFill="1">
          <p:nvSpPr>
            <p:cNvPr id="12" name="Rectangle 11">
              <a:extLst>
                <a:ext uri="{FF2B5EF4-FFF2-40B4-BE49-F238E27FC236}">
                  <a16:creationId xmlns:a16="http://schemas.microsoft.com/office/drawing/2014/main" id="{5969441E-5462-4859-86CD-1737FDE360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3" name="Freeform 5">
              <a:extLst>
                <a:ext uri="{FF2B5EF4-FFF2-40B4-BE49-F238E27FC236}">
                  <a16:creationId xmlns:a16="http://schemas.microsoft.com/office/drawing/2014/main" id="{596BD4B5-6833-40CC-96FE-EDC67563426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4" name="Title 3">
            <a:extLst>
              <a:ext uri="{FF2B5EF4-FFF2-40B4-BE49-F238E27FC236}">
                <a16:creationId xmlns:a16="http://schemas.microsoft.com/office/drawing/2014/main" id="{8DB8D843-5B79-4021-BC94-6D6D01D3341D}"/>
              </a:ext>
            </a:extLst>
          </p:cNvPr>
          <p:cNvSpPr>
            <a:spLocks noGrp="1"/>
          </p:cNvSpPr>
          <p:nvPr>
            <p:ph type="ctrTitle"/>
          </p:nvPr>
        </p:nvSpPr>
        <p:spPr>
          <a:xfrm>
            <a:off x="1683171" y="1169773"/>
            <a:ext cx="8825658" cy="2870161"/>
          </a:xfrm>
        </p:spPr>
        <p:txBody>
          <a:bodyPr anchor="b">
            <a:normAutofit/>
          </a:bodyPr>
          <a:lstStyle/>
          <a:p>
            <a:pPr algn="ctr"/>
            <a:r>
              <a:rPr lang="en-US" sz="5400">
                <a:solidFill>
                  <a:schemeClr val="tx1"/>
                </a:solidFill>
              </a:rPr>
              <a:t>A Critique of Both Readings</a:t>
            </a:r>
            <a:endParaRPr lang="es-ES" sz="5400">
              <a:solidFill>
                <a:schemeClr val="tx1"/>
              </a:solidFill>
            </a:endParaRPr>
          </a:p>
        </p:txBody>
      </p:sp>
      <p:sp>
        <p:nvSpPr>
          <p:cNvPr id="6" name="Subtitle 5">
            <a:extLst>
              <a:ext uri="{FF2B5EF4-FFF2-40B4-BE49-F238E27FC236}">
                <a16:creationId xmlns:a16="http://schemas.microsoft.com/office/drawing/2014/main" id="{DFEF387B-B74B-499A-B972-8555C4A580A3}"/>
              </a:ext>
            </a:extLst>
          </p:cNvPr>
          <p:cNvSpPr>
            <a:spLocks noGrp="1"/>
          </p:cNvSpPr>
          <p:nvPr>
            <p:ph type="subTitle" idx="1"/>
          </p:nvPr>
        </p:nvSpPr>
        <p:spPr>
          <a:xfrm>
            <a:off x="1683171" y="4293441"/>
            <a:ext cx="8825658" cy="1234148"/>
          </a:xfrm>
        </p:spPr>
        <p:txBody>
          <a:bodyPr>
            <a:normAutofit/>
          </a:bodyPr>
          <a:lstStyle/>
          <a:p>
            <a:pPr algn="ctr"/>
            <a:r>
              <a:rPr lang="en-US" sz="2000"/>
              <a:t>Gender non-conforming and non-binary identinites</a:t>
            </a:r>
            <a:endParaRPr lang="es-ES" sz="2000"/>
          </a:p>
        </p:txBody>
      </p:sp>
      <p:cxnSp>
        <p:nvCxnSpPr>
          <p:cNvPr id="15" name="Straight Connector 14">
            <a:extLst>
              <a:ext uri="{FF2B5EF4-FFF2-40B4-BE49-F238E27FC236}">
                <a16:creationId xmlns:a16="http://schemas.microsoft.com/office/drawing/2014/main" id="{E81F53E2-F556-42FA-8D24-113839EE19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58249" y="4166888"/>
            <a:ext cx="675502"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840347"/>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9">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nvGrpSpPr>
          <p:cNvPr id="21" name="Group 11">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13" name="Rectangle 12">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sp>
      </p:grpSp>
      <p:sp>
        <p:nvSpPr>
          <p:cNvPr id="2" name="Title 1">
            <a:extLst>
              <a:ext uri="{FF2B5EF4-FFF2-40B4-BE49-F238E27FC236}">
                <a16:creationId xmlns:a16="http://schemas.microsoft.com/office/drawing/2014/main" id="{72D3A259-9A87-4D39-B5CC-59FC768E448A}"/>
              </a:ext>
            </a:extLst>
          </p:cNvPr>
          <p:cNvSpPr>
            <a:spLocks noGrp="1"/>
          </p:cNvSpPr>
          <p:nvPr>
            <p:ph type="title"/>
          </p:nvPr>
        </p:nvSpPr>
        <p:spPr>
          <a:xfrm>
            <a:off x="1000372" y="1209957"/>
            <a:ext cx="3034580" cy="4438087"/>
          </a:xfrm>
        </p:spPr>
        <p:txBody>
          <a:bodyPr anchor="ctr">
            <a:normAutofit/>
          </a:bodyPr>
          <a:lstStyle/>
          <a:p>
            <a:pPr algn="r"/>
            <a:r>
              <a:rPr lang="en-US" sz="3200" dirty="0">
                <a:solidFill>
                  <a:schemeClr val="tx1"/>
                </a:solidFill>
              </a:rPr>
              <a:t>A Critique of Both Articles</a:t>
            </a:r>
            <a:endParaRPr lang="es-ES" sz="3200" dirty="0">
              <a:solidFill>
                <a:schemeClr val="tx1"/>
              </a:solidFill>
            </a:endParaRPr>
          </a:p>
        </p:txBody>
      </p:sp>
      <p:cxnSp>
        <p:nvCxnSpPr>
          <p:cNvPr id="23" name="Straight Connector 15">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81C0B9E-A241-4F15-BF53-69BF0426092E}"/>
              </a:ext>
            </a:extLst>
          </p:cNvPr>
          <p:cNvSpPr>
            <a:spLocks noGrp="1"/>
          </p:cNvSpPr>
          <p:nvPr>
            <p:ph idx="1"/>
          </p:nvPr>
        </p:nvSpPr>
        <p:spPr>
          <a:xfrm>
            <a:off x="4503826" y="871537"/>
            <a:ext cx="6035081" cy="5114925"/>
          </a:xfrm>
        </p:spPr>
        <p:txBody>
          <a:bodyPr anchor="ctr">
            <a:normAutofit/>
          </a:bodyPr>
          <a:lstStyle/>
          <a:p>
            <a:r>
              <a:rPr lang="en-US" dirty="0">
                <a:solidFill>
                  <a:schemeClr val="tx1"/>
                </a:solidFill>
              </a:rPr>
              <a:t>How do the ideas of both articles apply to gender non-conforming and non-binary identities?</a:t>
            </a:r>
          </a:p>
          <a:p>
            <a:pPr lvl="1"/>
            <a:r>
              <a:rPr lang="en-US" dirty="0">
                <a:solidFill>
                  <a:schemeClr val="tx1"/>
                </a:solidFill>
              </a:rPr>
              <a:t>Do all of the ideas still apply?</a:t>
            </a:r>
          </a:p>
          <a:p>
            <a:pPr marL="457200" lvl="1" indent="0">
              <a:buNone/>
            </a:pPr>
            <a:endParaRPr lang="en-US" dirty="0">
              <a:solidFill>
                <a:schemeClr val="tx1"/>
              </a:solidFill>
            </a:endParaRPr>
          </a:p>
          <a:p>
            <a:r>
              <a:rPr lang="en-US" dirty="0">
                <a:solidFill>
                  <a:schemeClr val="tx1"/>
                </a:solidFill>
              </a:rPr>
              <a:t>What are some way that the writing center can practice inclusivity for all gender identities?</a:t>
            </a:r>
          </a:p>
          <a:p>
            <a:pPr lvl="1"/>
            <a:r>
              <a:rPr lang="en-US" dirty="0">
                <a:solidFill>
                  <a:schemeClr val="tx1"/>
                </a:solidFill>
              </a:rPr>
              <a:t>Pronouns</a:t>
            </a:r>
          </a:p>
        </p:txBody>
      </p:sp>
    </p:spTree>
    <p:extLst>
      <p:ext uri="{BB962C8B-B14F-4D97-AF65-F5344CB8AC3E}">
        <p14:creationId xmlns:p14="http://schemas.microsoft.com/office/powerpoint/2010/main" val="16175787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otalTime>335</TotalTime>
  <Words>994</Words>
  <Application>Microsoft Office PowerPoint</Application>
  <PresentationFormat>Widescreen</PresentationFormat>
  <Paragraphs>112</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Century Gothic</vt:lpstr>
      <vt:lpstr>Wingdings</vt:lpstr>
      <vt:lpstr>Wingdings 3</vt:lpstr>
      <vt:lpstr>Ion Boardroom</vt:lpstr>
      <vt:lpstr>Gender in the Writing Center</vt:lpstr>
      <vt:lpstr>Gender and Communication</vt:lpstr>
      <vt:lpstr>Sex in the center: Gender differences in tutorial interactions Rafoth et.al.</vt:lpstr>
      <vt:lpstr>Introduction</vt:lpstr>
      <vt:lpstr>Gender in Colleges </vt:lpstr>
      <vt:lpstr>The awareness of gender  that we have is grounded not just in some abstract stereotype which society or the media has taught us about what’s masculine and what’s feminine but in the small yet very really characteristics of individual people. At the same time, it cannot be denied that most people tend toward a masculine or feminine identity based in similar characteristics. </vt:lpstr>
      <vt:lpstr>Gender Bias</vt:lpstr>
      <vt:lpstr>Does Gender Make a Difference?</vt:lpstr>
      <vt:lpstr>Two Perspectives</vt:lpstr>
      <vt:lpstr>What Tutors Say About Gender Based Behaviors</vt:lpstr>
      <vt:lpstr>An Informal Survey</vt:lpstr>
      <vt:lpstr>IT’S NOT ABOUT WHAT YOU SAY, BUT HOW YOU SAY IT (AND TO WHOM): ACCOMODATING GENDER IN THE WRITING CENTER</vt:lpstr>
      <vt:lpstr>What Research Says About Gender in Communication</vt:lpstr>
      <vt:lpstr>Study</vt:lpstr>
      <vt:lpstr>Results</vt:lpstr>
      <vt:lpstr>Conclusion</vt:lpstr>
      <vt:lpstr>A Critique of Both Readings</vt:lpstr>
      <vt:lpstr>A Critique of Both Articles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Gender in the Writing Center</dc:title>
  <dc:creator>Rhodes, India N. (2022)</dc:creator>
  <cp:lastModifiedBy>Rhodes, India N. (2022)</cp:lastModifiedBy>
  <cp:revision>4</cp:revision>
  <dcterms:created xsi:type="dcterms:W3CDTF">2019-11-04T18:11:05Z</dcterms:created>
  <dcterms:modified xsi:type="dcterms:W3CDTF">2019-11-04T23:46:09Z</dcterms:modified>
</cp:coreProperties>
</file>