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8" r:id="rId2"/>
    <p:sldId id="259" r:id="rId3"/>
    <p:sldId id="264" r:id="rId4"/>
    <p:sldId id="260" r:id="rId5"/>
    <p:sldId id="265" r:id="rId6"/>
    <p:sldId id="266" r:id="rId7"/>
    <p:sldId id="270" r:id="rId8"/>
    <p:sldId id="268" r:id="rId9"/>
    <p:sldId id="26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88" autoAdjust="0"/>
    <p:restoredTop sz="81601"/>
  </p:normalViewPr>
  <p:slideViewPr>
    <p:cSldViewPr snapToGrid="0">
      <p:cViewPr varScale="1">
        <p:scale>
          <a:sx n="84" d="100"/>
          <a:sy n="84" d="100"/>
        </p:scale>
        <p:origin x="9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05BB46-D258-4CFF-AD4F-FE4E476EF058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1D209CFB-619D-4789-ACD6-89BF575CE72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aseline="0"/>
            <a:t>Population of international (especially Chinese) students is growing in U.S. universities</a:t>
          </a:r>
          <a:endParaRPr lang="en-US"/>
        </a:p>
      </dgm:t>
    </dgm:pt>
    <dgm:pt modelId="{440CBF56-30F0-40F5-B452-31B7EC4C58CC}" type="parTrans" cxnId="{FD1C60EB-672C-4579-A83C-EFC3CCD271DC}">
      <dgm:prSet/>
      <dgm:spPr/>
      <dgm:t>
        <a:bodyPr/>
        <a:lstStyle/>
        <a:p>
          <a:endParaRPr lang="en-US" sz="2400"/>
        </a:p>
      </dgm:t>
    </dgm:pt>
    <dgm:pt modelId="{3AE80FAC-3F70-439A-8911-A93C51A032EB}" type="sibTrans" cxnId="{FD1C60EB-672C-4579-A83C-EFC3CCD271DC}">
      <dgm:prSet/>
      <dgm:spPr/>
      <dgm:t>
        <a:bodyPr/>
        <a:lstStyle/>
        <a:p>
          <a:endParaRPr lang="en-US"/>
        </a:p>
      </dgm:t>
    </dgm:pt>
    <dgm:pt modelId="{BF75040B-03AA-4339-9383-6A26ADC69CA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aseline="0"/>
            <a:t>Writing associates are underprepared for the specific challenges and needs of ELL students</a:t>
          </a:r>
          <a:endParaRPr lang="en-US"/>
        </a:p>
      </dgm:t>
    </dgm:pt>
    <dgm:pt modelId="{E0870F49-AB9B-4A6D-9382-B57507CA27EA}" type="parTrans" cxnId="{34A9036D-50DE-432E-9C02-E74FA5A2A35F}">
      <dgm:prSet/>
      <dgm:spPr/>
      <dgm:t>
        <a:bodyPr/>
        <a:lstStyle/>
        <a:p>
          <a:endParaRPr lang="en-US" sz="2400"/>
        </a:p>
      </dgm:t>
    </dgm:pt>
    <dgm:pt modelId="{8580B136-93BF-4944-83AA-8B816B8C451B}" type="sibTrans" cxnId="{34A9036D-50DE-432E-9C02-E74FA5A2A35F}">
      <dgm:prSet/>
      <dgm:spPr/>
      <dgm:t>
        <a:bodyPr/>
        <a:lstStyle/>
        <a:p>
          <a:endParaRPr lang="en-US"/>
        </a:p>
      </dgm:t>
    </dgm:pt>
    <dgm:pt modelId="{3AB90BBC-5EA9-4851-95D4-D65158736DF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aseline="0" dirty="0"/>
            <a:t>Common techniques like asking leading questions and hedging are not as helpful </a:t>
          </a:r>
          <a:endParaRPr lang="en-US" dirty="0"/>
        </a:p>
      </dgm:t>
    </dgm:pt>
    <dgm:pt modelId="{3F9BF1B5-28F2-416A-AE4E-6296CBBFA1D7}" type="parTrans" cxnId="{5ABCDC5E-21B3-400B-BF3B-50F56A6EC686}">
      <dgm:prSet/>
      <dgm:spPr/>
      <dgm:t>
        <a:bodyPr/>
        <a:lstStyle/>
        <a:p>
          <a:endParaRPr lang="en-US" sz="2400"/>
        </a:p>
      </dgm:t>
    </dgm:pt>
    <dgm:pt modelId="{85D82FFB-F61B-4717-9C95-87B302A6CCCC}" type="sibTrans" cxnId="{5ABCDC5E-21B3-400B-BF3B-50F56A6EC686}">
      <dgm:prSet/>
      <dgm:spPr/>
      <dgm:t>
        <a:bodyPr/>
        <a:lstStyle/>
        <a:p>
          <a:endParaRPr lang="en-US"/>
        </a:p>
      </dgm:t>
    </dgm:pt>
    <dgm:pt modelId="{6EE95633-B6E6-4DA7-B645-05F78121829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aseline="0"/>
            <a:t>Language barrier between students and tutors can impede effective communication</a:t>
          </a:r>
          <a:endParaRPr lang="en-US"/>
        </a:p>
      </dgm:t>
    </dgm:pt>
    <dgm:pt modelId="{F48DEC0D-7B2E-4186-8C1B-0F75EF7696EF}" type="parTrans" cxnId="{AD62F311-A4E1-4E91-AE3B-71BAF3271B9E}">
      <dgm:prSet/>
      <dgm:spPr/>
      <dgm:t>
        <a:bodyPr/>
        <a:lstStyle/>
        <a:p>
          <a:endParaRPr lang="en-US" sz="2400"/>
        </a:p>
      </dgm:t>
    </dgm:pt>
    <dgm:pt modelId="{3588D575-C409-4607-ACC4-4EBF2E5EC3BA}" type="sibTrans" cxnId="{AD62F311-A4E1-4E91-AE3B-71BAF3271B9E}">
      <dgm:prSet/>
      <dgm:spPr/>
      <dgm:t>
        <a:bodyPr/>
        <a:lstStyle/>
        <a:p>
          <a:endParaRPr lang="en-US"/>
        </a:p>
      </dgm:t>
    </dgm:pt>
    <dgm:pt modelId="{CF971EFC-A6C0-4933-A0D7-1C5DBFE44EF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aseline="0"/>
            <a:t>Nan synthesizes research at his home university writing center to highlight patterns of interest in ELL tutoring </a:t>
          </a:r>
          <a:endParaRPr lang="en-US"/>
        </a:p>
      </dgm:t>
    </dgm:pt>
    <dgm:pt modelId="{833E6DB5-D021-4794-B96D-14DBF4A3E1FC}" type="parTrans" cxnId="{D7A95CB5-CB3F-4C3B-9BF8-B0466478E05E}">
      <dgm:prSet/>
      <dgm:spPr/>
      <dgm:t>
        <a:bodyPr/>
        <a:lstStyle/>
        <a:p>
          <a:endParaRPr lang="en-US" sz="2400"/>
        </a:p>
      </dgm:t>
    </dgm:pt>
    <dgm:pt modelId="{67536E54-8E58-4959-897C-174B1764D009}" type="sibTrans" cxnId="{D7A95CB5-CB3F-4C3B-9BF8-B0466478E05E}">
      <dgm:prSet/>
      <dgm:spPr/>
      <dgm:t>
        <a:bodyPr/>
        <a:lstStyle/>
        <a:p>
          <a:endParaRPr lang="en-US"/>
        </a:p>
      </dgm:t>
    </dgm:pt>
    <dgm:pt modelId="{3A0A90B1-EC2C-4B8D-9510-54EEF24B2798}" type="pres">
      <dgm:prSet presAssocID="{5E05BB46-D258-4CFF-AD4F-FE4E476EF058}" presName="root" presStyleCnt="0">
        <dgm:presLayoutVars>
          <dgm:dir/>
          <dgm:resizeHandles val="exact"/>
        </dgm:presLayoutVars>
      </dgm:prSet>
      <dgm:spPr/>
    </dgm:pt>
    <dgm:pt modelId="{E231FEC4-EF6B-4971-B17C-F0206E1C1676}" type="pres">
      <dgm:prSet presAssocID="{1D209CFB-619D-4789-ACD6-89BF575CE72C}" presName="compNode" presStyleCnt="0"/>
      <dgm:spPr/>
    </dgm:pt>
    <dgm:pt modelId="{03F35F5C-7422-49E2-9602-E00EE007F7E6}" type="pres">
      <dgm:prSet presAssocID="{1D209CFB-619D-4789-ACD6-89BF575CE72C}" presName="bgRect" presStyleLbl="bgShp" presStyleIdx="0" presStyleCnt="5"/>
      <dgm:spPr/>
    </dgm:pt>
    <dgm:pt modelId="{0DED584F-FA7F-40DD-AC7B-84DCC1AA6D99}" type="pres">
      <dgm:prSet presAssocID="{1D209CFB-619D-4789-ACD6-89BF575CE72C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orth America"/>
        </a:ext>
      </dgm:extLst>
    </dgm:pt>
    <dgm:pt modelId="{5FC367B4-EBA1-4DA9-A668-914FE7F05B7C}" type="pres">
      <dgm:prSet presAssocID="{1D209CFB-619D-4789-ACD6-89BF575CE72C}" presName="spaceRect" presStyleCnt="0"/>
      <dgm:spPr/>
    </dgm:pt>
    <dgm:pt modelId="{E8CBEA06-7187-4F3F-BFA8-90844A8E8599}" type="pres">
      <dgm:prSet presAssocID="{1D209CFB-619D-4789-ACD6-89BF575CE72C}" presName="parTx" presStyleLbl="revTx" presStyleIdx="0" presStyleCnt="5">
        <dgm:presLayoutVars>
          <dgm:chMax val="0"/>
          <dgm:chPref val="0"/>
        </dgm:presLayoutVars>
      </dgm:prSet>
      <dgm:spPr/>
    </dgm:pt>
    <dgm:pt modelId="{8E210B90-077C-40F6-840D-EF47F3F1680A}" type="pres">
      <dgm:prSet presAssocID="{3AE80FAC-3F70-439A-8911-A93C51A032EB}" presName="sibTrans" presStyleCnt="0"/>
      <dgm:spPr/>
    </dgm:pt>
    <dgm:pt modelId="{DC6CF315-6661-4FA1-8CC1-98D8087F0A8C}" type="pres">
      <dgm:prSet presAssocID="{BF75040B-03AA-4339-9383-6A26ADC69CAA}" presName="compNode" presStyleCnt="0"/>
      <dgm:spPr/>
    </dgm:pt>
    <dgm:pt modelId="{C04877BB-1C7C-4465-B231-178E1BC81473}" type="pres">
      <dgm:prSet presAssocID="{BF75040B-03AA-4339-9383-6A26ADC69CAA}" presName="bgRect" presStyleLbl="bgShp" presStyleIdx="1" presStyleCnt="5"/>
      <dgm:spPr/>
    </dgm:pt>
    <dgm:pt modelId="{D8E2C127-D721-40B6-B06D-C21B8854D506}" type="pres">
      <dgm:prSet presAssocID="{BF75040B-03AA-4339-9383-6A26ADC69CAA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A6D1BDF1-5CA7-4DF8-A6DE-A55B1244756B}" type="pres">
      <dgm:prSet presAssocID="{BF75040B-03AA-4339-9383-6A26ADC69CAA}" presName="spaceRect" presStyleCnt="0"/>
      <dgm:spPr/>
    </dgm:pt>
    <dgm:pt modelId="{59322081-1DE6-4911-8E71-B4DF4F113160}" type="pres">
      <dgm:prSet presAssocID="{BF75040B-03AA-4339-9383-6A26ADC69CAA}" presName="parTx" presStyleLbl="revTx" presStyleIdx="1" presStyleCnt="5">
        <dgm:presLayoutVars>
          <dgm:chMax val="0"/>
          <dgm:chPref val="0"/>
        </dgm:presLayoutVars>
      </dgm:prSet>
      <dgm:spPr/>
    </dgm:pt>
    <dgm:pt modelId="{2E40848E-8C26-43C6-A1D5-904316202650}" type="pres">
      <dgm:prSet presAssocID="{8580B136-93BF-4944-83AA-8B816B8C451B}" presName="sibTrans" presStyleCnt="0"/>
      <dgm:spPr/>
    </dgm:pt>
    <dgm:pt modelId="{9DEFF033-74E9-4603-B5C7-B93481DD724A}" type="pres">
      <dgm:prSet presAssocID="{3AB90BBC-5EA9-4851-95D4-D65158736DF2}" presName="compNode" presStyleCnt="0"/>
      <dgm:spPr/>
    </dgm:pt>
    <dgm:pt modelId="{BFA2369D-AF80-4C8E-93C6-825F68FE6E29}" type="pres">
      <dgm:prSet presAssocID="{3AB90BBC-5EA9-4851-95D4-D65158736DF2}" presName="bgRect" presStyleLbl="bgShp" presStyleIdx="2" presStyleCnt="5"/>
      <dgm:spPr/>
    </dgm:pt>
    <dgm:pt modelId="{0E7B8FA0-0F8B-4985-B57F-F0B7E0D6522B}" type="pres">
      <dgm:prSet presAssocID="{3AB90BBC-5EA9-4851-95D4-D65158736DF2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 mark"/>
        </a:ext>
      </dgm:extLst>
    </dgm:pt>
    <dgm:pt modelId="{B80E3DE8-40A4-4B59-A83A-B05056626730}" type="pres">
      <dgm:prSet presAssocID="{3AB90BBC-5EA9-4851-95D4-D65158736DF2}" presName="spaceRect" presStyleCnt="0"/>
      <dgm:spPr/>
    </dgm:pt>
    <dgm:pt modelId="{D8B1FDEA-4E23-4F59-B37E-6185F0C3DB1E}" type="pres">
      <dgm:prSet presAssocID="{3AB90BBC-5EA9-4851-95D4-D65158736DF2}" presName="parTx" presStyleLbl="revTx" presStyleIdx="2" presStyleCnt="5">
        <dgm:presLayoutVars>
          <dgm:chMax val="0"/>
          <dgm:chPref val="0"/>
        </dgm:presLayoutVars>
      </dgm:prSet>
      <dgm:spPr/>
    </dgm:pt>
    <dgm:pt modelId="{C7638E22-697D-46B1-A552-0DE2797E4545}" type="pres">
      <dgm:prSet presAssocID="{85D82FFB-F61B-4717-9C95-87B302A6CCCC}" presName="sibTrans" presStyleCnt="0"/>
      <dgm:spPr/>
    </dgm:pt>
    <dgm:pt modelId="{E8165583-7035-49DB-95A3-DCD24EFE10F1}" type="pres">
      <dgm:prSet presAssocID="{6EE95633-B6E6-4DA7-B645-05F781218298}" presName="compNode" presStyleCnt="0"/>
      <dgm:spPr/>
    </dgm:pt>
    <dgm:pt modelId="{B3E5E46C-6EA8-40A6-93FF-3B0B5A584D1F}" type="pres">
      <dgm:prSet presAssocID="{6EE95633-B6E6-4DA7-B645-05F781218298}" presName="bgRect" presStyleLbl="bgShp" presStyleIdx="3" presStyleCnt="5"/>
      <dgm:spPr/>
    </dgm:pt>
    <dgm:pt modelId="{16D37CCD-36CF-4CD9-9A03-14641A82E1F7}" type="pres">
      <dgm:prSet presAssocID="{6EE95633-B6E6-4DA7-B645-05F781218298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 Bubble"/>
        </a:ext>
      </dgm:extLst>
    </dgm:pt>
    <dgm:pt modelId="{98233A54-F579-4F25-9F30-934CAE8ACFAB}" type="pres">
      <dgm:prSet presAssocID="{6EE95633-B6E6-4DA7-B645-05F781218298}" presName="spaceRect" presStyleCnt="0"/>
      <dgm:spPr/>
    </dgm:pt>
    <dgm:pt modelId="{ECB35E45-8767-4CF7-9844-B90B7A2D22A7}" type="pres">
      <dgm:prSet presAssocID="{6EE95633-B6E6-4DA7-B645-05F781218298}" presName="parTx" presStyleLbl="revTx" presStyleIdx="3" presStyleCnt="5">
        <dgm:presLayoutVars>
          <dgm:chMax val="0"/>
          <dgm:chPref val="0"/>
        </dgm:presLayoutVars>
      </dgm:prSet>
      <dgm:spPr/>
    </dgm:pt>
    <dgm:pt modelId="{81F061F5-23E1-4BD3-9679-95F18D785A17}" type="pres">
      <dgm:prSet presAssocID="{3588D575-C409-4607-ACC4-4EBF2E5EC3BA}" presName="sibTrans" presStyleCnt="0"/>
      <dgm:spPr/>
    </dgm:pt>
    <dgm:pt modelId="{4F2CB785-5446-43D4-891A-3FA432744063}" type="pres">
      <dgm:prSet presAssocID="{CF971EFC-A6C0-4933-A0D7-1C5DBFE44EF2}" presName="compNode" presStyleCnt="0"/>
      <dgm:spPr/>
    </dgm:pt>
    <dgm:pt modelId="{CF430D3B-0ECA-44D5-A63F-2371821C5828}" type="pres">
      <dgm:prSet presAssocID="{CF971EFC-A6C0-4933-A0D7-1C5DBFE44EF2}" presName="bgRect" presStyleLbl="bgShp" presStyleIdx="4" presStyleCnt="5"/>
      <dgm:spPr/>
    </dgm:pt>
    <dgm:pt modelId="{FF4B1286-6465-45E3-9610-5B58C0E82470}" type="pres">
      <dgm:prSet presAssocID="{CF971EFC-A6C0-4933-A0D7-1C5DBFE44EF2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2E37265F-9815-42C0-847C-E70A3446BC34}" type="pres">
      <dgm:prSet presAssocID="{CF971EFC-A6C0-4933-A0D7-1C5DBFE44EF2}" presName="spaceRect" presStyleCnt="0"/>
      <dgm:spPr/>
    </dgm:pt>
    <dgm:pt modelId="{F2FE030E-5B1E-4EE9-9FE8-2A91596E13B1}" type="pres">
      <dgm:prSet presAssocID="{CF971EFC-A6C0-4933-A0D7-1C5DBFE44EF2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AD62F311-A4E1-4E91-AE3B-71BAF3271B9E}" srcId="{5E05BB46-D258-4CFF-AD4F-FE4E476EF058}" destId="{6EE95633-B6E6-4DA7-B645-05F781218298}" srcOrd="3" destOrd="0" parTransId="{F48DEC0D-7B2E-4186-8C1B-0F75EF7696EF}" sibTransId="{3588D575-C409-4607-ACC4-4EBF2E5EC3BA}"/>
    <dgm:cxn modelId="{B5EC9A1E-F1BF-8E4D-9973-5A360951DC34}" type="presOf" srcId="{1D209CFB-619D-4789-ACD6-89BF575CE72C}" destId="{E8CBEA06-7187-4F3F-BFA8-90844A8E8599}" srcOrd="0" destOrd="0" presId="urn:microsoft.com/office/officeart/2018/2/layout/IconVerticalSolidList"/>
    <dgm:cxn modelId="{B4DDBA39-EF0B-674E-A10F-F31A0097AE97}" type="presOf" srcId="{3AB90BBC-5EA9-4851-95D4-D65158736DF2}" destId="{D8B1FDEA-4E23-4F59-B37E-6185F0C3DB1E}" srcOrd="0" destOrd="0" presId="urn:microsoft.com/office/officeart/2018/2/layout/IconVerticalSolidList"/>
    <dgm:cxn modelId="{CF0E324D-DB35-BB4C-A348-BEE0269003F9}" type="presOf" srcId="{BF75040B-03AA-4339-9383-6A26ADC69CAA}" destId="{59322081-1DE6-4911-8E71-B4DF4F113160}" srcOrd="0" destOrd="0" presId="urn:microsoft.com/office/officeart/2018/2/layout/IconVerticalSolidList"/>
    <dgm:cxn modelId="{555B9E5C-4566-F744-A071-3447468F44F8}" type="presOf" srcId="{5E05BB46-D258-4CFF-AD4F-FE4E476EF058}" destId="{3A0A90B1-EC2C-4B8D-9510-54EEF24B2798}" srcOrd="0" destOrd="0" presId="urn:microsoft.com/office/officeart/2018/2/layout/IconVerticalSolidList"/>
    <dgm:cxn modelId="{5ABCDC5E-21B3-400B-BF3B-50F56A6EC686}" srcId="{5E05BB46-D258-4CFF-AD4F-FE4E476EF058}" destId="{3AB90BBC-5EA9-4851-95D4-D65158736DF2}" srcOrd="2" destOrd="0" parTransId="{3F9BF1B5-28F2-416A-AE4E-6296CBBFA1D7}" sibTransId="{85D82FFB-F61B-4717-9C95-87B302A6CCCC}"/>
    <dgm:cxn modelId="{34A9036D-50DE-432E-9C02-E74FA5A2A35F}" srcId="{5E05BB46-D258-4CFF-AD4F-FE4E476EF058}" destId="{BF75040B-03AA-4339-9383-6A26ADC69CAA}" srcOrd="1" destOrd="0" parTransId="{E0870F49-AB9B-4A6D-9382-B57507CA27EA}" sibTransId="{8580B136-93BF-4944-83AA-8B816B8C451B}"/>
    <dgm:cxn modelId="{D7A95CB5-CB3F-4C3B-9BF8-B0466478E05E}" srcId="{5E05BB46-D258-4CFF-AD4F-FE4E476EF058}" destId="{CF971EFC-A6C0-4933-A0D7-1C5DBFE44EF2}" srcOrd="4" destOrd="0" parTransId="{833E6DB5-D021-4794-B96D-14DBF4A3E1FC}" sibTransId="{67536E54-8E58-4959-897C-174B1764D009}"/>
    <dgm:cxn modelId="{FD1C60EB-672C-4579-A83C-EFC3CCD271DC}" srcId="{5E05BB46-D258-4CFF-AD4F-FE4E476EF058}" destId="{1D209CFB-619D-4789-ACD6-89BF575CE72C}" srcOrd="0" destOrd="0" parTransId="{440CBF56-30F0-40F5-B452-31B7EC4C58CC}" sibTransId="{3AE80FAC-3F70-439A-8911-A93C51A032EB}"/>
    <dgm:cxn modelId="{AAD755EC-CD15-324B-945F-8980DB1E33F4}" type="presOf" srcId="{CF971EFC-A6C0-4933-A0D7-1C5DBFE44EF2}" destId="{F2FE030E-5B1E-4EE9-9FE8-2A91596E13B1}" srcOrd="0" destOrd="0" presId="urn:microsoft.com/office/officeart/2018/2/layout/IconVerticalSolidList"/>
    <dgm:cxn modelId="{0F43E4F5-A2C3-974A-A007-2021F8F4499D}" type="presOf" srcId="{6EE95633-B6E6-4DA7-B645-05F781218298}" destId="{ECB35E45-8767-4CF7-9844-B90B7A2D22A7}" srcOrd="0" destOrd="0" presId="urn:microsoft.com/office/officeart/2018/2/layout/IconVerticalSolidList"/>
    <dgm:cxn modelId="{0098058B-A014-F745-A1DD-6D2B8DEE4C81}" type="presParOf" srcId="{3A0A90B1-EC2C-4B8D-9510-54EEF24B2798}" destId="{E231FEC4-EF6B-4971-B17C-F0206E1C1676}" srcOrd="0" destOrd="0" presId="urn:microsoft.com/office/officeart/2018/2/layout/IconVerticalSolidList"/>
    <dgm:cxn modelId="{807556F1-E07F-E84E-B691-B9BED0E1D378}" type="presParOf" srcId="{E231FEC4-EF6B-4971-B17C-F0206E1C1676}" destId="{03F35F5C-7422-49E2-9602-E00EE007F7E6}" srcOrd="0" destOrd="0" presId="urn:microsoft.com/office/officeart/2018/2/layout/IconVerticalSolidList"/>
    <dgm:cxn modelId="{02467B68-BED3-9E40-9CD6-A9379D41DF0F}" type="presParOf" srcId="{E231FEC4-EF6B-4971-B17C-F0206E1C1676}" destId="{0DED584F-FA7F-40DD-AC7B-84DCC1AA6D99}" srcOrd="1" destOrd="0" presId="urn:microsoft.com/office/officeart/2018/2/layout/IconVerticalSolidList"/>
    <dgm:cxn modelId="{51D5D5E9-C248-6D47-BD0E-A3F5C618A6E6}" type="presParOf" srcId="{E231FEC4-EF6B-4971-B17C-F0206E1C1676}" destId="{5FC367B4-EBA1-4DA9-A668-914FE7F05B7C}" srcOrd="2" destOrd="0" presId="urn:microsoft.com/office/officeart/2018/2/layout/IconVerticalSolidList"/>
    <dgm:cxn modelId="{4F1A7543-BA33-3A42-B933-6E657F846C9B}" type="presParOf" srcId="{E231FEC4-EF6B-4971-B17C-F0206E1C1676}" destId="{E8CBEA06-7187-4F3F-BFA8-90844A8E8599}" srcOrd="3" destOrd="0" presId="urn:microsoft.com/office/officeart/2018/2/layout/IconVerticalSolidList"/>
    <dgm:cxn modelId="{57270522-1FB0-754E-A3D0-0CF0AA18050C}" type="presParOf" srcId="{3A0A90B1-EC2C-4B8D-9510-54EEF24B2798}" destId="{8E210B90-077C-40F6-840D-EF47F3F1680A}" srcOrd="1" destOrd="0" presId="urn:microsoft.com/office/officeart/2018/2/layout/IconVerticalSolidList"/>
    <dgm:cxn modelId="{D0A8CAED-8A51-5B4C-9F8C-4B0AFAAEE867}" type="presParOf" srcId="{3A0A90B1-EC2C-4B8D-9510-54EEF24B2798}" destId="{DC6CF315-6661-4FA1-8CC1-98D8087F0A8C}" srcOrd="2" destOrd="0" presId="urn:microsoft.com/office/officeart/2018/2/layout/IconVerticalSolidList"/>
    <dgm:cxn modelId="{EDB36E59-E0E7-E04A-96FD-9551325069A7}" type="presParOf" srcId="{DC6CF315-6661-4FA1-8CC1-98D8087F0A8C}" destId="{C04877BB-1C7C-4465-B231-178E1BC81473}" srcOrd="0" destOrd="0" presId="urn:microsoft.com/office/officeart/2018/2/layout/IconVerticalSolidList"/>
    <dgm:cxn modelId="{81E016DA-4DA5-B14F-89E0-18EB26E0331D}" type="presParOf" srcId="{DC6CF315-6661-4FA1-8CC1-98D8087F0A8C}" destId="{D8E2C127-D721-40B6-B06D-C21B8854D506}" srcOrd="1" destOrd="0" presId="urn:microsoft.com/office/officeart/2018/2/layout/IconVerticalSolidList"/>
    <dgm:cxn modelId="{C6C631E2-2C19-C747-BC96-C7540C2C9BCF}" type="presParOf" srcId="{DC6CF315-6661-4FA1-8CC1-98D8087F0A8C}" destId="{A6D1BDF1-5CA7-4DF8-A6DE-A55B1244756B}" srcOrd="2" destOrd="0" presId="urn:microsoft.com/office/officeart/2018/2/layout/IconVerticalSolidList"/>
    <dgm:cxn modelId="{52FFDB45-136F-004C-B229-F596CEF7BF42}" type="presParOf" srcId="{DC6CF315-6661-4FA1-8CC1-98D8087F0A8C}" destId="{59322081-1DE6-4911-8E71-B4DF4F113160}" srcOrd="3" destOrd="0" presId="urn:microsoft.com/office/officeart/2018/2/layout/IconVerticalSolidList"/>
    <dgm:cxn modelId="{01D7EF72-BC9D-424E-8B68-63F22F678020}" type="presParOf" srcId="{3A0A90B1-EC2C-4B8D-9510-54EEF24B2798}" destId="{2E40848E-8C26-43C6-A1D5-904316202650}" srcOrd="3" destOrd="0" presId="urn:microsoft.com/office/officeart/2018/2/layout/IconVerticalSolidList"/>
    <dgm:cxn modelId="{7DB7325E-52DB-9C4D-B13E-EB7DC7AD34BC}" type="presParOf" srcId="{3A0A90B1-EC2C-4B8D-9510-54EEF24B2798}" destId="{9DEFF033-74E9-4603-B5C7-B93481DD724A}" srcOrd="4" destOrd="0" presId="urn:microsoft.com/office/officeart/2018/2/layout/IconVerticalSolidList"/>
    <dgm:cxn modelId="{E0AA9323-8750-4B41-8AFA-65B9CD7943B9}" type="presParOf" srcId="{9DEFF033-74E9-4603-B5C7-B93481DD724A}" destId="{BFA2369D-AF80-4C8E-93C6-825F68FE6E29}" srcOrd="0" destOrd="0" presId="urn:microsoft.com/office/officeart/2018/2/layout/IconVerticalSolidList"/>
    <dgm:cxn modelId="{C5267FB7-E760-BA4C-84F0-8040653F14C7}" type="presParOf" srcId="{9DEFF033-74E9-4603-B5C7-B93481DD724A}" destId="{0E7B8FA0-0F8B-4985-B57F-F0B7E0D6522B}" srcOrd="1" destOrd="0" presId="urn:microsoft.com/office/officeart/2018/2/layout/IconVerticalSolidList"/>
    <dgm:cxn modelId="{5A3CA827-5A35-3247-B55C-D25FEA8BAB19}" type="presParOf" srcId="{9DEFF033-74E9-4603-B5C7-B93481DD724A}" destId="{B80E3DE8-40A4-4B59-A83A-B05056626730}" srcOrd="2" destOrd="0" presId="urn:microsoft.com/office/officeart/2018/2/layout/IconVerticalSolidList"/>
    <dgm:cxn modelId="{91A92303-FBDA-7744-8949-4BCEABC590FD}" type="presParOf" srcId="{9DEFF033-74E9-4603-B5C7-B93481DD724A}" destId="{D8B1FDEA-4E23-4F59-B37E-6185F0C3DB1E}" srcOrd="3" destOrd="0" presId="urn:microsoft.com/office/officeart/2018/2/layout/IconVerticalSolidList"/>
    <dgm:cxn modelId="{9FA9C837-3B0E-354B-8C14-341E0AC0EF05}" type="presParOf" srcId="{3A0A90B1-EC2C-4B8D-9510-54EEF24B2798}" destId="{C7638E22-697D-46B1-A552-0DE2797E4545}" srcOrd="5" destOrd="0" presId="urn:microsoft.com/office/officeart/2018/2/layout/IconVerticalSolidList"/>
    <dgm:cxn modelId="{17D6BFDB-2138-394A-9F74-E4ACD77AB35F}" type="presParOf" srcId="{3A0A90B1-EC2C-4B8D-9510-54EEF24B2798}" destId="{E8165583-7035-49DB-95A3-DCD24EFE10F1}" srcOrd="6" destOrd="0" presId="urn:microsoft.com/office/officeart/2018/2/layout/IconVerticalSolidList"/>
    <dgm:cxn modelId="{1EFBA4B3-EEB4-D14A-A38A-EDF66F9E7501}" type="presParOf" srcId="{E8165583-7035-49DB-95A3-DCD24EFE10F1}" destId="{B3E5E46C-6EA8-40A6-93FF-3B0B5A584D1F}" srcOrd="0" destOrd="0" presId="urn:microsoft.com/office/officeart/2018/2/layout/IconVerticalSolidList"/>
    <dgm:cxn modelId="{DFBCB38C-4E92-6F4D-B637-056AB3FE52E9}" type="presParOf" srcId="{E8165583-7035-49DB-95A3-DCD24EFE10F1}" destId="{16D37CCD-36CF-4CD9-9A03-14641A82E1F7}" srcOrd="1" destOrd="0" presId="urn:microsoft.com/office/officeart/2018/2/layout/IconVerticalSolidList"/>
    <dgm:cxn modelId="{7409774D-7F43-4942-99A9-21DE65159298}" type="presParOf" srcId="{E8165583-7035-49DB-95A3-DCD24EFE10F1}" destId="{98233A54-F579-4F25-9F30-934CAE8ACFAB}" srcOrd="2" destOrd="0" presId="urn:microsoft.com/office/officeart/2018/2/layout/IconVerticalSolidList"/>
    <dgm:cxn modelId="{51E3AB5E-39BF-F94A-8379-8B5C19B5E185}" type="presParOf" srcId="{E8165583-7035-49DB-95A3-DCD24EFE10F1}" destId="{ECB35E45-8767-4CF7-9844-B90B7A2D22A7}" srcOrd="3" destOrd="0" presId="urn:microsoft.com/office/officeart/2018/2/layout/IconVerticalSolidList"/>
    <dgm:cxn modelId="{9C859059-2489-3B48-A8DE-317D2F70E532}" type="presParOf" srcId="{3A0A90B1-EC2C-4B8D-9510-54EEF24B2798}" destId="{81F061F5-23E1-4BD3-9679-95F18D785A17}" srcOrd="7" destOrd="0" presId="urn:microsoft.com/office/officeart/2018/2/layout/IconVerticalSolidList"/>
    <dgm:cxn modelId="{8F517FF0-FE5A-E440-846C-95C7451E7A76}" type="presParOf" srcId="{3A0A90B1-EC2C-4B8D-9510-54EEF24B2798}" destId="{4F2CB785-5446-43D4-891A-3FA432744063}" srcOrd="8" destOrd="0" presId="urn:microsoft.com/office/officeart/2018/2/layout/IconVerticalSolidList"/>
    <dgm:cxn modelId="{C10D0432-EC2B-4E41-AC84-0405146ABEC6}" type="presParOf" srcId="{4F2CB785-5446-43D4-891A-3FA432744063}" destId="{CF430D3B-0ECA-44D5-A63F-2371821C5828}" srcOrd="0" destOrd="0" presId="urn:microsoft.com/office/officeart/2018/2/layout/IconVerticalSolidList"/>
    <dgm:cxn modelId="{7DC09087-C47C-6746-9EB9-178A3BFFBE9C}" type="presParOf" srcId="{4F2CB785-5446-43D4-891A-3FA432744063}" destId="{FF4B1286-6465-45E3-9610-5B58C0E82470}" srcOrd="1" destOrd="0" presId="urn:microsoft.com/office/officeart/2018/2/layout/IconVerticalSolidList"/>
    <dgm:cxn modelId="{5A410DC4-7C7D-0947-BDD7-941BBBD330CF}" type="presParOf" srcId="{4F2CB785-5446-43D4-891A-3FA432744063}" destId="{2E37265F-9815-42C0-847C-E70A3446BC34}" srcOrd="2" destOrd="0" presId="urn:microsoft.com/office/officeart/2018/2/layout/IconVerticalSolidList"/>
    <dgm:cxn modelId="{90479492-81FD-BB4A-8BC4-195DFD8D0982}" type="presParOf" srcId="{4F2CB785-5446-43D4-891A-3FA432744063}" destId="{F2FE030E-5B1E-4EE9-9FE8-2A91596E13B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F35F5C-7422-49E2-9602-E00EE007F7E6}">
      <dsp:nvSpPr>
        <dsp:cNvPr id="0" name=""/>
        <dsp:cNvSpPr/>
      </dsp:nvSpPr>
      <dsp:spPr>
        <a:xfrm>
          <a:off x="0" y="4597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ED584F-FA7F-40DD-AC7B-84DCC1AA6D99}">
      <dsp:nvSpPr>
        <dsp:cNvPr id="0" name=""/>
        <dsp:cNvSpPr/>
      </dsp:nvSpPr>
      <dsp:spPr>
        <a:xfrm>
          <a:off x="296259" y="224956"/>
          <a:ext cx="538654" cy="53865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CBEA06-7187-4F3F-BFA8-90844A8E8599}">
      <dsp:nvSpPr>
        <dsp:cNvPr id="0" name=""/>
        <dsp:cNvSpPr/>
      </dsp:nvSpPr>
      <dsp:spPr>
        <a:xfrm>
          <a:off x="1131174" y="4597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baseline="0"/>
            <a:t>Population of international (especially Chinese) students is growing in U.S. universities</a:t>
          </a:r>
          <a:endParaRPr lang="en-US" sz="1800" kern="1200"/>
        </a:p>
      </dsp:txBody>
      <dsp:txXfrm>
        <a:off x="1131174" y="4597"/>
        <a:ext cx="5382429" cy="979371"/>
      </dsp:txXfrm>
    </dsp:sp>
    <dsp:sp modelId="{C04877BB-1C7C-4465-B231-178E1BC81473}">
      <dsp:nvSpPr>
        <dsp:cNvPr id="0" name=""/>
        <dsp:cNvSpPr/>
      </dsp:nvSpPr>
      <dsp:spPr>
        <a:xfrm>
          <a:off x="0" y="1228812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E2C127-D721-40B6-B06D-C21B8854D506}">
      <dsp:nvSpPr>
        <dsp:cNvPr id="0" name=""/>
        <dsp:cNvSpPr/>
      </dsp:nvSpPr>
      <dsp:spPr>
        <a:xfrm>
          <a:off x="296259" y="1449171"/>
          <a:ext cx="538654" cy="53865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322081-1DE6-4911-8E71-B4DF4F113160}">
      <dsp:nvSpPr>
        <dsp:cNvPr id="0" name=""/>
        <dsp:cNvSpPr/>
      </dsp:nvSpPr>
      <dsp:spPr>
        <a:xfrm>
          <a:off x="1131174" y="1228812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baseline="0"/>
            <a:t>Writing associates are underprepared for the specific challenges and needs of ELL students</a:t>
          </a:r>
          <a:endParaRPr lang="en-US" sz="1800" kern="1200"/>
        </a:p>
      </dsp:txBody>
      <dsp:txXfrm>
        <a:off x="1131174" y="1228812"/>
        <a:ext cx="5382429" cy="979371"/>
      </dsp:txXfrm>
    </dsp:sp>
    <dsp:sp modelId="{BFA2369D-AF80-4C8E-93C6-825F68FE6E29}">
      <dsp:nvSpPr>
        <dsp:cNvPr id="0" name=""/>
        <dsp:cNvSpPr/>
      </dsp:nvSpPr>
      <dsp:spPr>
        <a:xfrm>
          <a:off x="0" y="2453027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7B8FA0-0F8B-4985-B57F-F0B7E0D6522B}">
      <dsp:nvSpPr>
        <dsp:cNvPr id="0" name=""/>
        <dsp:cNvSpPr/>
      </dsp:nvSpPr>
      <dsp:spPr>
        <a:xfrm>
          <a:off x="296259" y="2673385"/>
          <a:ext cx="538654" cy="53865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B1FDEA-4E23-4F59-B37E-6185F0C3DB1E}">
      <dsp:nvSpPr>
        <dsp:cNvPr id="0" name=""/>
        <dsp:cNvSpPr/>
      </dsp:nvSpPr>
      <dsp:spPr>
        <a:xfrm>
          <a:off x="1131174" y="2453027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baseline="0" dirty="0"/>
            <a:t>Common techniques like asking leading questions and hedging are not as helpful </a:t>
          </a:r>
          <a:endParaRPr lang="en-US" sz="1800" kern="1200" dirty="0"/>
        </a:p>
      </dsp:txBody>
      <dsp:txXfrm>
        <a:off x="1131174" y="2453027"/>
        <a:ext cx="5382429" cy="979371"/>
      </dsp:txXfrm>
    </dsp:sp>
    <dsp:sp modelId="{B3E5E46C-6EA8-40A6-93FF-3B0B5A584D1F}">
      <dsp:nvSpPr>
        <dsp:cNvPr id="0" name=""/>
        <dsp:cNvSpPr/>
      </dsp:nvSpPr>
      <dsp:spPr>
        <a:xfrm>
          <a:off x="0" y="3677241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D37CCD-36CF-4CD9-9A03-14641A82E1F7}">
      <dsp:nvSpPr>
        <dsp:cNvPr id="0" name=""/>
        <dsp:cNvSpPr/>
      </dsp:nvSpPr>
      <dsp:spPr>
        <a:xfrm>
          <a:off x="296259" y="3897600"/>
          <a:ext cx="538654" cy="53865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B35E45-8767-4CF7-9844-B90B7A2D22A7}">
      <dsp:nvSpPr>
        <dsp:cNvPr id="0" name=""/>
        <dsp:cNvSpPr/>
      </dsp:nvSpPr>
      <dsp:spPr>
        <a:xfrm>
          <a:off x="1131174" y="3677241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baseline="0"/>
            <a:t>Language barrier between students and tutors can impede effective communication</a:t>
          </a:r>
          <a:endParaRPr lang="en-US" sz="1800" kern="1200"/>
        </a:p>
      </dsp:txBody>
      <dsp:txXfrm>
        <a:off x="1131174" y="3677241"/>
        <a:ext cx="5382429" cy="979371"/>
      </dsp:txXfrm>
    </dsp:sp>
    <dsp:sp modelId="{CF430D3B-0ECA-44D5-A63F-2371821C5828}">
      <dsp:nvSpPr>
        <dsp:cNvPr id="0" name=""/>
        <dsp:cNvSpPr/>
      </dsp:nvSpPr>
      <dsp:spPr>
        <a:xfrm>
          <a:off x="0" y="4901456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4B1286-6465-45E3-9610-5B58C0E82470}">
      <dsp:nvSpPr>
        <dsp:cNvPr id="0" name=""/>
        <dsp:cNvSpPr/>
      </dsp:nvSpPr>
      <dsp:spPr>
        <a:xfrm>
          <a:off x="296259" y="5121814"/>
          <a:ext cx="538654" cy="538654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FE030E-5B1E-4EE9-9FE8-2A91596E13B1}">
      <dsp:nvSpPr>
        <dsp:cNvPr id="0" name=""/>
        <dsp:cNvSpPr/>
      </dsp:nvSpPr>
      <dsp:spPr>
        <a:xfrm>
          <a:off x="1131174" y="4901456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baseline="0"/>
            <a:t>Nan synthesizes research at his home university writing center to highlight patterns of interest in ELL tutoring </a:t>
          </a:r>
          <a:endParaRPr lang="en-US" sz="1800" kern="1200"/>
        </a:p>
      </dsp:txBody>
      <dsp:txXfrm>
        <a:off x="1131174" y="4901456"/>
        <a:ext cx="5382429" cy="9793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C20BB3-3CCB-4FE5-991B-82F6BCB48AF3}" type="datetimeFigureOut">
              <a:rPr lang="en-US" smtClean="0"/>
              <a:t>10/7/19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746DE6-3336-457D-A091-FA20AC1C5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392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381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908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6336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9264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9220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3516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9443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616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4260" y="462455"/>
            <a:ext cx="10515600" cy="822263"/>
          </a:xfrm>
        </p:spPr>
        <p:txBody>
          <a:bodyPr>
            <a:normAutofit/>
          </a:bodyPr>
          <a:lstStyle>
            <a:lvl1pPr>
              <a:defRPr sz="3600">
                <a:solidFill>
                  <a:srgbClr val="D24726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25936"/>
            <a:ext cx="10515600" cy="4351338"/>
          </a:xfrm>
        </p:spPr>
        <p:txBody>
          <a:bodyPr/>
          <a:lstStyle>
            <a:lvl1pPr>
              <a:defRPr sz="1400" baseline="0">
                <a:solidFill>
                  <a:srgbClr val="595959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>
              <a:defRPr sz="1200" baseline="0">
                <a:solidFill>
                  <a:srgbClr val="595959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>
              <a:defRPr sz="1200" baseline="0">
                <a:solidFill>
                  <a:srgbClr val="595959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3pPr>
            <a:lvl4pPr>
              <a:defRPr sz="1200" baseline="0">
                <a:solidFill>
                  <a:srgbClr val="595959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4pPr>
            <a:lvl5pPr>
              <a:defRPr sz="1200" baseline="0">
                <a:solidFill>
                  <a:srgbClr val="595959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2CD92-9D15-43B4-8516-073FCDAC90D4}" type="datetimeFigureOut">
              <a:rPr lang="en-US" smtClean="0"/>
              <a:t>10/7/19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E1560-7126-406C-A531-3A398E8D0EEA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952500" y="1284718"/>
            <a:ext cx="103632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5525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391AB-F383-4237-A071-AD1C6E9246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6636DA-4FDE-4B32-8CCE-37EFA3E757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F87932-8FF0-4DF1-A776-9A3CE3761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495F3-B757-4FAF-98AA-EDA7D1485485}" type="datetimeFigureOut">
              <a:rPr lang="en-US" smtClean="0"/>
              <a:t>10/7/19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38FAB8-C9F1-4DBB-B355-D8DEE3706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490E3-D8E8-4766-9104-14009BF56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939C1-24D7-49E9-A58A-796036520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985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2CD92-9D15-43B4-8516-073FCDAC90D4}" type="datetimeFigureOut">
              <a:rPr lang="en-US" smtClean="0"/>
              <a:t>10/7/19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5E1560-7126-406C-A531-3A398E8D0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122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2ZksQd2fC6Y?feature=oembed" TargetMode="Externa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905BA41-EE6E-4F80-8636-447F22DD72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800" y="3670621"/>
            <a:ext cx="12090399" cy="1784402"/>
          </a:xfrm>
        </p:spPr>
        <p:txBody>
          <a:bodyPr anchor="b">
            <a:normAutofit fontScale="90000"/>
          </a:bodyPr>
          <a:lstStyle/>
          <a:p>
            <a:r>
              <a:rPr lang="en-US" dirty="0">
                <a:solidFill>
                  <a:srgbClr val="FFFFFF"/>
                </a:solidFill>
              </a:rPr>
              <a:t>Bridging the Gap: </a:t>
            </a:r>
            <a:r>
              <a:rPr lang="en-US" i="1" dirty="0">
                <a:solidFill>
                  <a:srgbClr val="FFFFFF"/>
                </a:solidFill>
              </a:rPr>
              <a:t>Essential Issues to Address in Recurring Writing Center Appointments with Chinese ELL Students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848465" y="5486399"/>
            <a:ext cx="8495070" cy="914401"/>
          </a:xfrm>
        </p:spPr>
        <p:txBody>
          <a:bodyPr>
            <a:normAutofit lnSpcReduction="10000"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Frances Nan</a:t>
            </a:r>
          </a:p>
          <a:p>
            <a:r>
              <a:rPr lang="en-US" i="1" dirty="0">
                <a:solidFill>
                  <a:srgbClr val="FFFFFF"/>
                </a:solidFill>
              </a:rPr>
              <a:t>Presenter: Mira Nakhle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CD7549B2-EE05-4558-8C64-AC46755F2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25914" y="889251"/>
            <a:ext cx="2140172" cy="2140172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Graphic 6" descr="Chat Bubble">
            <a:extLst>
              <a:ext uri="{FF2B5EF4-FFF2-40B4-BE49-F238E27FC236}">
                <a16:creationId xmlns:a16="http://schemas.microsoft.com/office/drawing/2014/main" id="{2D4B833A-CACC-4C0D-B2BE-EF36344D04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08264" y="1371601"/>
            <a:ext cx="1175474" cy="1175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278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dirty="0">
                <a:solidFill>
                  <a:srgbClr val="FFFFFF"/>
                </a:solidFill>
                <a:latin typeface="+mj-lt"/>
                <a:cs typeface="+mj-cs"/>
              </a:rPr>
              <a:t>Situation</a:t>
            </a:r>
          </a:p>
        </p:txBody>
      </p:sp>
      <p:graphicFrame>
        <p:nvGraphicFramePr>
          <p:cNvPr id="38" name="Content Placeholder 2">
            <a:extLst>
              <a:ext uri="{FF2B5EF4-FFF2-40B4-BE49-F238E27FC236}">
                <a16:creationId xmlns:a16="http://schemas.microsoft.com/office/drawing/2014/main" id="{2D9DC087-C8F0-4124-8B78-D90D819D3C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4644363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83449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40">
            <a:extLst>
              <a:ext uri="{FF2B5EF4-FFF2-40B4-BE49-F238E27FC236}">
                <a16:creationId xmlns:a16="http://schemas.microsoft.com/office/drawing/2014/main" id="{E945E29B-B971-41C6-A57B-B29BBB108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C76015D-CFEA-4204-9A50-352560FFC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55481" y="498348"/>
            <a:ext cx="9902663" cy="5861304"/>
            <a:chOff x="1155481" y="498348"/>
            <a:chExt cx="9902663" cy="5861304"/>
          </a:xfrm>
        </p:grpSpPr>
        <p:sp>
          <p:nvSpPr>
            <p:cNvPr id="44" name="Oval 5">
              <a:extLst>
                <a:ext uri="{FF2B5EF4-FFF2-40B4-BE49-F238E27FC236}">
                  <a16:creationId xmlns:a16="http://schemas.microsoft.com/office/drawing/2014/main" id="{7325C43C-72B5-4DC9-B386-90859B58BF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5481" y="498348"/>
              <a:ext cx="5861304" cy="5861304"/>
            </a:xfrm>
            <a:prstGeom prst="ellipse">
              <a:avLst/>
            </a:prstGeom>
            <a:solidFill>
              <a:schemeClr val="accent1">
                <a:alpha val="55000"/>
              </a:schemeClr>
            </a:solidFill>
            <a:ln>
              <a:noFill/>
            </a:ln>
          </p:spPr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C95AD9A4-5AF5-48C4-BC2A-635316433A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196840" y="498348"/>
              <a:ext cx="5861304" cy="5861304"/>
            </a:xfrm>
            <a:prstGeom prst="ellipse">
              <a:avLst/>
            </a:prstGeom>
            <a:solidFill>
              <a:schemeClr val="accent1">
                <a:alpha val="55000"/>
              </a:schemeClr>
            </a:solidFill>
            <a:ln>
              <a:noFill/>
            </a:ln>
          </p:spPr>
        </p:sp>
        <p:sp>
          <p:nvSpPr>
            <p:cNvPr id="46" name="Oval 5">
              <a:extLst>
                <a:ext uri="{FF2B5EF4-FFF2-40B4-BE49-F238E27FC236}">
                  <a16:creationId xmlns:a16="http://schemas.microsoft.com/office/drawing/2014/main" id="{AF4A3D62-D56C-4A32-8C75-100D383EC6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65348" y="498348"/>
              <a:ext cx="5861304" cy="5861304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</p:sp>
      </p:grpSp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3E1F47E4-066D-4C27-98C8-B2B2C7BABF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438772"/>
            <a:ext cx="12192000" cy="39804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60505"/>
            <a:ext cx="10515600" cy="9350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4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ELL Session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4952" y="2816812"/>
            <a:ext cx="7422096" cy="2547030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en-US" sz="2400" dirty="0">
                <a:solidFill>
                  <a:schemeClr val="tx2"/>
                </a:solidFill>
                <a:latin typeface="+mn-lt"/>
                <a:cs typeface="+mn-cs"/>
              </a:rPr>
              <a:t>Student is…</a:t>
            </a:r>
          </a:p>
          <a:p>
            <a:pPr lvl="1"/>
            <a:r>
              <a:rPr lang="en-US" sz="2400" dirty="0">
                <a:solidFill>
                  <a:schemeClr val="tx2"/>
                </a:solidFill>
                <a:latin typeface="+mn-lt"/>
                <a:cs typeface="+mn-cs"/>
              </a:rPr>
              <a:t>Comfortable, engaged </a:t>
            </a:r>
          </a:p>
          <a:p>
            <a:pPr lvl="1"/>
            <a:r>
              <a:rPr lang="en-US" sz="2400" dirty="0">
                <a:solidFill>
                  <a:schemeClr val="tx2"/>
                </a:solidFill>
                <a:latin typeface="+mn-lt"/>
                <a:cs typeface="+mn-cs"/>
              </a:rPr>
              <a:t>Understanding what is being done</a:t>
            </a:r>
          </a:p>
          <a:p>
            <a:pPr lvl="1"/>
            <a:r>
              <a:rPr lang="en-US" sz="2400" dirty="0">
                <a:solidFill>
                  <a:schemeClr val="tx2"/>
                </a:solidFill>
                <a:latin typeface="+mn-lt"/>
                <a:cs typeface="+mn-cs"/>
              </a:rPr>
              <a:t>Motivated to continue revisions</a:t>
            </a:r>
          </a:p>
          <a:p>
            <a:r>
              <a:rPr lang="en-US" sz="2400" dirty="0">
                <a:solidFill>
                  <a:schemeClr val="tx2"/>
                </a:solidFill>
                <a:latin typeface="+mn-lt"/>
                <a:cs typeface="+mn-cs"/>
              </a:rPr>
              <a:t>Strong rapport between writer and tutor is crucial for these goals to be met both immediately and in the long-term</a:t>
            </a:r>
          </a:p>
        </p:txBody>
      </p:sp>
    </p:spTree>
    <p:extLst>
      <p:ext uri="{BB962C8B-B14F-4D97-AF65-F5344CB8AC3E}">
        <p14:creationId xmlns:p14="http://schemas.microsoft.com/office/powerpoint/2010/main" val="24132272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15911E3A-C35B-4EF7-A355-B84E9A14A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21ADB3D-AD65-44B4-847D-5E90E90A5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2" name="Freeform 5">
              <a:extLst>
                <a:ext uri="{FF2B5EF4-FFF2-40B4-BE49-F238E27FC236}">
                  <a16:creationId xmlns:a16="http://schemas.microsoft.com/office/drawing/2014/main" id="{CF580C70-814C-4845-B645-919BFFBD1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6">
              <a:extLst>
                <a:ext uri="{FF2B5EF4-FFF2-40B4-BE49-F238E27FC236}">
                  <a16:creationId xmlns:a16="http://schemas.microsoft.com/office/drawing/2014/main" id="{34D7BF57-4CAA-45B2-9EF0-0AA1FCF70B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7">
              <a:extLst>
                <a:ext uri="{FF2B5EF4-FFF2-40B4-BE49-F238E27FC236}">
                  <a16:creationId xmlns:a16="http://schemas.microsoft.com/office/drawing/2014/main" id="{7886F306-C03A-40C6-8FD5-DCE3D4595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8">
              <a:extLst>
                <a:ext uri="{FF2B5EF4-FFF2-40B4-BE49-F238E27FC236}">
                  <a16:creationId xmlns:a16="http://schemas.microsoft.com/office/drawing/2014/main" id="{2FDC9A36-C7C3-47D7-A64E-ED25C47EC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9">
              <a:extLst>
                <a:ext uri="{FF2B5EF4-FFF2-40B4-BE49-F238E27FC236}">
                  <a16:creationId xmlns:a16="http://schemas.microsoft.com/office/drawing/2014/main" id="{BB19BC37-158A-43DC-9A9E-E45CC7195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0">
              <a:extLst>
                <a:ext uri="{FF2B5EF4-FFF2-40B4-BE49-F238E27FC236}">
                  <a16:creationId xmlns:a16="http://schemas.microsoft.com/office/drawing/2014/main" id="{077654CC-108F-48D5-B5E9-437F164F52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1">
              <a:extLst>
                <a:ext uri="{FF2B5EF4-FFF2-40B4-BE49-F238E27FC236}">
                  <a16:creationId xmlns:a16="http://schemas.microsoft.com/office/drawing/2014/main" id="{A3CF3A63-1C1E-4E85-A78A-FDC16431E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2">
              <a:extLst>
                <a:ext uri="{FF2B5EF4-FFF2-40B4-BE49-F238E27FC236}">
                  <a16:creationId xmlns:a16="http://schemas.microsoft.com/office/drawing/2014/main" id="{8740FC9A-72DD-4D9B-BA25-1CCED13524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3">
              <a:extLst>
                <a:ext uri="{FF2B5EF4-FFF2-40B4-BE49-F238E27FC236}">
                  <a16:creationId xmlns:a16="http://schemas.microsoft.com/office/drawing/2014/main" id="{7FBF5743-F2AE-4D0D-BCD1-01F7686D0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4">
              <a:extLst>
                <a:ext uri="{FF2B5EF4-FFF2-40B4-BE49-F238E27FC236}">
                  <a16:creationId xmlns:a16="http://schemas.microsoft.com/office/drawing/2014/main" id="{CED32316-D4F7-4795-BBE0-DEBB60E27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5">
              <a:extLst>
                <a:ext uri="{FF2B5EF4-FFF2-40B4-BE49-F238E27FC236}">
                  <a16:creationId xmlns:a16="http://schemas.microsoft.com/office/drawing/2014/main" id="{583B23C9-B9B7-4E93-9538-CBE316F83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6">
              <a:extLst>
                <a:ext uri="{FF2B5EF4-FFF2-40B4-BE49-F238E27FC236}">
                  <a16:creationId xmlns:a16="http://schemas.microsoft.com/office/drawing/2014/main" id="{5B144260-9F2C-4ADB-A37C-1CFB4B428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7">
              <a:extLst>
                <a:ext uri="{FF2B5EF4-FFF2-40B4-BE49-F238E27FC236}">
                  <a16:creationId xmlns:a16="http://schemas.microsoft.com/office/drawing/2014/main" id="{53FF918D-79D3-4F55-A68C-0DD5880DA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18">
              <a:extLst>
                <a:ext uri="{FF2B5EF4-FFF2-40B4-BE49-F238E27FC236}">
                  <a16:creationId xmlns:a16="http://schemas.microsoft.com/office/drawing/2014/main" id="{B9FC1440-933F-44FE-8D77-4827DD0F99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19">
              <a:extLst>
                <a:ext uri="{FF2B5EF4-FFF2-40B4-BE49-F238E27FC236}">
                  <a16:creationId xmlns:a16="http://schemas.microsoft.com/office/drawing/2014/main" id="{0F67F308-A67C-4D2E-B081-59BB31D8EC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0">
              <a:extLst>
                <a:ext uri="{FF2B5EF4-FFF2-40B4-BE49-F238E27FC236}">
                  <a16:creationId xmlns:a16="http://schemas.microsoft.com/office/drawing/2014/main" id="{80112F01-90EB-4AEC-A39C-5C6875FFB9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1">
              <a:extLst>
                <a:ext uri="{FF2B5EF4-FFF2-40B4-BE49-F238E27FC236}">
                  <a16:creationId xmlns:a16="http://schemas.microsoft.com/office/drawing/2014/main" id="{893F6B05-90EB-4C75-A0F0-C7247553BD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2">
              <a:extLst>
                <a:ext uri="{FF2B5EF4-FFF2-40B4-BE49-F238E27FC236}">
                  <a16:creationId xmlns:a16="http://schemas.microsoft.com/office/drawing/2014/main" id="{227B563B-E0C0-4D81-966D-B5E2DBAAE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3">
              <a:extLst>
                <a:ext uri="{FF2B5EF4-FFF2-40B4-BE49-F238E27FC236}">
                  <a16:creationId xmlns:a16="http://schemas.microsoft.com/office/drawing/2014/main" id="{130DF93D-D1FF-477A-BDCE-C8B01C3B4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1" name="Freeform 24">
              <a:extLst>
                <a:ext uri="{FF2B5EF4-FFF2-40B4-BE49-F238E27FC236}">
                  <a16:creationId xmlns:a16="http://schemas.microsoft.com/office/drawing/2014/main" id="{44ED67A1-C6FE-4AC8-8473-11DAC03DC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2" name="Freeform 25">
              <a:extLst>
                <a:ext uri="{FF2B5EF4-FFF2-40B4-BE49-F238E27FC236}">
                  <a16:creationId xmlns:a16="http://schemas.microsoft.com/office/drawing/2014/main" id="{213A54F3-15FA-4C8F-8ABF-CE77E7219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5F8A7F7F-DD1A-4F41-98AC-B9CE2A620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CEF47228-EB7C-4EBA-BE01-DA6CB24102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6" name="Isosceles Triangle 22">
              <a:extLst>
                <a:ext uri="{FF2B5EF4-FFF2-40B4-BE49-F238E27FC236}">
                  <a16:creationId xmlns:a16="http://schemas.microsoft.com/office/drawing/2014/main" id="{3D2FD25A-EFFD-4F5C-9258-981F5907DE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DCF573BC-A06F-4036-A3A8-9D07DDE622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4877" y="2415322"/>
            <a:ext cx="3451730" cy="239986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Keep in Mind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640" y="804672"/>
            <a:ext cx="6281928" cy="524865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+mn-lt"/>
                <a:cs typeface="+mn-cs"/>
              </a:rPr>
              <a:t>Cultural differences &amp; differences in experience </a:t>
            </a:r>
            <a:r>
              <a:rPr lang="en-US" sz="2400" dirty="0">
                <a:solidFill>
                  <a:schemeClr val="tx1"/>
                </a:solidFill>
                <a:latin typeface="+mn-lt"/>
                <a:cs typeface="+mn-cs"/>
                <a:sym typeface="Wingdings" pitchFamily="2" charset="2"/>
              </a:rPr>
              <a:t> differences in a student’s expectations</a:t>
            </a:r>
            <a:endParaRPr lang="en-US" sz="2400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0"/>
            <a:r>
              <a:rPr lang="en-US" sz="2400" dirty="0">
                <a:solidFill>
                  <a:schemeClr val="tx1"/>
                </a:solidFill>
                <a:latin typeface="+mn-lt"/>
                <a:cs typeface="+mn-cs"/>
              </a:rPr>
              <a:t>Argument styles</a:t>
            </a:r>
          </a:p>
          <a:p>
            <a:pPr marL="457200" lvl="1"/>
            <a:r>
              <a:rPr lang="en-US" sz="2000" dirty="0">
                <a:solidFill>
                  <a:schemeClr val="tx1"/>
                </a:solidFill>
                <a:latin typeface="+mn-lt"/>
                <a:cs typeface="+mn-cs"/>
              </a:rPr>
              <a:t>Chinese: emphasis on synthesis, “spiral” form of papers, writer-friendly (Nan, 53)</a:t>
            </a:r>
          </a:p>
          <a:p>
            <a:pPr marL="457200" lvl="1"/>
            <a:r>
              <a:rPr lang="en-US" sz="2000" dirty="0">
                <a:solidFill>
                  <a:schemeClr val="tx1"/>
                </a:solidFill>
                <a:latin typeface="+mn-lt"/>
                <a:cs typeface="+mn-cs"/>
              </a:rPr>
              <a:t>U.S.: emphasis on unique argument, point-evidence-explain structure, reader-friendly</a:t>
            </a:r>
          </a:p>
          <a:p>
            <a:pPr marL="0"/>
            <a:r>
              <a:rPr lang="en-US" sz="2400" dirty="0">
                <a:solidFill>
                  <a:schemeClr val="tx1"/>
                </a:solidFill>
                <a:latin typeface="+mn-lt"/>
                <a:cs typeface="+mn-cs"/>
              </a:rPr>
              <a:t>Tutor-Tutee roles</a:t>
            </a:r>
          </a:p>
          <a:p>
            <a:pPr marL="457200" lvl="1"/>
            <a:r>
              <a:rPr lang="en-US" sz="2000" dirty="0">
                <a:solidFill>
                  <a:schemeClr val="tx1"/>
                </a:solidFill>
                <a:latin typeface="+mn-lt"/>
                <a:cs typeface="+mn-cs"/>
              </a:rPr>
              <a:t>Experience with rules of speaking in an academic setting may be different than in U.S. classrooms</a:t>
            </a:r>
          </a:p>
          <a:p>
            <a:pPr marL="457200" lvl="1"/>
            <a:r>
              <a:rPr lang="en-US" sz="2000" dirty="0">
                <a:solidFill>
                  <a:schemeClr val="tx1"/>
                </a:solidFill>
                <a:latin typeface="+mn-lt"/>
                <a:cs typeface="+mn-cs"/>
              </a:rPr>
              <a:t>Check who has “control” in the session</a:t>
            </a:r>
          </a:p>
          <a:p>
            <a:pPr marL="0"/>
            <a:endParaRPr lang="en-US" sz="2400" dirty="0">
              <a:solidFill>
                <a:schemeClr val="tx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4003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AFA67CD3-AB4E-4A7A-BEB8-53C445D8C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726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07CF545F-9C2E-4446-97CD-AD92990C2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Suggestions</a:t>
            </a:r>
          </a:p>
        </p:txBody>
      </p:sp>
      <p:sp>
        <p:nvSpPr>
          <p:cNvPr id="78" name="Freeform 62">
            <a:extLst>
              <a:ext uri="{FF2B5EF4-FFF2-40B4-BE49-F238E27FC236}">
                <a16:creationId xmlns:a16="http://schemas.microsoft.com/office/drawing/2014/main" id="{339C8D78-A644-462F-B674-F440635E5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5000"/>
                  </a:schemeClr>
                </a:gs>
                <a:gs pos="100000">
                  <a:schemeClr val="bg2">
                    <a:lumMod val="8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1" name="Graphic 70" descr="Person with Idea">
            <a:extLst>
              <a:ext uri="{FF2B5EF4-FFF2-40B4-BE49-F238E27FC236}">
                <a16:creationId xmlns:a16="http://schemas.microsoft.com/office/drawing/2014/main" id="{679EE512-A3EB-4B52-A754-1F62C97860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0254" y="1629089"/>
            <a:ext cx="3620021" cy="362002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0574" y="2421682"/>
            <a:ext cx="4977578" cy="3639289"/>
          </a:xfr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/>
            <a:r>
              <a:rPr lang="en-US" sz="2400" dirty="0">
                <a:solidFill>
                  <a:srgbClr val="000000"/>
                </a:solidFill>
                <a:latin typeface="+mn-lt"/>
                <a:cs typeface="+mn-cs"/>
              </a:rPr>
              <a:t>Be careful of falling into the role the student expects of you (e.g. Professor)</a:t>
            </a:r>
          </a:p>
          <a:p>
            <a:pPr marL="0"/>
            <a:r>
              <a:rPr lang="en-US" sz="2400" dirty="0">
                <a:solidFill>
                  <a:srgbClr val="000000"/>
                </a:solidFill>
                <a:latin typeface="+mn-lt"/>
                <a:cs typeface="+mn-cs"/>
              </a:rPr>
              <a:t>Be mindful of crowding the student with your own expectations or objectives </a:t>
            </a:r>
          </a:p>
          <a:p>
            <a:pPr marL="0"/>
            <a:r>
              <a:rPr lang="en-US" sz="2400" dirty="0">
                <a:solidFill>
                  <a:srgbClr val="000000"/>
                </a:solidFill>
                <a:latin typeface="+mn-lt"/>
                <a:cs typeface="+mn-cs"/>
              </a:rPr>
              <a:t>Consider prioritizing higher order concerns (although lower order mistakes may be penalized more harshly by a professor) </a:t>
            </a:r>
          </a:p>
          <a:p>
            <a:pPr marL="0"/>
            <a:r>
              <a:rPr lang="en-US" sz="2400" dirty="0">
                <a:solidFill>
                  <a:srgbClr val="000000"/>
                </a:solidFill>
                <a:latin typeface="+mn-lt"/>
                <a:cs typeface="+mn-cs"/>
              </a:rPr>
              <a:t>Be clear that our goal is to help the student develop as a writer as opposed to grading</a:t>
            </a:r>
          </a:p>
        </p:txBody>
      </p:sp>
    </p:spTree>
    <p:extLst>
      <p:ext uri="{BB962C8B-B14F-4D97-AF65-F5344CB8AC3E}">
        <p14:creationId xmlns:p14="http://schemas.microsoft.com/office/powerpoint/2010/main" val="975939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3468" y="365125"/>
            <a:ext cx="944033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Steps to take</a:t>
            </a:r>
          </a:p>
        </p:txBody>
      </p:sp>
      <p:pic>
        <p:nvPicPr>
          <p:cNvPr id="71" name="Graphic 70" descr="Person with Idea">
            <a:extLst>
              <a:ext uri="{FF2B5EF4-FFF2-40B4-BE49-F238E27FC236}">
                <a16:creationId xmlns:a16="http://schemas.microsoft.com/office/drawing/2014/main" id="{679EE512-A3EB-4B52-A754-1F62C9786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200" y="570706"/>
            <a:ext cx="914400" cy="9144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02187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indent="0">
              <a:buNone/>
            </a:pPr>
            <a:r>
              <a:rPr lang="en-US" sz="1900" i="1" dirty="0">
                <a:solidFill>
                  <a:schemeClr val="tx1"/>
                </a:solidFill>
                <a:latin typeface="+mn-lt"/>
                <a:cs typeface="+mn-cs"/>
              </a:rPr>
              <a:t>Assess writer’s knowledge</a:t>
            </a:r>
          </a:p>
          <a:p>
            <a:pPr marL="457200" lvl="1"/>
            <a:r>
              <a:rPr lang="en-US" sz="1700" dirty="0">
                <a:solidFill>
                  <a:schemeClr val="tx1"/>
                </a:solidFill>
                <a:latin typeface="+mn-lt"/>
                <a:cs typeface="+mn-cs"/>
              </a:rPr>
              <a:t>Ask student what their background is like; “What do you think a thesis statement is in college writing?” (Nan, 56)</a:t>
            </a:r>
          </a:p>
          <a:p>
            <a:pPr marL="0">
              <a:buNone/>
            </a:pPr>
            <a:r>
              <a:rPr lang="en-US" sz="1900" i="1" dirty="0">
                <a:solidFill>
                  <a:schemeClr val="tx1"/>
                </a:solidFill>
                <a:latin typeface="+mn-lt"/>
                <a:cs typeface="+mn-cs"/>
              </a:rPr>
              <a:t>Be direct</a:t>
            </a:r>
          </a:p>
          <a:p>
            <a:pPr marL="457200" lvl="1"/>
            <a:r>
              <a:rPr lang="en-US" sz="1700" dirty="0">
                <a:solidFill>
                  <a:schemeClr val="tx1"/>
                </a:solidFill>
                <a:latin typeface="+mn-lt"/>
                <a:cs typeface="+mn-cs"/>
              </a:rPr>
              <a:t>“Make direct changes for writers while modeling specific examples before expecting [the student] to flourish under the usual indirection” (Nan, 56) </a:t>
            </a:r>
          </a:p>
          <a:p>
            <a:pPr marL="457200" lvl="1"/>
            <a:r>
              <a:rPr lang="en-US" sz="1700" dirty="0">
                <a:solidFill>
                  <a:schemeClr val="tx1"/>
                </a:solidFill>
                <a:latin typeface="+mn-lt"/>
                <a:cs typeface="+mn-cs"/>
              </a:rPr>
              <a:t>If your ELL student cannot “hear” their grammar mistakes, continual prompting will become frustrating—it’s okay to take a direct approach, pointing out and correcting errors so they can learn for the next time</a:t>
            </a:r>
          </a:p>
          <a:p>
            <a:pPr marL="0">
              <a:buNone/>
            </a:pPr>
            <a:r>
              <a:rPr lang="en-US" sz="1900" i="1" dirty="0">
                <a:solidFill>
                  <a:schemeClr val="tx1"/>
                </a:solidFill>
                <a:latin typeface="+mn-lt"/>
                <a:cs typeface="+mn-cs"/>
              </a:rPr>
              <a:t>Explain why</a:t>
            </a:r>
          </a:p>
          <a:p>
            <a:pPr marL="457200" lvl="1"/>
            <a:r>
              <a:rPr lang="en-US" sz="1700" dirty="0">
                <a:solidFill>
                  <a:schemeClr val="tx1"/>
                </a:solidFill>
                <a:latin typeface="+mn-lt"/>
                <a:cs typeface="+mn-cs"/>
              </a:rPr>
              <a:t>“A sentence is never just ‘bad,’ it’s ‘bad because’” (Goldman, 29 Sept.); encourage student to make suggestions or ask questions</a:t>
            </a:r>
          </a:p>
          <a:p>
            <a:pPr marL="0" indent="0">
              <a:buNone/>
            </a:pPr>
            <a:r>
              <a:rPr lang="en-US" sz="1900" i="1" dirty="0">
                <a:solidFill>
                  <a:schemeClr val="tx1"/>
                </a:solidFill>
                <a:latin typeface="+mn-lt"/>
                <a:cs typeface="+mn-cs"/>
              </a:rPr>
              <a:t>Body language </a:t>
            </a:r>
          </a:p>
          <a:p>
            <a:pPr marL="457200" lvl="1"/>
            <a:r>
              <a:rPr lang="en-US" sz="1700" dirty="0">
                <a:solidFill>
                  <a:schemeClr val="tx1"/>
                </a:solidFill>
                <a:latin typeface="+mn-lt"/>
                <a:cs typeface="+mn-cs"/>
              </a:rPr>
              <a:t>If there is a language barrier, students are likely to pick up on body language or tone if they are having a hard time understanding your words; be honest and clear, “do you need me to repeat what I just said?” (Nan, 58)</a:t>
            </a:r>
          </a:p>
          <a:p>
            <a:pPr marL="0" indent="0">
              <a:buNone/>
            </a:pPr>
            <a:r>
              <a:rPr lang="en-US" sz="1900" i="1" dirty="0">
                <a:solidFill>
                  <a:schemeClr val="tx1"/>
                </a:solidFill>
                <a:latin typeface="+mn-lt"/>
                <a:cs typeface="+mn-cs"/>
              </a:rPr>
              <a:t>Small talk </a:t>
            </a:r>
          </a:p>
          <a:p>
            <a:pPr marL="457200" lvl="1"/>
            <a:r>
              <a:rPr lang="en-US" sz="1700" dirty="0">
                <a:solidFill>
                  <a:schemeClr val="tx1"/>
                </a:solidFill>
                <a:latin typeface="+mn-lt"/>
                <a:cs typeface="+mn-cs"/>
              </a:rPr>
              <a:t>Make student more comfortable with talking in the first place by chatting, encouraging two-way dialogue </a:t>
            </a:r>
          </a:p>
          <a:p>
            <a:pPr marL="457200" lvl="1"/>
            <a:r>
              <a:rPr lang="en-US" sz="1700" dirty="0">
                <a:solidFill>
                  <a:schemeClr val="tx1"/>
                </a:solidFill>
                <a:latin typeface="+mn-lt"/>
                <a:cs typeface="+mn-cs"/>
              </a:rPr>
              <a:t>ELL students may need a little more time to respond to queries if they have to translate the question into their native language and then translate their answer back into English. </a:t>
            </a:r>
          </a:p>
          <a:p>
            <a:pPr marL="0" indent="0">
              <a:buNone/>
            </a:pPr>
            <a:r>
              <a:rPr lang="en-US" sz="1900" i="1" dirty="0">
                <a:solidFill>
                  <a:schemeClr val="tx1"/>
                </a:solidFill>
                <a:latin typeface="+mn-lt"/>
                <a:cs typeface="+mn-cs"/>
              </a:rPr>
              <a:t>Evaluate</a:t>
            </a:r>
          </a:p>
          <a:p>
            <a:pPr marL="457200" lvl="1"/>
            <a:r>
              <a:rPr lang="en-US" sz="1700" dirty="0">
                <a:solidFill>
                  <a:schemeClr val="tx1"/>
                </a:solidFill>
                <a:latin typeface="+mn-lt"/>
                <a:cs typeface="+mn-cs"/>
              </a:rPr>
              <a:t>Check the student’s comprehension to make sure they understand your suggestions; follow up, look through graded papers and go over professor’s comments</a:t>
            </a:r>
          </a:p>
          <a:p>
            <a:pPr marL="457200" lvl="1"/>
            <a:endParaRPr lang="en-US" sz="1700" dirty="0">
              <a:solidFill>
                <a:schemeClr val="tx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9380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15911E3A-C35B-4EF7-A355-B84E9A14A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21ADB3D-AD65-44B4-847D-5E90E90A5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2" name="Freeform 5">
              <a:extLst>
                <a:ext uri="{FF2B5EF4-FFF2-40B4-BE49-F238E27FC236}">
                  <a16:creationId xmlns:a16="http://schemas.microsoft.com/office/drawing/2014/main" id="{CF580C70-814C-4845-B645-919BFFBD1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6">
              <a:extLst>
                <a:ext uri="{FF2B5EF4-FFF2-40B4-BE49-F238E27FC236}">
                  <a16:creationId xmlns:a16="http://schemas.microsoft.com/office/drawing/2014/main" id="{34D7BF57-4CAA-45B2-9EF0-0AA1FCF70B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7">
              <a:extLst>
                <a:ext uri="{FF2B5EF4-FFF2-40B4-BE49-F238E27FC236}">
                  <a16:creationId xmlns:a16="http://schemas.microsoft.com/office/drawing/2014/main" id="{7886F306-C03A-40C6-8FD5-DCE3D4595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8">
              <a:extLst>
                <a:ext uri="{FF2B5EF4-FFF2-40B4-BE49-F238E27FC236}">
                  <a16:creationId xmlns:a16="http://schemas.microsoft.com/office/drawing/2014/main" id="{2FDC9A36-C7C3-47D7-A64E-ED25C47EC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9">
              <a:extLst>
                <a:ext uri="{FF2B5EF4-FFF2-40B4-BE49-F238E27FC236}">
                  <a16:creationId xmlns:a16="http://schemas.microsoft.com/office/drawing/2014/main" id="{BB19BC37-158A-43DC-9A9E-E45CC7195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0">
              <a:extLst>
                <a:ext uri="{FF2B5EF4-FFF2-40B4-BE49-F238E27FC236}">
                  <a16:creationId xmlns:a16="http://schemas.microsoft.com/office/drawing/2014/main" id="{077654CC-108F-48D5-B5E9-437F164F52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1">
              <a:extLst>
                <a:ext uri="{FF2B5EF4-FFF2-40B4-BE49-F238E27FC236}">
                  <a16:creationId xmlns:a16="http://schemas.microsoft.com/office/drawing/2014/main" id="{A3CF3A63-1C1E-4E85-A78A-FDC16431E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2">
              <a:extLst>
                <a:ext uri="{FF2B5EF4-FFF2-40B4-BE49-F238E27FC236}">
                  <a16:creationId xmlns:a16="http://schemas.microsoft.com/office/drawing/2014/main" id="{8740FC9A-72DD-4D9B-BA25-1CCED13524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3">
              <a:extLst>
                <a:ext uri="{FF2B5EF4-FFF2-40B4-BE49-F238E27FC236}">
                  <a16:creationId xmlns:a16="http://schemas.microsoft.com/office/drawing/2014/main" id="{7FBF5743-F2AE-4D0D-BCD1-01F7686D0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4">
              <a:extLst>
                <a:ext uri="{FF2B5EF4-FFF2-40B4-BE49-F238E27FC236}">
                  <a16:creationId xmlns:a16="http://schemas.microsoft.com/office/drawing/2014/main" id="{CED32316-D4F7-4795-BBE0-DEBB60E27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5">
              <a:extLst>
                <a:ext uri="{FF2B5EF4-FFF2-40B4-BE49-F238E27FC236}">
                  <a16:creationId xmlns:a16="http://schemas.microsoft.com/office/drawing/2014/main" id="{583B23C9-B9B7-4E93-9538-CBE316F83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6">
              <a:extLst>
                <a:ext uri="{FF2B5EF4-FFF2-40B4-BE49-F238E27FC236}">
                  <a16:creationId xmlns:a16="http://schemas.microsoft.com/office/drawing/2014/main" id="{5B144260-9F2C-4ADB-A37C-1CFB4B428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7">
              <a:extLst>
                <a:ext uri="{FF2B5EF4-FFF2-40B4-BE49-F238E27FC236}">
                  <a16:creationId xmlns:a16="http://schemas.microsoft.com/office/drawing/2014/main" id="{53FF918D-79D3-4F55-A68C-0DD5880DA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18">
              <a:extLst>
                <a:ext uri="{FF2B5EF4-FFF2-40B4-BE49-F238E27FC236}">
                  <a16:creationId xmlns:a16="http://schemas.microsoft.com/office/drawing/2014/main" id="{B9FC1440-933F-44FE-8D77-4827DD0F99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19">
              <a:extLst>
                <a:ext uri="{FF2B5EF4-FFF2-40B4-BE49-F238E27FC236}">
                  <a16:creationId xmlns:a16="http://schemas.microsoft.com/office/drawing/2014/main" id="{0F67F308-A67C-4D2E-B081-59BB31D8EC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0">
              <a:extLst>
                <a:ext uri="{FF2B5EF4-FFF2-40B4-BE49-F238E27FC236}">
                  <a16:creationId xmlns:a16="http://schemas.microsoft.com/office/drawing/2014/main" id="{80112F01-90EB-4AEC-A39C-5C6875FFB9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1">
              <a:extLst>
                <a:ext uri="{FF2B5EF4-FFF2-40B4-BE49-F238E27FC236}">
                  <a16:creationId xmlns:a16="http://schemas.microsoft.com/office/drawing/2014/main" id="{893F6B05-90EB-4C75-A0F0-C7247553BD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2">
              <a:extLst>
                <a:ext uri="{FF2B5EF4-FFF2-40B4-BE49-F238E27FC236}">
                  <a16:creationId xmlns:a16="http://schemas.microsoft.com/office/drawing/2014/main" id="{227B563B-E0C0-4D81-966D-B5E2DBAAE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3">
              <a:extLst>
                <a:ext uri="{FF2B5EF4-FFF2-40B4-BE49-F238E27FC236}">
                  <a16:creationId xmlns:a16="http://schemas.microsoft.com/office/drawing/2014/main" id="{130DF93D-D1FF-477A-BDCE-C8B01C3B4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1" name="Freeform 24">
              <a:extLst>
                <a:ext uri="{FF2B5EF4-FFF2-40B4-BE49-F238E27FC236}">
                  <a16:creationId xmlns:a16="http://schemas.microsoft.com/office/drawing/2014/main" id="{44ED67A1-C6FE-4AC8-8473-11DAC03DC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2" name="Freeform 25">
              <a:extLst>
                <a:ext uri="{FF2B5EF4-FFF2-40B4-BE49-F238E27FC236}">
                  <a16:creationId xmlns:a16="http://schemas.microsoft.com/office/drawing/2014/main" id="{213A54F3-15FA-4C8F-8ABF-CE77E7219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5F8A7F7F-DD1A-4F41-98AC-B9CE2A620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CEF47228-EB7C-4EBA-BE01-DA6CB24102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6" name="Isosceles Triangle 22">
              <a:extLst>
                <a:ext uri="{FF2B5EF4-FFF2-40B4-BE49-F238E27FC236}">
                  <a16:creationId xmlns:a16="http://schemas.microsoft.com/office/drawing/2014/main" id="{3D2FD25A-EFFD-4F5C-9258-981F5907DE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DCF573BC-A06F-4036-A3A8-9D07DDE622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4877" y="2415322"/>
            <a:ext cx="3451730" cy="239986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400" dirty="0">
                <a:solidFill>
                  <a:srgbClr val="FFFFFF"/>
                </a:solidFill>
                <a:latin typeface="+mj-lt"/>
                <a:cs typeface="+mj-cs"/>
              </a:rPr>
              <a:t>Synthesis e</a:t>
            </a:r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640" y="804672"/>
            <a:ext cx="6281928" cy="524865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/>
            <a:r>
              <a:rPr lang="en-US" sz="2400" dirty="0">
                <a:solidFill>
                  <a:schemeClr val="tx1"/>
                </a:solidFill>
                <a:latin typeface="+mn-lt"/>
                <a:cs typeface="+mn-cs"/>
              </a:rPr>
              <a:t>Grab a pen and paper!</a:t>
            </a:r>
          </a:p>
          <a:p>
            <a:r>
              <a:rPr lang="en-US" sz="2400" dirty="0">
                <a:solidFill>
                  <a:schemeClr val="tx1"/>
                </a:solidFill>
                <a:latin typeface="+mn-lt"/>
                <a:cs typeface="+mn-cs"/>
              </a:rPr>
              <a:t>Writing prompt, 3-4 sentences</a:t>
            </a:r>
          </a:p>
          <a:p>
            <a:r>
              <a:rPr lang="en-US" sz="2400" dirty="0">
                <a:solidFill>
                  <a:schemeClr val="tx1"/>
                </a:solidFill>
                <a:latin typeface="+mn-lt"/>
                <a:cs typeface="+mn-cs"/>
              </a:rPr>
              <a:t>In </a:t>
            </a:r>
            <a:r>
              <a:rPr lang="en-US" sz="2400" i="1" dirty="0">
                <a:solidFill>
                  <a:schemeClr val="tx1"/>
                </a:solidFill>
                <a:latin typeface="+mn-lt"/>
                <a:cs typeface="+mn-cs"/>
              </a:rPr>
              <a:t>The Great Gatsby </a:t>
            </a:r>
            <a:r>
              <a:rPr lang="en-US" sz="2400" dirty="0">
                <a:solidFill>
                  <a:schemeClr val="tx1"/>
                </a:solidFill>
                <a:latin typeface="+mn-lt"/>
                <a:cs typeface="+mn-cs"/>
              </a:rPr>
              <a:t>by F. Scott Fitzgerald, what does the green light symbolize to Nick and Gatsby?</a:t>
            </a:r>
          </a:p>
          <a:p>
            <a:r>
              <a:rPr lang="en-US" sz="2400" dirty="0">
                <a:solidFill>
                  <a:schemeClr val="tx1"/>
                </a:solidFill>
                <a:latin typeface="+mn-lt"/>
                <a:cs typeface="+mn-cs"/>
              </a:rPr>
              <a:t>Now, answer again but you cannot use words with the letters a, s, or t</a:t>
            </a:r>
          </a:p>
        </p:txBody>
      </p:sp>
    </p:spTree>
    <p:extLst>
      <p:ext uri="{BB962C8B-B14F-4D97-AF65-F5344CB8AC3E}">
        <p14:creationId xmlns:p14="http://schemas.microsoft.com/office/powerpoint/2010/main" val="3645663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F65F9EB-876B-8742-A8A2-5CB2656EC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Who’s on First?</a:t>
            </a:r>
            <a:endParaRPr lang="en-US" dirty="0"/>
          </a:p>
        </p:txBody>
      </p:sp>
      <p:pic>
        <p:nvPicPr>
          <p:cNvPr id="6" name="Online Media 5" descr="Abbott &amp; Costello - Who's on First?">
            <a:hlinkClick r:id="" action="ppaction://media"/>
            <a:extLst>
              <a:ext uri="{FF2B5EF4-FFF2-40B4-BE49-F238E27FC236}">
                <a16:creationId xmlns:a16="http://schemas.microsoft.com/office/drawing/2014/main" id="{94159DAA-BC1A-994A-98C3-23023591CA33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548351" y="1410447"/>
            <a:ext cx="9095298" cy="5115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219139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1810" y="1085599"/>
            <a:ext cx="9122584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Take home message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1810" y="2118360"/>
            <a:ext cx="6406777" cy="3654041"/>
          </a:xfrm>
        </p:spPr>
        <p:txBody>
          <a:bodyPr vert="horz" lIns="91440" tIns="45720" rIns="91440" bIns="45720" rtlCol="0">
            <a:normAutofit/>
          </a:bodyPr>
          <a:lstStyle/>
          <a:p>
            <a:pPr marL="0"/>
            <a:r>
              <a:rPr lang="en-US" sz="1800" dirty="0">
                <a:solidFill>
                  <a:schemeClr val="tx1"/>
                </a:solidFill>
                <a:latin typeface="+mn-lt"/>
                <a:cs typeface="+mn-cs"/>
              </a:rPr>
              <a:t>Improvements don’t come overnight! Remember to encourage your student by highlighting areas of strength in their work!</a:t>
            </a:r>
          </a:p>
          <a:p>
            <a:pPr marL="0"/>
            <a:r>
              <a:rPr lang="en-US" sz="1800" dirty="0">
                <a:solidFill>
                  <a:schemeClr val="tx1"/>
                </a:solidFill>
                <a:latin typeface="+mn-lt"/>
                <a:cs typeface="+mn-cs"/>
              </a:rPr>
              <a:t>Check in with students to see if particular techniques are more/less helpful for them, everyone is different and will have different preferences.</a:t>
            </a:r>
          </a:p>
          <a:p>
            <a:pPr marL="0"/>
            <a:r>
              <a:rPr lang="en-US" sz="1800" dirty="0">
                <a:solidFill>
                  <a:schemeClr val="tx1"/>
                </a:solidFill>
                <a:latin typeface="+mn-lt"/>
                <a:cs typeface="+mn-cs"/>
              </a:rPr>
              <a:t>Take time to connect with the student and find common ground, it’s worth it to spend a few minutes getting them comfortable.</a:t>
            </a:r>
          </a:p>
          <a:p>
            <a:pPr marL="0"/>
            <a:r>
              <a:rPr lang="en-US" sz="1800" dirty="0">
                <a:solidFill>
                  <a:schemeClr val="tx1"/>
                </a:solidFill>
                <a:latin typeface="+mn-lt"/>
                <a:cs typeface="+mn-cs"/>
              </a:rPr>
              <a:t>Be mindful that you don’t know everyone’s background, and always give students the benefit of the doubt. </a:t>
            </a:r>
          </a:p>
          <a:p>
            <a:pPr marL="0"/>
            <a:r>
              <a:rPr lang="en-US" sz="1800" dirty="0">
                <a:solidFill>
                  <a:schemeClr val="tx1"/>
                </a:solidFill>
                <a:latin typeface="+mn-lt"/>
                <a:cs typeface="+mn-cs"/>
              </a:rPr>
              <a:t>You got this!</a:t>
            </a:r>
          </a:p>
          <a:p>
            <a:pPr marL="0"/>
            <a:endParaRPr lang="en-US" sz="1800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0"/>
            <a:endParaRPr lang="en-US" sz="1800" dirty="0">
              <a:solidFill>
                <a:schemeClr val="tx1"/>
              </a:solidFill>
              <a:latin typeface="+mn-lt"/>
              <a:cs typeface="+mn-cs"/>
            </a:endParaRPr>
          </a:p>
        </p:txBody>
      </p:sp>
      <p:sp>
        <p:nvSpPr>
          <p:cNvPr id="116" name="Freeform 6">
            <a:extLst>
              <a:ext uri="{FF2B5EF4-FFF2-40B4-BE49-F238E27FC236}">
                <a16:creationId xmlns:a16="http://schemas.microsoft.com/office/drawing/2014/main" id="{A9616D99-AEFB-4C95-84EF-5DEC698D92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52858" y="744469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rgbClr val="4C4C4C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17" name="Freeform 6">
            <a:extLst>
              <a:ext uri="{FF2B5EF4-FFF2-40B4-BE49-F238E27FC236}">
                <a16:creationId xmlns:a16="http://schemas.microsoft.com/office/drawing/2014/main" id="{D0F97023-F626-4FC5-8C2D-753B5C7F46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rgbClr val="4C4C4C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71" name="Graphic 70" descr="Person with Idea">
            <a:extLst>
              <a:ext uri="{FF2B5EF4-FFF2-40B4-BE49-F238E27FC236}">
                <a16:creationId xmlns:a16="http://schemas.microsoft.com/office/drawing/2014/main" id="{679EE512-A3EB-4B52-A754-1F62C9786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25899" y="3191551"/>
            <a:ext cx="2194559" cy="2194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73775"/>
      </p:ext>
    </p:extLst>
  </p:cSld>
  <p:clrMapOvr>
    <a:masterClrMapping/>
  </p:clrMapOvr>
</p:sld>
</file>

<file path=ppt/theme/theme1.xml><?xml version="1.0" encoding="utf-8"?>
<a:theme xmlns:a="http://schemas.openxmlformats.org/drawingml/2006/main" name="QuickStarter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4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696</Words>
  <Application>Microsoft Macintosh PowerPoint</Application>
  <PresentationFormat>Widescreen</PresentationFormat>
  <Paragraphs>63</Paragraphs>
  <Slides>9</Slides>
  <Notes>8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Segoe UI</vt:lpstr>
      <vt:lpstr>Segoe UI Light</vt:lpstr>
      <vt:lpstr>Segoe UI Semilight</vt:lpstr>
      <vt:lpstr>QuickStarter Theme</vt:lpstr>
      <vt:lpstr>Bridging the Gap: Essential Issues to Address in Recurring Writing Center Appointments with Chinese ELL Students</vt:lpstr>
      <vt:lpstr>Situation</vt:lpstr>
      <vt:lpstr>ELL Session Goals</vt:lpstr>
      <vt:lpstr>Keep in Mind</vt:lpstr>
      <vt:lpstr>Suggestions</vt:lpstr>
      <vt:lpstr>Steps to take</vt:lpstr>
      <vt:lpstr>Synthesis exercise</vt:lpstr>
      <vt:lpstr>Who’s on First?</vt:lpstr>
      <vt:lpstr>Take home message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Here's your outline to get started</dc:title>
  <dc:creator>Nakhle, Mira B. (2020)</dc:creator>
  <cp:lastModifiedBy>Nakhle, Mira B. (2020)</cp:lastModifiedBy>
  <cp:revision>3</cp:revision>
  <dcterms:created xsi:type="dcterms:W3CDTF">2019-10-08T04:42:51Z</dcterms:created>
  <dcterms:modified xsi:type="dcterms:W3CDTF">2019-10-08T05:08:22Z</dcterms:modified>
</cp:coreProperties>
</file>