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70" r:id="rId1"/>
  </p:sldMasterIdLst>
  <p:notesMasterIdLst>
    <p:notesMasterId r:id="rId24"/>
  </p:notesMasterIdLst>
  <p:sldIdLst>
    <p:sldId id="256" r:id="rId2"/>
    <p:sldId id="257" r:id="rId3"/>
    <p:sldId id="280" r:id="rId4"/>
    <p:sldId id="281" r:id="rId5"/>
    <p:sldId id="279" r:id="rId6"/>
    <p:sldId id="277" r:id="rId7"/>
    <p:sldId id="278" r:id="rId8"/>
    <p:sldId id="274" r:id="rId9"/>
    <p:sldId id="275" r:id="rId10"/>
    <p:sldId id="276" r:id="rId11"/>
    <p:sldId id="258" r:id="rId12"/>
    <p:sldId id="261" r:id="rId13"/>
    <p:sldId id="262" r:id="rId14"/>
    <p:sldId id="273" r:id="rId15"/>
    <p:sldId id="263" r:id="rId16"/>
    <p:sldId id="264" r:id="rId17"/>
    <p:sldId id="265" r:id="rId18"/>
    <p:sldId id="266" r:id="rId19"/>
    <p:sldId id="282" r:id="rId20"/>
    <p:sldId id="267" r:id="rId21"/>
    <p:sldId id="268" r:id="rId22"/>
    <p:sldId id="283"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le Wright" initials="CW" lastIdx="1" clrIdx="0">
    <p:extLst>
      <p:ext uri="{19B8F6BF-5375-455C-9EA6-DF929625EA0E}">
        <p15:presenceInfo xmlns:p15="http://schemas.microsoft.com/office/powerpoint/2012/main" userId="b4fede8bf19050d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B85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025A46-4145-448A-B5A6-EF160BF84461}" v="537" dt="2020-04-27T02:16:00.6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5" autoAdjust="0"/>
    <p:restoredTop sz="95787" autoAdjust="0"/>
  </p:normalViewPr>
  <p:slideViewPr>
    <p:cSldViewPr snapToGrid="0">
      <p:cViewPr varScale="1">
        <p:scale>
          <a:sx n="72" d="100"/>
          <a:sy n="72" d="100"/>
        </p:scale>
        <p:origin x="672" y="66"/>
      </p:cViewPr>
      <p:guideLst/>
    </p:cSldViewPr>
  </p:slideViewPr>
  <p:outlineViewPr>
    <p:cViewPr>
      <p:scale>
        <a:sx n="33" d="100"/>
        <a:sy n="33" d="100"/>
      </p:scale>
      <p:origin x="0" y="-3149"/>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6AB130-F4CD-4B99-AD18-1D7664DBB390}" type="datetimeFigureOut">
              <a:rPr lang="en-US" smtClean="0"/>
              <a:t>4/27/2020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CB1E23-E234-46C0-BB6C-912F3ED2FA7A}" type="slidenum">
              <a:rPr lang="en-US" smtClean="0"/>
              <a:t>‹#›</a:t>
            </a:fld>
            <a:endParaRPr lang="en-US" dirty="0"/>
          </a:p>
        </p:txBody>
      </p:sp>
    </p:spTree>
    <p:extLst>
      <p:ext uri="{BB962C8B-B14F-4D97-AF65-F5344CB8AC3E}">
        <p14:creationId xmlns:p14="http://schemas.microsoft.com/office/powerpoint/2010/main" val="2357734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CB1E23-E234-46C0-BB6C-912F3ED2FA7A}" type="slidenum">
              <a:rPr lang="en-US" smtClean="0"/>
              <a:t>15</a:t>
            </a:fld>
            <a:endParaRPr lang="en-US" dirty="0"/>
          </a:p>
        </p:txBody>
      </p:sp>
    </p:spTree>
    <p:extLst>
      <p:ext uri="{BB962C8B-B14F-4D97-AF65-F5344CB8AC3E}">
        <p14:creationId xmlns:p14="http://schemas.microsoft.com/office/powerpoint/2010/main" val="2147479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7FA4AB50-C85A-42EF-A12F-A6B8B9B0083E}" type="datetime1">
              <a:rPr lang="en-US" smtClean="0"/>
              <a:t>4/27/2020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3C788774-8B7A-4584-BDD0-7E3318C6F72D}" type="slidenum">
              <a:rPr lang="en-US" smtClean="0"/>
              <a:t>‹#›</a:t>
            </a:fld>
            <a:endParaRPr lang="en-US" dirty="0"/>
          </a:p>
        </p:txBody>
      </p:sp>
    </p:spTree>
    <p:extLst>
      <p:ext uri="{BB962C8B-B14F-4D97-AF65-F5344CB8AC3E}">
        <p14:creationId xmlns:p14="http://schemas.microsoft.com/office/powerpoint/2010/main" val="174170004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3BA035-3075-434D-A5E9-7A086AC10B8E}" type="datetime1">
              <a:rPr lang="en-US" smtClean="0"/>
              <a:t>4/27/2020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3C788774-8B7A-4584-BDD0-7E3318C6F72D}" type="slidenum">
              <a:rPr lang="en-US" smtClean="0"/>
              <a:t>‹#›</a:t>
            </a:fld>
            <a:endParaRPr lang="en-US" dirty="0"/>
          </a:p>
        </p:txBody>
      </p:sp>
    </p:spTree>
    <p:extLst>
      <p:ext uri="{BB962C8B-B14F-4D97-AF65-F5344CB8AC3E}">
        <p14:creationId xmlns:p14="http://schemas.microsoft.com/office/powerpoint/2010/main" val="2329900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7514B5A-FCD7-46AA-B2E1-2B78A2898DC9}" type="datetime1">
              <a:rPr lang="en-US" smtClean="0"/>
              <a:t>4/27/2020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3C788774-8B7A-4584-BDD0-7E3318C6F72D}" type="slidenum">
              <a:rPr lang="en-US" smtClean="0"/>
              <a:t>‹#›</a:t>
            </a:fld>
            <a:endParaRPr lang="en-US" dirty="0"/>
          </a:p>
        </p:txBody>
      </p:sp>
    </p:spTree>
    <p:extLst>
      <p:ext uri="{BB962C8B-B14F-4D97-AF65-F5344CB8AC3E}">
        <p14:creationId xmlns:p14="http://schemas.microsoft.com/office/powerpoint/2010/main" val="946530002"/>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A39108-705C-4B26-A74F-03182FC5BA8B}" type="datetime1">
              <a:rPr lang="en-US" smtClean="0"/>
              <a:t>4/27/2020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788774-8B7A-4584-BDD0-7E3318C6F72D}" type="slidenum">
              <a:rPr lang="en-US" smtClean="0"/>
              <a:t>‹#›</a:t>
            </a:fld>
            <a:endParaRPr lang="en-US" dirty="0"/>
          </a:p>
        </p:txBody>
      </p:sp>
    </p:spTree>
    <p:extLst>
      <p:ext uri="{BB962C8B-B14F-4D97-AF65-F5344CB8AC3E}">
        <p14:creationId xmlns:p14="http://schemas.microsoft.com/office/powerpoint/2010/main" val="1326440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E231ED-F2FA-4871-BD73-810FEDE28A85}" type="datetime1">
              <a:rPr lang="en-US" smtClean="0"/>
              <a:t>4/27/2020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C788774-8B7A-4584-BDD0-7E3318C6F72D}" type="slidenum">
              <a:rPr lang="en-US" smtClean="0"/>
              <a:t>‹#›</a:t>
            </a:fld>
            <a:endParaRPr lang="en-US" dirty="0"/>
          </a:p>
        </p:txBody>
      </p:sp>
    </p:spTree>
    <p:extLst>
      <p:ext uri="{BB962C8B-B14F-4D97-AF65-F5344CB8AC3E}">
        <p14:creationId xmlns:p14="http://schemas.microsoft.com/office/powerpoint/2010/main" val="49229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444BACC-EBE1-4AA1-A179-B97B80D50275}" type="datetime1">
              <a:rPr lang="en-US" smtClean="0"/>
              <a:t>4/27/2020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C788774-8B7A-4584-BDD0-7E3318C6F72D}" type="slidenum">
              <a:rPr lang="en-US" smtClean="0"/>
              <a:t>‹#›</a:t>
            </a:fld>
            <a:endParaRPr lang="en-US" dirty="0"/>
          </a:p>
        </p:txBody>
      </p:sp>
    </p:spTree>
    <p:extLst>
      <p:ext uri="{BB962C8B-B14F-4D97-AF65-F5344CB8AC3E}">
        <p14:creationId xmlns:p14="http://schemas.microsoft.com/office/powerpoint/2010/main" val="1402222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147EF2-2FDD-42F5-A554-52DFCDD93BF9}" type="datetime1">
              <a:rPr lang="en-US" smtClean="0"/>
              <a:t>4/27/2020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C788774-8B7A-4584-BDD0-7E3318C6F72D}" type="slidenum">
              <a:rPr lang="en-US" smtClean="0"/>
              <a:t>‹#›</a:t>
            </a:fld>
            <a:endParaRPr lang="en-US" dirty="0"/>
          </a:p>
        </p:txBody>
      </p:sp>
    </p:spTree>
    <p:extLst>
      <p:ext uri="{BB962C8B-B14F-4D97-AF65-F5344CB8AC3E}">
        <p14:creationId xmlns:p14="http://schemas.microsoft.com/office/powerpoint/2010/main" val="414489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666E4695-6FFA-476B-B714-0F90B60BD571}" type="datetime1">
              <a:rPr lang="en-US" smtClean="0"/>
              <a:t>4/27/2020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3C788774-8B7A-4584-BDD0-7E3318C6F72D}" type="slidenum">
              <a:rPr lang="en-US" smtClean="0"/>
              <a:t>‹#›</a:t>
            </a:fld>
            <a:endParaRPr lang="en-US" dirty="0"/>
          </a:p>
        </p:txBody>
      </p:sp>
    </p:spTree>
    <p:extLst>
      <p:ext uri="{BB962C8B-B14F-4D97-AF65-F5344CB8AC3E}">
        <p14:creationId xmlns:p14="http://schemas.microsoft.com/office/powerpoint/2010/main" val="3723553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757BB5-A156-40B9-8573-E9575A27CD82}" type="datetime1">
              <a:rPr lang="en-US" smtClean="0"/>
              <a:t>4/27/2020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788774-8B7A-4584-BDD0-7E3318C6F72D}" type="slidenum">
              <a:rPr lang="en-US" smtClean="0"/>
              <a:t>‹#›</a:t>
            </a:fld>
            <a:endParaRPr lang="en-US" dirty="0"/>
          </a:p>
        </p:txBody>
      </p:sp>
    </p:spTree>
    <p:extLst>
      <p:ext uri="{BB962C8B-B14F-4D97-AF65-F5344CB8AC3E}">
        <p14:creationId xmlns:p14="http://schemas.microsoft.com/office/powerpoint/2010/main" val="1666934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8E9E46-1684-47D8-AED3-393C4407B1CB}" type="datetime1">
              <a:rPr lang="en-US" smtClean="0"/>
              <a:t>4/27/2020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788774-8B7A-4584-BDD0-7E3318C6F72D}" type="slidenum">
              <a:rPr lang="en-US" smtClean="0"/>
              <a:t>‹#›</a:t>
            </a:fld>
            <a:endParaRPr lang="en-US" dirty="0"/>
          </a:p>
        </p:txBody>
      </p:sp>
    </p:spTree>
    <p:extLst>
      <p:ext uri="{BB962C8B-B14F-4D97-AF65-F5344CB8AC3E}">
        <p14:creationId xmlns:p14="http://schemas.microsoft.com/office/powerpoint/2010/main" val="3970841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A1B6D197-610D-4779-9D41-3384DA1A1107}" type="datetime1">
              <a:rPr lang="en-US" smtClean="0"/>
              <a:t>4/27/2020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3C788774-8B7A-4584-BDD0-7E3318C6F72D}" type="slidenum">
              <a:rPr lang="en-US" smtClean="0"/>
              <a:t>‹#›</a:t>
            </a:fld>
            <a:endParaRPr lang="en-US" dirty="0"/>
          </a:p>
        </p:txBody>
      </p:sp>
    </p:spTree>
    <p:extLst>
      <p:ext uri="{BB962C8B-B14F-4D97-AF65-F5344CB8AC3E}">
        <p14:creationId xmlns:p14="http://schemas.microsoft.com/office/powerpoint/2010/main" val="146006266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CEAAFC97-67F2-47A3-A191-797211B33EB2}" type="datetime1">
              <a:rPr lang="en-US" smtClean="0"/>
              <a:t>4/27/2020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3C788774-8B7A-4584-BDD0-7E3318C6F72D}" type="slidenum">
              <a:rPr lang="en-US" smtClean="0"/>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638312408"/>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xml"/><Relationship Id="rId7" Type="http://schemas.openxmlformats.org/officeDocument/2006/relationships/hyperlink" Target="https://www.un.org/en/un-coronavirus-communications-team/un-mobilizes-global-cooperation-science-based-covid-19-responses" TargetMode="Externa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s://www.nytimes.com/2020/04/01/business/n95-face-masks-home-depot-virus.html" TargetMode="External"/><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D357E-833D-4108-AABC-3D08295C038F}"/>
              </a:ext>
            </a:extLst>
          </p:cNvPr>
          <p:cNvSpPr>
            <a:spLocks noGrp="1"/>
          </p:cNvSpPr>
          <p:nvPr>
            <p:ph type="ctrTitle"/>
          </p:nvPr>
        </p:nvSpPr>
        <p:spPr>
          <a:xfrm>
            <a:off x="439148" y="1535336"/>
            <a:ext cx="11678871" cy="1475013"/>
          </a:xfrm>
        </p:spPr>
        <p:txBody>
          <a:bodyPr>
            <a:normAutofit fontScale="90000"/>
          </a:bodyPr>
          <a:lstStyle/>
          <a:p>
            <a:r>
              <a:rPr lang="en-US" sz="4200" dirty="0"/>
              <a:t>The Impact of Competition on Cooperation:</a:t>
            </a:r>
            <a:r>
              <a:rPr lang="en-US" sz="4400" dirty="0"/>
              <a:t> </a:t>
            </a:r>
            <a:r>
              <a:rPr lang="en-US" sz="3100" dirty="0"/>
              <a:t>Evidence from a Series of Bargaining Game Experiments</a:t>
            </a:r>
            <a:endParaRPr lang="en-US" sz="4000" dirty="0"/>
          </a:p>
        </p:txBody>
      </p:sp>
      <p:sp>
        <p:nvSpPr>
          <p:cNvPr id="3" name="Subtitle 2">
            <a:extLst>
              <a:ext uri="{FF2B5EF4-FFF2-40B4-BE49-F238E27FC236}">
                <a16:creationId xmlns:a16="http://schemas.microsoft.com/office/drawing/2014/main" id="{09E5AD27-F897-4CFB-B685-DC2B487CF3E6}"/>
              </a:ext>
            </a:extLst>
          </p:cNvPr>
          <p:cNvSpPr>
            <a:spLocks noGrp="1"/>
          </p:cNvSpPr>
          <p:nvPr>
            <p:ph type="subTitle" idx="1"/>
          </p:nvPr>
        </p:nvSpPr>
        <p:spPr>
          <a:xfrm>
            <a:off x="527924" y="3265663"/>
            <a:ext cx="10993546" cy="968440"/>
          </a:xfrm>
        </p:spPr>
        <p:txBody>
          <a:bodyPr>
            <a:normAutofit lnSpcReduction="10000"/>
          </a:bodyPr>
          <a:lstStyle/>
          <a:p>
            <a:r>
              <a:rPr lang="en-US" sz="2400" dirty="0"/>
              <a:t>Cole Wright</a:t>
            </a:r>
          </a:p>
          <a:p>
            <a:r>
              <a:rPr lang="en-US" sz="2400" dirty="0"/>
              <a:t>Professor Schneider</a:t>
            </a:r>
          </a:p>
        </p:txBody>
      </p:sp>
      <p:pic>
        <p:nvPicPr>
          <p:cNvPr id="24" name="Audio 23">
            <a:hlinkClick r:id="" action="ppaction://media"/>
            <a:extLst>
              <a:ext uri="{FF2B5EF4-FFF2-40B4-BE49-F238E27FC236}">
                <a16:creationId xmlns:a16="http://schemas.microsoft.com/office/drawing/2014/main" id="{2F2BA8CE-BABB-4D20-9FF9-FA5831E0E78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4" name="Slide Number Placeholder 3">
            <a:extLst>
              <a:ext uri="{FF2B5EF4-FFF2-40B4-BE49-F238E27FC236}">
                <a16:creationId xmlns:a16="http://schemas.microsoft.com/office/drawing/2014/main" id="{29B73CF5-DDCF-4932-920F-F737ABEE6211}"/>
              </a:ext>
            </a:extLst>
          </p:cNvPr>
          <p:cNvSpPr>
            <a:spLocks noGrp="1"/>
          </p:cNvSpPr>
          <p:nvPr>
            <p:ph type="sldNum" sz="quarter" idx="12"/>
          </p:nvPr>
        </p:nvSpPr>
        <p:spPr/>
        <p:txBody>
          <a:bodyPr/>
          <a:lstStyle/>
          <a:p>
            <a:fld id="{09D785A5-193A-49D5-8FBF-6C88E0B883E1}" type="slidenum">
              <a:rPr lang="en-US" sz="1000" smtClean="0"/>
              <a:t>1</a:t>
            </a:fld>
            <a:endParaRPr lang="en-US" sz="1000" dirty="0"/>
          </a:p>
        </p:txBody>
      </p:sp>
    </p:spTree>
    <p:extLst>
      <p:ext uri="{BB962C8B-B14F-4D97-AF65-F5344CB8AC3E}">
        <p14:creationId xmlns:p14="http://schemas.microsoft.com/office/powerpoint/2010/main" val="3602977077"/>
      </p:ext>
    </p:extLst>
  </p:cSld>
  <p:clrMapOvr>
    <a:masterClrMapping/>
  </p:clrMapOvr>
  <mc:AlternateContent xmlns:mc="http://schemas.openxmlformats.org/markup-compatibility/2006" xmlns:p14="http://schemas.microsoft.com/office/powerpoint/2010/main">
    <mc:Choice Requires="p14">
      <p:transition spd="slow" p14:dur="2000" advTm="15892"/>
    </mc:Choice>
    <mc:Fallback xmlns="">
      <p:transition spd="slow" advTm="158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7DD14-C8F4-4728-9637-CFA1F48989A7}"/>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B020F583-7588-4BB8-B7E8-5DB038DFF14B}"/>
              </a:ext>
            </a:extLst>
          </p:cNvPr>
          <p:cNvSpPr>
            <a:spLocks noGrp="1"/>
          </p:cNvSpPr>
          <p:nvPr>
            <p:ph idx="1"/>
          </p:nvPr>
        </p:nvSpPr>
        <p:spPr/>
        <p:txBody>
          <a:bodyPr anchor="t">
            <a:normAutofit/>
          </a:bodyPr>
          <a:lstStyle/>
          <a:p>
            <a:r>
              <a:rPr lang="en-US" sz="2400" dirty="0"/>
              <a:t>Game theory is founded on the belief that players in social dilemmas are rational agents—meaning that they will behave in such a way as to maximize individual benefit at the expense of others.</a:t>
            </a:r>
          </a:p>
          <a:p>
            <a:r>
              <a:rPr lang="en-US" sz="2400" dirty="0"/>
              <a:t>However, both laboratory experiments and everyday behavior consistently demonstrate that humans possess a capacity to cooperate and will do so even at a cost to themselves.</a:t>
            </a:r>
          </a:p>
        </p:txBody>
      </p:sp>
      <p:pic>
        <p:nvPicPr>
          <p:cNvPr id="27" name="Audio 26">
            <a:hlinkClick r:id="" action="ppaction://media"/>
            <a:extLst>
              <a:ext uri="{FF2B5EF4-FFF2-40B4-BE49-F238E27FC236}">
                <a16:creationId xmlns:a16="http://schemas.microsoft.com/office/drawing/2014/main" id="{8BF7026F-F4A5-45C4-A5D6-6812958B64A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4" name="Slide Number Placeholder 3">
            <a:extLst>
              <a:ext uri="{FF2B5EF4-FFF2-40B4-BE49-F238E27FC236}">
                <a16:creationId xmlns:a16="http://schemas.microsoft.com/office/drawing/2014/main" id="{A543B7AE-091B-4C44-8A23-BA1C364E6F2F}"/>
              </a:ext>
            </a:extLst>
          </p:cNvPr>
          <p:cNvSpPr>
            <a:spLocks noGrp="1"/>
          </p:cNvSpPr>
          <p:nvPr>
            <p:ph type="sldNum" sz="quarter" idx="12"/>
          </p:nvPr>
        </p:nvSpPr>
        <p:spPr/>
        <p:txBody>
          <a:bodyPr/>
          <a:lstStyle/>
          <a:p>
            <a:fld id="{3C788774-8B7A-4584-BDD0-7E3318C6F72D}" type="slidenum">
              <a:rPr lang="en-US" smtClean="0"/>
              <a:t>2</a:t>
            </a:fld>
            <a:endParaRPr lang="en-US" dirty="0"/>
          </a:p>
        </p:txBody>
      </p:sp>
    </p:spTree>
    <p:extLst>
      <p:ext uri="{BB962C8B-B14F-4D97-AF65-F5344CB8AC3E}">
        <p14:creationId xmlns:p14="http://schemas.microsoft.com/office/powerpoint/2010/main" val="3312309052"/>
      </p:ext>
    </p:extLst>
  </p:cSld>
  <p:clrMapOvr>
    <a:masterClrMapping/>
  </p:clrMapOvr>
  <mc:AlternateContent xmlns:mc="http://schemas.openxmlformats.org/markup-compatibility/2006" xmlns:p14="http://schemas.microsoft.com/office/powerpoint/2010/main">
    <mc:Choice Requires="p14">
      <p:transition spd="slow" p14:dur="2000" advTm="39971"/>
    </mc:Choice>
    <mc:Fallback xmlns="">
      <p:transition spd="slow" advTm="399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0968FC0-1372-45F8-908B-8B6FB25993BC}"/>
              </a:ext>
            </a:extLst>
          </p:cNvPr>
          <p:cNvPicPr>
            <a:picLocks noChangeAspect="1"/>
          </p:cNvPicPr>
          <p:nvPr/>
        </p:nvPicPr>
        <p:blipFill rotWithShape="1">
          <a:blip r:embed="rId4"/>
          <a:srcRect l="20971" t="25022" r="23762" b="50000"/>
          <a:stretch/>
        </p:blipFill>
        <p:spPr>
          <a:xfrm>
            <a:off x="6058273" y="3963879"/>
            <a:ext cx="5838844" cy="1484412"/>
          </a:xfrm>
          <a:prstGeom prst="rect">
            <a:avLst/>
          </a:prstGeom>
        </p:spPr>
      </p:pic>
      <p:sp>
        <p:nvSpPr>
          <p:cNvPr id="2" name="Title 1">
            <a:extLst>
              <a:ext uri="{FF2B5EF4-FFF2-40B4-BE49-F238E27FC236}">
                <a16:creationId xmlns:a16="http://schemas.microsoft.com/office/drawing/2014/main" id="{2770361B-91B6-46DE-B909-EBD56BE2AC82}"/>
              </a:ext>
            </a:extLst>
          </p:cNvPr>
          <p:cNvSpPr>
            <a:spLocks noGrp="1"/>
          </p:cNvSpPr>
          <p:nvPr>
            <p:ph type="title"/>
          </p:nvPr>
        </p:nvSpPr>
        <p:spPr/>
        <p:txBody>
          <a:bodyPr/>
          <a:lstStyle/>
          <a:p>
            <a:r>
              <a:rPr lang="en-US" dirty="0"/>
              <a:t>Cooperation in action</a:t>
            </a:r>
          </a:p>
        </p:txBody>
      </p:sp>
      <p:sp>
        <p:nvSpPr>
          <p:cNvPr id="3" name="Content Placeholder 2">
            <a:extLst>
              <a:ext uri="{FF2B5EF4-FFF2-40B4-BE49-F238E27FC236}">
                <a16:creationId xmlns:a16="http://schemas.microsoft.com/office/drawing/2014/main" id="{D51FBC8E-DB95-4E3F-B366-C67FAD35E979}"/>
              </a:ext>
            </a:extLst>
          </p:cNvPr>
          <p:cNvSpPr>
            <a:spLocks noGrp="1"/>
          </p:cNvSpPr>
          <p:nvPr>
            <p:ph idx="1"/>
          </p:nvPr>
        </p:nvSpPr>
        <p:spPr/>
        <p:txBody>
          <a:bodyPr anchor="t"/>
          <a:lstStyle/>
          <a:p>
            <a:r>
              <a:rPr lang="en-US" sz="2400" dirty="0"/>
              <a:t>This evidence of cooperation challenges the theoretical foundation of game theory and have catalyzed a desire to understand the motivations of cooperative behavior that help to explain the deviation from theoretical predictions.</a:t>
            </a:r>
          </a:p>
          <a:p>
            <a:endParaRPr lang="en-US" dirty="0"/>
          </a:p>
        </p:txBody>
      </p:sp>
      <p:pic>
        <p:nvPicPr>
          <p:cNvPr id="4" name="Picture 3">
            <a:extLst>
              <a:ext uri="{FF2B5EF4-FFF2-40B4-BE49-F238E27FC236}">
                <a16:creationId xmlns:a16="http://schemas.microsoft.com/office/drawing/2014/main" id="{A759F271-0D3B-4C0E-AC54-DEA21B28BAE1}"/>
              </a:ext>
            </a:extLst>
          </p:cNvPr>
          <p:cNvPicPr>
            <a:picLocks noChangeAspect="1"/>
          </p:cNvPicPr>
          <p:nvPr/>
        </p:nvPicPr>
        <p:blipFill rotWithShape="1">
          <a:blip r:embed="rId5"/>
          <a:srcRect l="25374" t="30420" r="27442" b="47185"/>
          <a:stretch/>
        </p:blipFill>
        <p:spPr>
          <a:xfrm>
            <a:off x="343268" y="3963879"/>
            <a:ext cx="5752731" cy="1535837"/>
          </a:xfrm>
          <a:prstGeom prst="rect">
            <a:avLst/>
          </a:prstGeom>
        </p:spPr>
      </p:pic>
      <p:sp>
        <p:nvSpPr>
          <p:cNvPr id="5" name="TextBox 4">
            <a:extLst>
              <a:ext uri="{FF2B5EF4-FFF2-40B4-BE49-F238E27FC236}">
                <a16:creationId xmlns:a16="http://schemas.microsoft.com/office/drawing/2014/main" id="{DAF3C51C-9F86-43C8-A26E-83A0567D60B1}"/>
              </a:ext>
            </a:extLst>
          </p:cNvPr>
          <p:cNvSpPr txBox="1"/>
          <p:nvPr/>
        </p:nvSpPr>
        <p:spPr>
          <a:xfrm>
            <a:off x="816745" y="5607453"/>
            <a:ext cx="3932808" cy="215444"/>
          </a:xfrm>
          <a:prstGeom prst="rect">
            <a:avLst/>
          </a:prstGeom>
          <a:noFill/>
        </p:spPr>
        <p:txBody>
          <a:bodyPr wrap="square" rtlCol="0">
            <a:spAutoFit/>
          </a:bodyPr>
          <a:lstStyle/>
          <a:p>
            <a:r>
              <a:rPr lang="en-US" sz="800" dirty="0">
                <a:solidFill>
                  <a:schemeClr val="bg1">
                    <a:lumMod val="85000"/>
                  </a:schemeClr>
                </a:solidFill>
                <a:hlinkClick r:id="rId6">
                  <a:extLst>
                    <a:ext uri="{A12FA001-AC4F-418D-AE19-62706E023703}">
                      <ahyp:hlinkClr xmlns:ahyp="http://schemas.microsoft.com/office/drawing/2018/hyperlinkcolor" val="tx"/>
                    </a:ext>
                  </a:extLst>
                </a:hlinkClick>
              </a:rPr>
              <a:t>https://www.nytimes.com/2020/04/01/business/n95-face-masks-home-depot-virus.html</a:t>
            </a:r>
            <a:endParaRPr lang="en-US" sz="800" dirty="0">
              <a:solidFill>
                <a:schemeClr val="bg1">
                  <a:lumMod val="85000"/>
                </a:schemeClr>
              </a:solidFill>
            </a:endParaRPr>
          </a:p>
        </p:txBody>
      </p:sp>
      <p:sp>
        <p:nvSpPr>
          <p:cNvPr id="6" name="TextBox 5">
            <a:extLst>
              <a:ext uri="{FF2B5EF4-FFF2-40B4-BE49-F238E27FC236}">
                <a16:creationId xmlns:a16="http://schemas.microsoft.com/office/drawing/2014/main" id="{EE2EEA69-616F-43AB-9824-406E8A5EC5DC}"/>
              </a:ext>
            </a:extLst>
          </p:cNvPr>
          <p:cNvSpPr txBox="1"/>
          <p:nvPr/>
        </p:nvSpPr>
        <p:spPr>
          <a:xfrm>
            <a:off x="6259341" y="5607453"/>
            <a:ext cx="5587019" cy="215444"/>
          </a:xfrm>
          <a:prstGeom prst="rect">
            <a:avLst/>
          </a:prstGeom>
          <a:noFill/>
        </p:spPr>
        <p:txBody>
          <a:bodyPr wrap="square" rtlCol="0">
            <a:spAutoFit/>
          </a:bodyPr>
          <a:lstStyle/>
          <a:p>
            <a:r>
              <a:rPr lang="en-US" sz="800" dirty="0">
                <a:solidFill>
                  <a:schemeClr val="bg1">
                    <a:lumMod val="85000"/>
                  </a:schemeClr>
                </a:solidFill>
                <a:hlinkClick r:id="rId7">
                  <a:extLst>
                    <a:ext uri="{A12FA001-AC4F-418D-AE19-62706E023703}">
                      <ahyp:hlinkClr xmlns:ahyp="http://schemas.microsoft.com/office/drawing/2018/hyperlinkcolor" val="tx"/>
                    </a:ext>
                  </a:extLst>
                </a:hlinkClick>
              </a:rPr>
              <a:t>https://www.un.org/en/un-coronavirus-communications-team/un-mobilizes-global-cooperation-science-based-covid-19-responses</a:t>
            </a:r>
            <a:endParaRPr lang="en-US" sz="800" dirty="0">
              <a:solidFill>
                <a:schemeClr val="bg1">
                  <a:lumMod val="85000"/>
                </a:schemeClr>
              </a:solidFill>
            </a:endParaRPr>
          </a:p>
        </p:txBody>
      </p:sp>
      <p:pic>
        <p:nvPicPr>
          <p:cNvPr id="12" name="Audio 11">
            <a:hlinkClick r:id="" action="ppaction://media"/>
            <a:extLst>
              <a:ext uri="{FF2B5EF4-FFF2-40B4-BE49-F238E27FC236}">
                <a16:creationId xmlns:a16="http://schemas.microsoft.com/office/drawing/2014/main" id="{ACA6232A-D942-4B19-B6C3-A6F9ACBA243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
        <p:nvSpPr>
          <p:cNvPr id="8" name="Slide Number Placeholder 7">
            <a:extLst>
              <a:ext uri="{FF2B5EF4-FFF2-40B4-BE49-F238E27FC236}">
                <a16:creationId xmlns:a16="http://schemas.microsoft.com/office/drawing/2014/main" id="{4F474105-5981-4683-BF01-3941F979CF18}"/>
              </a:ext>
            </a:extLst>
          </p:cNvPr>
          <p:cNvSpPr>
            <a:spLocks noGrp="1"/>
          </p:cNvSpPr>
          <p:nvPr>
            <p:ph type="sldNum" sz="quarter" idx="12"/>
          </p:nvPr>
        </p:nvSpPr>
        <p:spPr/>
        <p:txBody>
          <a:bodyPr/>
          <a:lstStyle/>
          <a:p>
            <a:fld id="{3C788774-8B7A-4584-BDD0-7E3318C6F72D}" type="slidenum">
              <a:rPr lang="en-US" smtClean="0"/>
              <a:t>3</a:t>
            </a:fld>
            <a:endParaRPr lang="en-US" dirty="0"/>
          </a:p>
        </p:txBody>
      </p:sp>
      <p:pic>
        <p:nvPicPr>
          <p:cNvPr id="1026" name="Picture 2" descr="The New York Times (@nytimes) | Twitter">
            <a:extLst>
              <a:ext uri="{FF2B5EF4-FFF2-40B4-BE49-F238E27FC236}">
                <a16:creationId xmlns:a16="http://schemas.microsoft.com/office/drawing/2014/main" id="{3C92BD37-42CD-4DBF-98B6-BFF43CBB700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9220" y="4081791"/>
            <a:ext cx="317525" cy="317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11200DD-FCF7-4BDE-AF2D-0617F19ECE8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81970" y="4081791"/>
            <a:ext cx="431237" cy="36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6685086"/>
      </p:ext>
    </p:extLst>
  </p:cSld>
  <p:clrMapOvr>
    <a:masterClrMapping/>
  </p:clrMapOvr>
  <mc:AlternateContent xmlns:mc="http://schemas.openxmlformats.org/markup-compatibility/2006" xmlns:p14="http://schemas.microsoft.com/office/powerpoint/2010/main">
    <mc:Choice Requires="p14">
      <p:transition spd="slow" p14:dur="2000" advTm="31405"/>
    </mc:Choice>
    <mc:Fallback xmlns="">
      <p:transition spd="slow" advTm="314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D865B-A899-41CE-BA93-BFB9372E9362}"/>
              </a:ext>
            </a:extLst>
          </p:cNvPr>
          <p:cNvSpPr>
            <a:spLocks noGrp="1"/>
          </p:cNvSpPr>
          <p:nvPr>
            <p:ph type="title"/>
          </p:nvPr>
        </p:nvSpPr>
        <p:spPr/>
        <p:txBody>
          <a:bodyPr/>
          <a:lstStyle/>
          <a:p>
            <a:r>
              <a:rPr lang="en-US" dirty="0"/>
              <a:t>Literature review</a:t>
            </a:r>
          </a:p>
        </p:txBody>
      </p:sp>
      <p:sp>
        <p:nvSpPr>
          <p:cNvPr id="3" name="Content Placeholder 2">
            <a:extLst>
              <a:ext uri="{FF2B5EF4-FFF2-40B4-BE49-F238E27FC236}">
                <a16:creationId xmlns:a16="http://schemas.microsoft.com/office/drawing/2014/main" id="{2AE5F368-4D3B-4CBD-971F-26AFF88A9D32}"/>
              </a:ext>
            </a:extLst>
          </p:cNvPr>
          <p:cNvSpPr>
            <a:spLocks noGrp="1"/>
          </p:cNvSpPr>
          <p:nvPr>
            <p:ph sz="half" idx="1"/>
          </p:nvPr>
        </p:nvSpPr>
        <p:spPr/>
        <p:txBody>
          <a:bodyPr anchor="t">
            <a:normAutofit/>
          </a:bodyPr>
          <a:lstStyle/>
          <a:p>
            <a:r>
              <a:rPr lang="en-US" sz="2400" dirty="0"/>
              <a:t>Why theories of rationality are flawed and insufficient:</a:t>
            </a:r>
          </a:p>
          <a:p>
            <a:pPr lvl="1"/>
            <a:r>
              <a:rPr lang="en-US" sz="2000" dirty="0"/>
              <a:t>Simon (1982)</a:t>
            </a:r>
          </a:p>
          <a:p>
            <a:pPr lvl="1"/>
            <a:r>
              <a:rPr lang="en-US" sz="2000" dirty="0"/>
              <a:t>Dawes and Thaler (1988)</a:t>
            </a:r>
          </a:p>
          <a:p>
            <a:pPr lvl="1"/>
            <a:r>
              <a:rPr lang="en-US" sz="2000" dirty="0"/>
              <a:t>Tooby, Cosmides, and Price (2006)</a:t>
            </a:r>
          </a:p>
          <a:p>
            <a:pPr lvl="1"/>
            <a:endParaRPr lang="en-US" sz="2200" dirty="0"/>
          </a:p>
        </p:txBody>
      </p:sp>
      <p:sp>
        <p:nvSpPr>
          <p:cNvPr id="5" name="Content Placeholder 4">
            <a:extLst>
              <a:ext uri="{FF2B5EF4-FFF2-40B4-BE49-F238E27FC236}">
                <a16:creationId xmlns:a16="http://schemas.microsoft.com/office/drawing/2014/main" id="{F1838FA8-EA4E-449C-BB12-FC7DD01E81BD}"/>
              </a:ext>
            </a:extLst>
          </p:cNvPr>
          <p:cNvSpPr>
            <a:spLocks noGrp="1"/>
          </p:cNvSpPr>
          <p:nvPr>
            <p:ph sz="half" idx="2"/>
          </p:nvPr>
        </p:nvSpPr>
        <p:spPr/>
        <p:txBody>
          <a:bodyPr anchor="t">
            <a:normAutofit/>
          </a:bodyPr>
          <a:lstStyle/>
          <a:p>
            <a:r>
              <a:rPr lang="en-US" sz="2400" dirty="0"/>
              <a:t>Examples of cooperation in the experimental setting:</a:t>
            </a:r>
          </a:p>
          <a:p>
            <a:pPr lvl="1"/>
            <a:r>
              <a:rPr lang="en-US" sz="2000" dirty="0" err="1"/>
              <a:t>Marwell</a:t>
            </a:r>
            <a:r>
              <a:rPr lang="en-US" sz="2000" dirty="0"/>
              <a:t> &amp; Ames (1981)</a:t>
            </a:r>
          </a:p>
          <a:p>
            <a:pPr lvl="1"/>
            <a:r>
              <a:rPr lang="en-US" sz="2000" dirty="0"/>
              <a:t>Capra, </a:t>
            </a:r>
            <a:r>
              <a:rPr lang="en-US" sz="2000" dirty="0" err="1"/>
              <a:t>Goeree</a:t>
            </a:r>
            <a:r>
              <a:rPr lang="en-US" sz="2000" dirty="0"/>
              <a:t>, Gomez, and Holt (1999)</a:t>
            </a:r>
          </a:p>
          <a:p>
            <a:pPr lvl="1"/>
            <a:r>
              <a:rPr lang="en-US" sz="2000" dirty="0"/>
              <a:t>Deck (2001; 2009)</a:t>
            </a:r>
          </a:p>
          <a:p>
            <a:endParaRPr lang="en-US" dirty="0"/>
          </a:p>
        </p:txBody>
      </p:sp>
      <p:sp>
        <p:nvSpPr>
          <p:cNvPr id="4" name="Slide Number Placeholder 3">
            <a:extLst>
              <a:ext uri="{FF2B5EF4-FFF2-40B4-BE49-F238E27FC236}">
                <a16:creationId xmlns:a16="http://schemas.microsoft.com/office/drawing/2014/main" id="{5C2B487B-705C-4592-9B1B-FA2D1B89BC51}"/>
              </a:ext>
            </a:extLst>
          </p:cNvPr>
          <p:cNvSpPr>
            <a:spLocks noGrp="1"/>
          </p:cNvSpPr>
          <p:nvPr>
            <p:ph type="sldNum" sz="quarter" idx="12"/>
          </p:nvPr>
        </p:nvSpPr>
        <p:spPr/>
        <p:txBody>
          <a:bodyPr/>
          <a:lstStyle/>
          <a:p>
            <a:fld id="{3C788774-8B7A-4584-BDD0-7E3318C6F72D}" type="slidenum">
              <a:rPr lang="en-US" smtClean="0"/>
              <a:t>4</a:t>
            </a:fld>
            <a:endParaRPr lang="en-US" dirty="0"/>
          </a:p>
        </p:txBody>
      </p:sp>
      <p:pic>
        <p:nvPicPr>
          <p:cNvPr id="28" name="Audio 27">
            <a:hlinkClick r:id="" action="ppaction://media"/>
            <a:extLst>
              <a:ext uri="{FF2B5EF4-FFF2-40B4-BE49-F238E27FC236}">
                <a16:creationId xmlns:a16="http://schemas.microsoft.com/office/drawing/2014/main" id="{824CA86F-BF6C-4768-B842-1442473FD12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185708085"/>
      </p:ext>
    </p:extLst>
  </p:cSld>
  <p:clrMapOvr>
    <a:masterClrMapping/>
  </p:clrMapOvr>
  <mc:AlternateContent xmlns:mc="http://schemas.openxmlformats.org/markup-compatibility/2006" xmlns:p14="http://schemas.microsoft.com/office/powerpoint/2010/main">
    <mc:Choice Requires="p14">
      <p:transition spd="slow" p14:dur="2000" advTm="93577"/>
    </mc:Choice>
    <mc:Fallback xmlns="">
      <p:transition spd="slow" advTm="93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C2A84-1F3B-49C3-8205-A365B18BB817}"/>
              </a:ext>
            </a:extLst>
          </p:cNvPr>
          <p:cNvSpPr>
            <a:spLocks noGrp="1"/>
          </p:cNvSpPr>
          <p:nvPr>
            <p:ph type="title"/>
          </p:nvPr>
        </p:nvSpPr>
        <p:spPr/>
        <p:txBody>
          <a:bodyPr/>
          <a:lstStyle/>
          <a:p>
            <a:r>
              <a:rPr lang="en-US" dirty="0"/>
              <a:t>Prisoner’s Dilemma</a:t>
            </a:r>
          </a:p>
        </p:txBody>
      </p:sp>
      <p:graphicFrame>
        <p:nvGraphicFramePr>
          <p:cNvPr id="4" name="Table 4">
            <a:extLst>
              <a:ext uri="{FF2B5EF4-FFF2-40B4-BE49-F238E27FC236}">
                <a16:creationId xmlns:a16="http://schemas.microsoft.com/office/drawing/2014/main" id="{4743EFDB-F845-4EA1-94A6-2106685F5793}"/>
              </a:ext>
            </a:extLst>
          </p:cNvPr>
          <p:cNvGraphicFramePr>
            <a:graphicFrameLocks noGrp="1"/>
          </p:cNvGraphicFramePr>
          <p:nvPr>
            <p:ph idx="1"/>
            <p:extLst>
              <p:ext uri="{D42A27DB-BD31-4B8C-83A1-F6EECF244321}">
                <p14:modId xmlns:p14="http://schemas.microsoft.com/office/powerpoint/2010/main" val="1764992805"/>
              </p:ext>
            </p:extLst>
          </p:nvPr>
        </p:nvGraphicFramePr>
        <p:xfrm>
          <a:off x="885826" y="1952625"/>
          <a:ext cx="4891113" cy="2209800"/>
        </p:xfrm>
        <a:graphic>
          <a:graphicData uri="http://schemas.openxmlformats.org/drawingml/2006/table">
            <a:tbl>
              <a:tblPr firstRow="1" bandRow="1">
                <a:tableStyleId>{5C22544A-7EE6-4342-B048-85BDC9FD1C3A}</a:tableStyleId>
              </a:tblPr>
              <a:tblGrid>
                <a:gridCol w="1495424">
                  <a:extLst>
                    <a:ext uri="{9D8B030D-6E8A-4147-A177-3AD203B41FA5}">
                      <a16:colId xmlns:a16="http://schemas.microsoft.com/office/drawing/2014/main" val="3153067217"/>
                    </a:ext>
                  </a:extLst>
                </a:gridCol>
                <a:gridCol w="1765318">
                  <a:extLst>
                    <a:ext uri="{9D8B030D-6E8A-4147-A177-3AD203B41FA5}">
                      <a16:colId xmlns:a16="http://schemas.microsoft.com/office/drawing/2014/main" val="128855359"/>
                    </a:ext>
                  </a:extLst>
                </a:gridCol>
                <a:gridCol w="1630371">
                  <a:extLst>
                    <a:ext uri="{9D8B030D-6E8A-4147-A177-3AD203B41FA5}">
                      <a16:colId xmlns:a16="http://schemas.microsoft.com/office/drawing/2014/main" val="3688859813"/>
                    </a:ext>
                  </a:extLst>
                </a:gridCol>
              </a:tblGrid>
              <a:tr h="741564">
                <a:tc>
                  <a:txBody>
                    <a:bodyPr/>
                    <a:lstStyle/>
                    <a:p>
                      <a:pPr algn="ctr"/>
                      <a:endParaRPr lang="en-US" sz="1600" dirty="0"/>
                    </a:p>
                  </a:txBody>
                  <a:tcPr marL="82574" marR="82574" marT="41287" marB="41287" anchor="ctr">
                    <a:solidFill>
                      <a:schemeClr val="accent2">
                        <a:alpha val="70000"/>
                      </a:schemeClr>
                    </a:solidFill>
                  </a:tcPr>
                </a:tc>
                <a:tc>
                  <a:txBody>
                    <a:bodyPr/>
                    <a:lstStyle/>
                    <a:p>
                      <a:pPr algn="ctr"/>
                      <a:r>
                        <a:rPr lang="en-US" sz="1600" dirty="0"/>
                        <a:t>Cooperate</a:t>
                      </a:r>
                    </a:p>
                  </a:txBody>
                  <a:tcPr marL="82574" marR="82574" marT="41287" marB="41287" anchor="ctr">
                    <a:solidFill>
                      <a:schemeClr val="accent2">
                        <a:alpha val="70000"/>
                      </a:schemeClr>
                    </a:solidFill>
                  </a:tcPr>
                </a:tc>
                <a:tc>
                  <a:txBody>
                    <a:bodyPr/>
                    <a:lstStyle/>
                    <a:p>
                      <a:pPr algn="ctr"/>
                      <a:r>
                        <a:rPr lang="en-US" sz="1600" dirty="0"/>
                        <a:t>Defect</a:t>
                      </a:r>
                    </a:p>
                  </a:txBody>
                  <a:tcPr marL="82574" marR="82574" marT="41287" marB="41287" anchor="ctr">
                    <a:solidFill>
                      <a:schemeClr val="accent2">
                        <a:alpha val="70000"/>
                      </a:schemeClr>
                    </a:solidFill>
                  </a:tcPr>
                </a:tc>
                <a:extLst>
                  <a:ext uri="{0D108BD9-81ED-4DB2-BD59-A6C34878D82A}">
                    <a16:rowId xmlns:a16="http://schemas.microsoft.com/office/drawing/2014/main" val="2369052035"/>
                  </a:ext>
                </a:extLst>
              </a:tr>
              <a:tr h="734118">
                <a:tc>
                  <a:txBody>
                    <a:bodyPr/>
                    <a:lstStyle/>
                    <a:p>
                      <a:pPr algn="ctr"/>
                      <a:r>
                        <a:rPr lang="en-US" sz="1600" b="1" dirty="0">
                          <a:solidFill>
                            <a:schemeClr val="bg1"/>
                          </a:solidFill>
                        </a:rPr>
                        <a:t>Cooperate</a:t>
                      </a:r>
                    </a:p>
                  </a:txBody>
                  <a:tcPr marL="82574" marR="82574" marT="41287" marB="41287" anchor="ctr">
                    <a:solidFill>
                      <a:schemeClr val="accent2">
                        <a:lumMod val="75000"/>
                        <a:alpha val="70000"/>
                      </a:schemeClr>
                    </a:solidFill>
                  </a:tcPr>
                </a:tc>
                <a:tc>
                  <a:txBody>
                    <a:bodyPr/>
                    <a:lstStyle/>
                    <a:p>
                      <a:pPr algn="ctr"/>
                      <a:r>
                        <a:rPr lang="en-US" sz="1600" b="1" dirty="0"/>
                        <a:t>7 ; 7</a:t>
                      </a:r>
                    </a:p>
                  </a:txBody>
                  <a:tcPr marL="82574" marR="82574" marT="41287" marB="41287" anchor="ctr">
                    <a:solidFill>
                      <a:schemeClr val="bg2">
                        <a:lumMod val="90000"/>
                        <a:alpha val="70000"/>
                      </a:schemeClr>
                    </a:solidFill>
                  </a:tcPr>
                </a:tc>
                <a:tc>
                  <a:txBody>
                    <a:bodyPr/>
                    <a:lstStyle/>
                    <a:p>
                      <a:pPr algn="ctr"/>
                      <a:r>
                        <a:rPr lang="en-US" sz="1600" b="1" dirty="0"/>
                        <a:t>0 ; 10</a:t>
                      </a:r>
                    </a:p>
                  </a:txBody>
                  <a:tcPr marL="82574" marR="82574" marT="41287" marB="41287" anchor="ctr">
                    <a:solidFill>
                      <a:schemeClr val="bg2">
                        <a:lumMod val="90000"/>
                        <a:alpha val="70000"/>
                      </a:schemeClr>
                    </a:solidFill>
                  </a:tcPr>
                </a:tc>
                <a:extLst>
                  <a:ext uri="{0D108BD9-81ED-4DB2-BD59-A6C34878D82A}">
                    <a16:rowId xmlns:a16="http://schemas.microsoft.com/office/drawing/2014/main" val="3889628267"/>
                  </a:ext>
                </a:extLst>
              </a:tr>
              <a:tr h="734118">
                <a:tc>
                  <a:txBody>
                    <a:bodyPr/>
                    <a:lstStyle/>
                    <a:p>
                      <a:pPr algn="ctr"/>
                      <a:r>
                        <a:rPr lang="en-US" sz="1600" b="1" dirty="0">
                          <a:solidFill>
                            <a:schemeClr val="bg1"/>
                          </a:solidFill>
                        </a:rPr>
                        <a:t>Defect</a:t>
                      </a:r>
                    </a:p>
                  </a:txBody>
                  <a:tcPr marL="82574" marR="82574" marT="41287" marB="41287" anchor="ctr">
                    <a:solidFill>
                      <a:schemeClr val="accent2">
                        <a:alpha val="70000"/>
                      </a:schemeClr>
                    </a:solidFill>
                  </a:tcPr>
                </a:tc>
                <a:tc>
                  <a:txBody>
                    <a:bodyPr/>
                    <a:lstStyle/>
                    <a:p>
                      <a:pPr algn="ctr"/>
                      <a:r>
                        <a:rPr lang="en-US" sz="1600" b="1" dirty="0"/>
                        <a:t>10 ; 0</a:t>
                      </a:r>
                    </a:p>
                  </a:txBody>
                  <a:tcPr marL="82574" marR="82574" marT="41287" marB="41287" anchor="ctr">
                    <a:solidFill>
                      <a:schemeClr val="bg2">
                        <a:alpha val="70000"/>
                      </a:schemeClr>
                    </a:solidFill>
                  </a:tcPr>
                </a:tc>
                <a:tc>
                  <a:txBody>
                    <a:bodyPr/>
                    <a:lstStyle/>
                    <a:p>
                      <a:pPr algn="ctr"/>
                      <a:r>
                        <a:rPr lang="en-US" sz="1600" b="1" dirty="0"/>
                        <a:t>3 ; 3</a:t>
                      </a:r>
                    </a:p>
                  </a:txBody>
                  <a:tcPr marL="82574" marR="82574" marT="41287" marB="41287" anchor="ctr">
                    <a:solidFill>
                      <a:schemeClr val="bg2">
                        <a:alpha val="70000"/>
                      </a:schemeClr>
                    </a:solidFill>
                  </a:tcPr>
                </a:tc>
                <a:extLst>
                  <a:ext uri="{0D108BD9-81ED-4DB2-BD59-A6C34878D82A}">
                    <a16:rowId xmlns:a16="http://schemas.microsoft.com/office/drawing/2014/main" val="2926987151"/>
                  </a:ext>
                </a:extLst>
              </a:tr>
            </a:tbl>
          </a:graphicData>
        </a:graphic>
      </p:graphicFrame>
      <p:graphicFrame>
        <p:nvGraphicFramePr>
          <p:cNvPr id="6" name="Content Placeholder 3">
            <a:extLst>
              <a:ext uri="{FF2B5EF4-FFF2-40B4-BE49-F238E27FC236}">
                <a16:creationId xmlns:a16="http://schemas.microsoft.com/office/drawing/2014/main" id="{2A759786-C3A8-44BC-8B83-5BD3018E4011}"/>
              </a:ext>
            </a:extLst>
          </p:cNvPr>
          <p:cNvGraphicFramePr>
            <a:graphicFrameLocks/>
          </p:cNvGraphicFramePr>
          <p:nvPr>
            <p:extLst>
              <p:ext uri="{D42A27DB-BD31-4B8C-83A1-F6EECF244321}">
                <p14:modId xmlns:p14="http://schemas.microsoft.com/office/powerpoint/2010/main" val="3713978580"/>
              </p:ext>
            </p:extLst>
          </p:nvPr>
        </p:nvGraphicFramePr>
        <p:xfrm>
          <a:off x="885826" y="4362449"/>
          <a:ext cx="4891114" cy="2372055"/>
        </p:xfrm>
        <a:graphic>
          <a:graphicData uri="http://schemas.openxmlformats.org/drawingml/2006/table">
            <a:tbl>
              <a:tblPr firstRow="1" bandRow="1">
                <a:tableStyleId>{5C22544A-7EE6-4342-B048-85BDC9FD1C3A}</a:tableStyleId>
              </a:tblPr>
              <a:tblGrid>
                <a:gridCol w="901449">
                  <a:extLst>
                    <a:ext uri="{9D8B030D-6E8A-4147-A177-3AD203B41FA5}">
                      <a16:colId xmlns:a16="http://schemas.microsoft.com/office/drawing/2014/main" val="4028391868"/>
                    </a:ext>
                  </a:extLst>
                </a:gridCol>
                <a:gridCol w="1099853">
                  <a:extLst>
                    <a:ext uri="{9D8B030D-6E8A-4147-A177-3AD203B41FA5}">
                      <a16:colId xmlns:a16="http://schemas.microsoft.com/office/drawing/2014/main" val="758260712"/>
                    </a:ext>
                  </a:extLst>
                </a:gridCol>
                <a:gridCol w="1144424">
                  <a:extLst>
                    <a:ext uri="{9D8B030D-6E8A-4147-A177-3AD203B41FA5}">
                      <a16:colId xmlns:a16="http://schemas.microsoft.com/office/drawing/2014/main" val="685858893"/>
                    </a:ext>
                  </a:extLst>
                </a:gridCol>
                <a:gridCol w="418198">
                  <a:extLst>
                    <a:ext uri="{9D8B030D-6E8A-4147-A177-3AD203B41FA5}">
                      <a16:colId xmlns:a16="http://schemas.microsoft.com/office/drawing/2014/main" val="20643482"/>
                    </a:ext>
                  </a:extLst>
                </a:gridCol>
                <a:gridCol w="1327190">
                  <a:extLst>
                    <a:ext uri="{9D8B030D-6E8A-4147-A177-3AD203B41FA5}">
                      <a16:colId xmlns:a16="http://schemas.microsoft.com/office/drawing/2014/main" val="4103072985"/>
                    </a:ext>
                  </a:extLst>
                </a:gridCol>
              </a:tblGrid>
              <a:tr h="530056">
                <a:tc>
                  <a:txBody>
                    <a:bodyPr/>
                    <a:lstStyle/>
                    <a:p>
                      <a:pPr>
                        <a:lnSpc>
                          <a:spcPct val="107000"/>
                        </a:lnSpc>
                      </a:pPr>
                      <a:endParaRPr lang="en-US" sz="1500" dirty="0">
                        <a:solidFill>
                          <a:schemeClr val="accent1"/>
                        </a:solidFill>
                        <a:effectLst/>
                        <a:latin typeface="Calibri" panose="020F0502020204030204" pitchFamily="34" charset="0"/>
                        <a:cs typeface="Times New Roman" panose="02020603050405020304" pitchFamily="18" charset="0"/>
                      </a:endParaRPr>
                    </a:p>
                  </a:txBody>
                  <a:tcPr marL="56187" marR="56187" marT="28093" marB="28093" anchor="ctr">
                    <a:solidFill>
                      <a:schemeClr val="accent2">
                        <a:alpha val="70000"/>
                      </a:schemeClr>
                    </a:solidFill>
                  </a:tcPr>
                </a:tc>
                <a:tc>
                  <a:txBody>
                    <a:bodyPr/>
                    <a:lstStyle/>
                    <a:p>
                      <a:pPr marL="0" marR="0" algn="ctr">
                        <a:lnSpc>
                          <a:spcPct val="107000"/>
                        </a:lnSpc>
                        <a:spcBef>
                          <a:spcPts val="0"/>
                        </a:spcBef>
                        <a:spcAft>
                          <a:spcPts val="0"/>
                        </a:spcAft>
                      </a:pPr>
                      <a:r>
                        <a:rPr lang="en-US" sz="1100" kern="1200" dirty="0">
                          <a:effectLst/>
                        </a:rPr>
                        <a:t>$0.80</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2">
                        <a:alpha val="70000"/>
                      </a:schemeClr>
                    </a:solidFill>
                  </a:tcPr>
                </a:tc>
                <a:tc>
                  <a:txBody>
                    <a:bodyPr/>
                    <a:lstStyle/>
                    <a:p>
                      <a:pPr marL="0" marR="0" algn="ctr">
                        <a:lnSpc>
                          <a:spcPct val="107000"/>
                        </a:lnSpc>
                        <a:spcBef>
                          <a:spcPts val="0"/>
                        </a:spcBef>
                        <a:spcAft>
                          <a:spcPts val="0"/>
                        </a:spcAft>
                      </a:pPr>
                      <a:r>
                        <a:rPr lang="en-US" sz="1100" kern="1200" dirty="0">
                          <a:effectLst/>
                        </a:rPr>
                        <a:t>$1.50</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2">
                        <a:alpha val="70000"/>
                      </a:schemeClr>
                    </a:solidFill>
                  </a:tcPr>
                </a:tc>
                <a:tc>
                  <a:txBody>
                    <a:bodyPr/>
                    <a:lstStyle/>
                    <a:p>
                      <a:pPr marL="0" marR="0" algn="ctr">
                        <a:lnSpc>
                          <a:spcPct val="107000"/>
                        </a:lnSpc>
                        <a:spcBef>
                          <a:spcPts val="0"/>
                        </a:spcBef>
                        <a:spcAft>
                          <a:spcPts val="0"/>
                        </a:spcAft>
                      </a:pPr>
                      <a:r>
                        <a:rPr lang="en-US" sz="1100" kern="1200" dirty="0">
                          <a:effectLst/>
                        </a:rPr>
                        <a: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2">
                        <a:alpha val="70000"/>
                      </a:schemeClr>
                    </a:solidFill>
                  </a:tcPr>
                </a:tc>
                <a:tc>
                  <a:txBody>
                    <a:bodyPr/>
                    <a:lstStyle/>
                    <a:p>
                      <a:pPr marL="0" marR="0" algn="ctr">
                        <a:lnSpc>
                          <a:spcPct val="107000"/>
                        </a:lnSpc>
                        <a:spcBef>
                          <a:spcPts val="0"/>
                        </a:spcBef>
                        <a:spcAft>
                          <a:spcPts val="0"/>
                        </a:spcAft>
                      </a:pPr>
                      <a:r>
                        <a:rPr lang="en-US" sz="1100" kern="1200" dirty="0">
                          <a:effectLst/>
                        </a:rPr>
                        <a:t>$2.00</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2">
                        <a:alpha val="70000"/>
                      </a:schemeClr>
                    </a:solidFill>
                  </a:tcPr>
                </a:tc>
                <a:extLst>
                  <a:ext uri="{0D108BD9-81ED-4DB2-BD59-A6C34878D82A}">
                    <a16:rowId xmlns:a16="http://schemas.microsoft.com/office/drawing/2014/main" val="323419751"/>
                  </a:ext>
                </a:extLst>
              </a:tr>
              <a:tr h="507010">
                <a:tc>
                  <a:txBody>
                    <a:bodyPr/>
                    <a:lstStyle/>
                    <a:p>
                      <a:pPr marL="0" marR="0" algn="ctr">
                        <a:lnSpc>
                          <a:spcPct val="107000"/>
                        </a:lnSpc>
                        <a:spcBef>
                          <a:spcPts val="0"/>
                        </a:spcBef>
                        <a:spcAft>
                          <a:spcPts val="0"/>
                        </a:spcAft>
                      </a:pPr>
                      <a:r>
                        <a:rPr lang="en-US" sz="1100" b="1" kern="1200" dirty="0">
                          <a:solidFill>
                            <a:schemeClr val="bg1"/>
                          </a:solidFill>
                          <a:effectLst/>
                        </a:rPr>
                        <a:t>$0.80</a:t>
                      </a:r>
                      <a:endParaRPr lang="en-US" sz="15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2">
                        <a:lumMod val="75000"/>
                        <a:alpha val="70000"/>
                      </a:schemeClr>
                    </a:solidFill>
                  </a:tcPr>
                </a:tc>
                <a:tc>
                  <a:txBody>
                    <a:bodyPr/>
                    <a:lstStyle/>
                    <a:p>
                      <a:pPr marL="0" marR="0" algn="ctr">
                        <a:lnSpc>
                          <a:spcPct val="107000"/>
                        </a:lnSpc>
                        <a:spcBef>
                          <a:spcPts val="0"/>
                        </a:spcBef>
                        <a:spcAft>
                          <a:spcPts val="0"/>
                        </a:spcAft>
                      </a:pPr>
                      <a:r>
                        <a:rPr lang="en-US" sz="1100" b="1" kern="1200" dirty="0">
                          <a:effectLst/>
                        </a:rPr>
                        <a:t>$0.80 ; $0.80</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100" b="1" kern="1200" dirty="0">
                          <a:effectLst/>
                        </a:rPr>
                        <a:t>$1.00 ; $0.60</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100" b="1" kern="1200" dirty="0">
                          <a:effectLst/>
                        </a:rPr>
                        <a:t>…</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100" b="1" kern="1200" dirty="0">
                          <a:effectLst/>
                        </a:rPr>
                        <a:t>$1.00 ; $0.60</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1">
                        <a:tint val="40000"/>
                        <a:alpha val="70000"/>
                      </a:schemeClr>
                    </a:solidFill>
                  </a:tcPr>
                </a:tc>
                <a:extLst>
                  <a:ext uri="{0D108BD9-81ED-4DB2-BD59-A6C34878D82A}">
                    <a16:rowId xmlns:a16="http://schemas.microsoft.com/office/drawing/2014/main" val="2879992424"/>
                  </a:ext>
                </a:extLst>
              </a:tr>
              <a:tr h="507010">
                <a:tc>
                  <a:txBody>
                    <a:bodyPr/>
                    <a:lstStyle/>
                    <a:p>
                      <a:pPr marL="0" marR="0" algn="ctr">
                        <a:lnSpc>
                          <a:spcPct val="107000"/>
                        </a:lnSpc>
                        <a:spcBef>
                          <a:spcPts val="0"/>
                        </a:spcBef>
                        <a:spcAft>
                          <a:spcPts val="0"/>
                        </a:spcAft>
                      </a:pPr>
                      <a:r>
                        <a:rPr lang="en-US" sz="1100" b="1" kern="1200" dirty="0">
                          <a:solidFill>
                            <a:schemeClr val="bg1"/>
                          </a:solidFill>
                          <a:effectLst/>
                        </a:rPr>
                        <a:t>$1.50</a:t>
                      </a:r>
                      <a:endParaRPr lang="en-US" sz="15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2">
                        <a:alpha val="70000"/>
                      </a:schemeClr>
                    </a:solidFill>
                  </a:tcPr>
                </a:tc>
                <a:tc>
                  <a:txBody>
                    <a:bodyPr/>
                    <a:lstStyle/>
                    <a:p>
                      <a:pPr marL="0" marR="0" algn="ctr">
                        <a:lnSpc>
                          <a:spcPct val="107000"/>
                        </a:lnSpc>
                        <a:spcBef>
                          <a:spcPts val="0"/>
                        </a:spcBef>
                        <a:spcAft>
                          <a:spcPts val="0"/>
                        </a:spcAft>
                      </a:pPr>
                      <a:r>
                        <a:rPr lang="en-US" sz="1100" b="1" kern="1200" dirty="0">
                          <a:effectLst/>
                        </a:rPr>
                        <a:t>$0.60 ; $1.00</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bg2">
                        <a:alpha val="70000"/>
                      </a:schemeClr>
                    </a:solidFill>
                  </a:tcPr>
                </a:tc>
                <a:tc>
                  <a:txBody>
                    <a:bodyPr/>
                    <a:lstStyle/>
                    <a:p>
                      <a:pPr marL="0" marR="0" algn="ctr">
                        <a:lnSpc>
                          <a:spcPct val="107000"/>
                        </a:lnSpc>
                        <a:spcBef>
                          <a:spcPts val="0"/>
                        </a:spcBef>
                        <a:spcAft>
                          <a:spcPts val="0"/>
                        </a:spcAft>
                      </a:pPr>
                      <a:r>
                        <a:rPr lang="en-US" sz="1100" b="1" kern="1200" dirty="0">
                          <a:effectLst/>
                        </a:rPr>
                        <a:t>$1.50 ; $1.50</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bg2">
                        <a:alpha val="70000"/>
                      </a:schemeClr>
                    </a:solidFill>
                  </a:tcPr>
                </a:tc>
                <a:tc>
                  <a:txBody>
                    <a:bodyPr/>
                    <a:lstStyle/>
                    <a:p>
                      <a:pPr marL="0" marR="0" algn="ctr">
                        <a:lnSpc>
                          <a:spcPct val="107000"/>
                        </a:lnSpc>
                        <a:spcBef>
                          <a:spcPts val="0"/>
                        </a:spcBef>
                        <a:spcAft>
                          <a:spcPts val="0"/>
                        </a:spcAft>
                      </a:pPr>
                      <a:r>
                        <a:rPr lang="en-US" sz="1100" b="1" kern="1200" dirty="0">
                          <a:effectLst/>
                        </a:rPr>
                        <a:t>…</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bg2">
                        <a:alpha val="70000"/>
                      </a:schemeClr>
                    </a:solidFill>
                  </a:tcPr>
                </a:tc>
                <a:tc>
                  <a:txBody>
                    <a:bodyPr/>
                    <a:lstStyle/>
                    <a:p>
                      <a:pPr marL="0" marR="0" algn="ctr">
                        <a:lnSpc>
                          <a:spcPct val="107000"/>
                        </a:lnSpc>
                        <a:spcBef>
                          <a:spcPts val="0"/>
                        </a:spcBef>
                        <a:spcAft>
                          <a:spcPts val="0"/>
                        </a:spcAft>
                      </a:pPr>
                      <a:r>
                        <a:rPr lang="en-US" sz="1100" b="1" kern="1200" dirty="0">
                          <a:effectLst/>
                        </a:rPr>
                        <a:t>$1.70 ; $1.30</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bg2">
                        <a:alpha val="70000"/>
                      </a:schemeClr>
                    </a:solidFill>
                  </a:tcPr>
                </a:tc>
                <a:extLst>
                  <a:ext uri="{0D108BD9-81ED-4DB2-BD59-A6C34878D82A}">
                    <a16:rowId xmlns:a16="http://schemas.microsoft.com/office/drawing/2014/main" val="2953718256"/>
                  </a:ext>
                </a:extLst>
              </a:tr>
              <a:tr h="320969">
                <a:tc>
                  <a:txBody>
                    <a:bodyPr/>
                    <a:lstStyle/>
                    <a:p>
                      <a:pPr marL="0" marR="0" algn="ctr">
                        <a:lnSpc>
                          <a:spcPct val="107000"/>
                        </a:lnSpc>
                        <a:spcBef>
                          <a:spcPts val="0"/>
                        </a:spcBef>
                        <a:spcAft>
                          <a:spcPts val="0"/>
                        </a:spcAft>
                      </a:pPr>
                      <a:r>
                        <a:rPr lang="en-US" sz="1100" b="1" kern="1200" dirty="0">
                          <a:solidFill>
                            <a:schemeClr val="bg1"/>
                          </a:solidFill>
                          <a:effectLst/>
                        </a:rPr>
                        <a:t>…</a:t>
                      </a:r>
                      <a:endParaRPr lang="en-US" sz="15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2">
                        <a:lumMod val="75000"/>
                        <a:alpha val="70000"/>
                      </a:schemeClr>
                    </a:solidFill>
                  </a:tcPr>
                </a:tc>
                <a:tc>
                  <a:txBody>
                    <a:bodyPr/>
                    <a:lstStyle/>
                    <a:p>
                      <a:pPr marL="0" marR="0" algn="ctr">
                        <a:lnSpc>
                          <a:spcPct val="107000"/>
                        </a:lnSpc>
                        <a:spcBef>
                          <a:spcPts val="0"/>
                        </a:spcBef>
                        <a:spcAft>
                          <a:spcPts val="0"/>
                        </a:spcAft>
                      </a:pPr>
                      <a:r>
                        <a:rPr lang="en-US" sz="1100" b="1" kern="1200" dirty="0">
                          <a:effectLst/>
                        </a:rPr>
                        <a:t>…</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bg2">
                        <a:lumMod val="90000"/>
                        <a:alpha val="70000"/>
                      </a:schemeClr>
                    </a:solidFill>
                  </a:tcPr>
                </a:tc>
                <a:tc>
                  <a:txBody>
                    <a:bodyPr/>
                    <a:lstStyle/>
                    <a:p>
                      <a:pPr marL="0" marR="0" algn="ctr">
                        <a:lnSpc>
                          <a:spcPct val="107000"/>
                        </a:lnSpc>
                        <a:spcBef>
                          <a:spcPts val="0"/>
                        </a:spcBef>
                        <a:spcAft>
                          <a:spcPts val="0"/>
                        </a:spcAft>
                      </a:pPr>
                      <a:r>
                        <a:rPr lang="en-US" sz="1100" b="1" kern="1200" dirty="0">
                          <a:effectLst/>
                        </a:rPr>
                        <a:t>…</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bg2">
                        <a:lumMod val="90000"/>
                        <a:alpha val="70000"/>
                      </a:schemeClr>
                    </a:solidFill>
                  </a:tcPr>
                </a:tc>
                <a:tc>
                  <a:txBody>
                    <a:bodyPr/>
                    <a:lstStyle/>
                    <a:p>
                      <a:pPr marL="0" marR="0" algn="ctr">
                        <a:lnSpc>
                          <a:spcPct val="107000"/>
                        </a:lnSpc>
                        <a:spcBef>
                          <a:spcPts val="0"/>
                        </a:spcBef>
                        <a:spcAft>
                          <a:spcPts val="0"/>
                        </a:spcAft>
                      </a:pPr>
                      <a:r>
                        <a:rPr lang="en-US" sz="1100" b="1" kern="1200" dirty="0">
                          <a:effectLst/>
                        </a:rPr>
                        <a:t>…</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bg2">
                        <a:lumMod val="90000"/>
                        <a:alpha val="70000"/>
                      </a:schemeClr>
                    </a:solidFill>
                  </a:tcPr>
                </a:tc>
                <a:tc>
                  <a:txBody>
                    <a:bodyPr/>
                    <a:lstStyle/>
                    <a:p>
                      <a:pPr marL="0" marR="0" algn="ctr">
                        <a:lnSpc>
                          <a:spcPct val="107000"/>
                        </a:lnSpc>
                        <a:spcBef>
                          <a:spcPts val="0"/>
                        </a:spcBef>
                        <a:spcAft>
                          <a:spcPts val="0"/>
                        </a:spcAft>
                      </a:pPr>
                      <a:r>
                        <a:rPr lang="en-US" sz="1100" b="1" kern="1200" dirty="0">
                          <a:effectLst/>
                        </a:rPr>
                        <a:t>…</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bg2">
                        <a:lumMod val="90000"/>
                        <a:alpha val="70000"/>
                      </a:schemeClr>
                    </a:solidFill>
                  </a:tcPr>
                </a:tc>
                <a:extLst>
                  <a:ext uri="{0D108BD9-81ED-4DB2-BD59-A6C34878D82A}">
                    <a16:rowId xmlns:a16="http://schemas.microsoft.com/office/drawing/2014/main" val="3161995349"/>
                  </a:ext>
                </a:extLst>
              </a:tr>
              <a:tr h="507010">
                <a:tc>
                  <a:txBody>
                    <a:bodyPr/>
                    <a:lstStyle/>
                    <a:p>
                      <a:pPr marL="0" marR="0" algn="ctr">
                        <a:lnSpc>
                          <a:spcPct val="107000"/>
                        </a:lnSpc>
                        <a:spcBef>
                          <a:spcPts val="0"/>
                        </a:spcBef>
                        <a:spcAft>
                          <a:spcPts val="0"/>
                        </a:spcAft>
                      </a:pPr>
                      <a:r>
                        <a:rPr lang="en-US" sz="1100" b="1" kern="1200" dirty="0">
                          <a:solidFill>
                            <a:schemeClr val="bg1"/>
                          </a:solidFill>
                          <a:effectLst/>
                        </a:rPr>
                        <a:t>$2.00</a:t>
                      </a:r>
                      <a:endParaRPr lang="en-US" sz="15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2">
                        <a:alpha val="70000"/>
                      </a:schemeClr>
                    </a:solidFill>
                  </a:tcPr>
                </a:tc>
                <a:tc>
                  <a:txBody>
                    <a:bodyPr/>
                    <a:lstStyle/>
                    <a:p>
                      <a:pPr marL="0" marR="0" algn="ctr">
                        <a:lnSpc>
                          <a:spcPct val="107000"/>
                        </a:lnSpc>
                        <a:spcBef>
                          <a:spcPts val="0"/>
                        </a:spcBef>
                        <a:spcAft>
                          <a:spcPts val="0"/>
                        </a:spcAft>
                      </a:pPr>
                      <a:r>
                        <a:rPr lang="en-US" sz="1100" b="1" kern="1200" dirty="0">
                          <a:effectLst/>
                        </a:rPr>
                        <a:t>$0.60 ; $1.00</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100" b="1" kern="1200" dirty="0">
                          <a:effectLst/>
                        </a:rPr>
                        <a:t>$1.30 ; $1.70</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100" b="1" kern="1200" dirty="0">
                          <a:effectLst/>
                        </a:rPr>
                        <a:t>…</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100" b="1" kern="1200" dirty="0">
                          <a:effectLst/>
                        </a:rPr>
                        <a:t>$2.00 ; $2.00</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187" marR="56187" marT="28093" marB="28093" anchor="ctr">
                    <a:solidFill>
                      <a:schemeClr val="accent1">
                        <a:tint val="20000"/>
                        <a:alpha val="70000"/>
                      </a:schemeClr>
                    </a:solidFill>
                  </a:tcPr>
                </a:tc>
                <a:extLst>
                  <a:ext uri="{0D108BD9-81ED-4DB2-BD59-A6C34878D82A}">
                    <a16:rowId xmlns:a16="http://schemas.microsoft.com/office/drawing/2014/main" val="37514055"/>
                  </a:ext>
                </a:extLst>
              </a:tr>
            </a:tbl>
          </a:graphicData>
        </a:graphic>
      </p:graphicFrame>
      <p:sp>
        <p:nvSpPr>
          <p:cNvPr id="7" name="Content Placeholder 2">
            <a:extLst>
              <a:ext uri="{FF2B5EF4-FFF2-40B4-BE49-F238E27FC236}">
                <a16:creationId xmlns:a16="http://schemas.microsoft.com/office/drawing/2014/main" id="{D08EE134-4A72-4678-9E3F-32254E5030DD}"/>
              </a:ext>
            </a:extLst>
          </p:cNvPr>
          <p:cNvSpPr txBox="1">
            <a:spLocks/>
          </p:cNvSpPr>
          <p:nvPr/>
        </p:nvSpPr>
        <p:spPr>
          <a:xfrm>
            <a:off x="6096000" y="2019664"/>
            <a:ext cx="5581650" cy="2142761"/>
          </a:xfrm>
          <a:prstGeom prst="rect">
            <a:avLst/>
          </a:prstGeom>
        </p:spPr>
        <p:txBody>
          <a:bodyPr vert="horz" lIns="91440" tIns="45720" rIns="91440" bIns="45720" rtlCol="0" anchor="t">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2000" dirty="0"/>
              <a:t>The Prisoner’s Dilemma offers a choice between Cooperation and Defection</a:t>
            </a:r>
          </a:p>
          <a:p>
            <a:pPr lvl="1">
              <a:buFont typeface="Wingdings" panose="05000000000000000000" pitchFamily="2" charset="2"/>
              <a:buChar char="§"/>
            </a:pPr>
            <a:r>
              <a:rPr lang="en-US" sz="1800" dirty="0"/>
              <a:t>{Cooperate ; Cooperate} results in highest collective payoff</a:t>
            </a:r>
          </a:p>
          <a:p>
            <a:pPr lvl="1">
              <a:buFont typeface="Wingdings" panose="05000000000000000000" pitchFamily="2" charset="2"/>
              <a:buChar char="§"/>
            </a:pPr>
            <a:r>
              <a:rPr lang="en-US" sz="1800" dirty="0"/>
              <a:t>However, defection offers the highest </a:t>
            </a:r>
            <a:r>
              <a:rPr lang="en-US" sz="1800" i="1" dirty="0"/>
              <a:t>individual</a:t>
            </a:r>
            <a:r>
              <a:rPr lang="en-US" sz="1800" dirty="0"/>
              <a:t> payoff, at a risk</a:t>
            </a:r>
            <a:endParaRPr lang="en-US" sz="2200" dirty="0"/>
          </a:p>
          <a:p>
            <a:endParaRPr lang="en-US" sz="2400" dirty="0"/>
          </a:p>
          <a:p>
            <a:pPr lvl="1"/>
            <a:endParaRPr lang="en-US" sz="2200" dirty="0"/>
          </a:p>
          <a:p>
            <a:pPr lvl="1"/>
            <a:endParaRPr lang="en-US" sz="2200" dirty="0"/>
          </a:p>
        </p:txBody>
      </p:sp>
      <p:sp>
        <p:nvSpPr>
          <p:cNvPr id="9" name="Content Placeholder 2">
            <a:extLst>
              <a:ext uri="{FF2B5EF4-FFF2-40B4-BE49-F238E27FC236}">
                <a16:creationId xmlns:a16="http://schemas.microsoft.com/office/drawing/2014/main" id="{169872CE-C7DC-46EA-A3A6-9259E7372925}"/>
              </a:ext>
            </a:extLst>
          </p:cNvPr>
          <p:cNvSpPr txBox="1">
            <a:spLocks/>
          </p:cNvSpPr>
          <p:nvPr/>
        </p:nvSpPr>
        <p:spPr>
          <a:xfrm>
            <a:off x="6096000" y="4602540"/>
            <a:ext cx="5581650" cy="1639029"/>
          </a:xfrm>
          <a:prstGeom prst="rect">
            <a:avLst/>
          </a:prstGeom>
        </p:spPr>
        <p:txBody>
          <a:bodyPr vert="horz" lIns="91440" tIns="45720" rIns="91440" bIns="45720" rtlCol="0" anchor="t">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2000" dirty="0"/>
              <a:t>The Traveler’s Dilemma offers a greater strategy set interval for players to choose from</a:t>
            </a:r>
          </a:p>
          <a:p>
            <a:pPr lvl="1"/>
            <a:r>
              <a:rPr lang="en-US" sz="1800" dirty="0"/>
              <a:t>Deviation from the cooperative outcome can occur more gradually</a:t>
            </a:r>
          </a:p>
          <a:p>
            <a:pPr lvl="1"/>
            <a:endParaRPr lang="en-US" sz="2000" dirty="0"/>
          </a:p>
          <a:p>
            <a:pPr marL="324000" lvl="1" indent="0">
              <a:buNone/>
            </a:pPr>
            <a:endParaRPr lang="en-US" sz="2200" dirty="0"/>
          </a:p>
          <a:p>
            <a:endParaRPr lang="en-US" sz="2400" dirty="0"/>
          </a:p>
          <a:p>
            <a:pPr lvl="1"/>
            <a:endParaRPr lang="en-US" sz="2200" dirty="0"/>
          </a:p>
          <a:p>
            <a:pPr lvl="1"/>
            <a:endParaRPr lang="en-US" sz="2200" dirty="0"/>
          </a:p>
        </p:txBody>
      </p:sp>
      <p:pic>
        <p:nvPicPr>
          <p:cNvPr id="5" name="Audio 4">
            <a:hlinkClick r:id="" action="ppaction://media"/>
            <a:extLst>
              <a:ext uri="{FF2B5EF4-FFF2-40B4-BE49-F238E27FC236}">
                <a16:creationId xmlns:a16="http://schemas.microsoft.com/office/drawing/2014/main" id="{698CBB23-CE7F-4CDD-8862-E10391DFD2B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3" name="Slide Number Placeholder 2">
            <a:extLst>
              <a:ext uri="{FF2B5EF4-FFF2-40B4-BE49-F238E27FC236}">
                <a16:creationId xmlns:a16="http://schemas.microsoft.com/office/drawing/2014/main" id="{3FA197F0-E250-4B44-8BA2-06A6DBE1D89E}"/>
              </a:ext>
            </a:extLst>
          </p:cNvPr>
          <p:cNvSpPr>
            <a:spLocks noGrp="1"/>
          </p:cNvSpPr>
          <p:nvPr>
            <p:ph type="sldNum" sz="quarter" idx="12"/>
          </p:nvPr>
        </p:nvSpPr>
        <p:spPr/>
        <p:txBody>
          <a:bodyPr/>
          <a:lstStyle/>
          <a:p>
            <a:fld id="{3C788774-8B7A-4584-BDD0-7E3318C6F72D}" type="slidenum">
              <a:rPr lang="en-US" smtClean="0"/>
              <a:t>5</a:t>
            </a:fld>
            <a:endParaRPr lang="en-US" dirty="0"/>
          </a:p>
        </p:txBody>
      </p:sp>
    </p:spTree>
    <p:extLst>
      <p:ext uri="{BB962C8B-B14F-4D97-AF65-F5344CB8AC3E}">
        <p14:creationId xmlns:p14="http://schemas.microsoft.com/office/powerpoint/2010/main" val="1369095955"/>
      </p:ext>
    </p:extLst>
  </p:cSld>
  <p:clrMapOvr>
    <a:masterClrMapping/>
  </p:clrMapOvr>
  <mc:AlternateContent xmlns:mc="http://schemas.openxmlformats.org/markup-compatibility/2006" xmlns:p14="http://schemas.microsoft.com/office/powerpoint/2010/main">
    <mc:Choice Requires="p14">
      <p:transition spd="slow" p14:dur="2000" advTm="58733"/>
    </mc:Choice>
    <mc:Fallback xmlns="">
      <p:transition spd="slow" advTm="587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F61B2-3868-4405-ABFA-C986B4A32CA1}"/>
              </a:ext>
            </a:extLst>
          </p:cNvPr>
          <p:cNvSpPr>
            <a:spLocks noGrp="1"/>
          </p:cNvSpPr>
          <p:nvPr>
            <p:ph type="title"/>
          </p:nvPr>
        </p:nvSpPr>
        <p:spPr/>
        <p:txBody>
          <a:bodyPr/>
          <a:lstStyle/>
          <a:p>
            <a:r>
              <a:rPr lang="en-US" dirty="0"/>
              <a:t>Parameters of Traveler’s Dilemma</a:t>
            </a:r>
          </a:p>
        </p:txBody>
      </p:sp>
      <p:sp>
        <p:nvSpPr>
          <p:cNvPr id="3" name="Content Placeholder 2">
            <a:extLst>
              <a:ext uri="{FF2B5EF4-FFF2-40B4-BE49-F238E27FC236}">
                <a16:creationId xmlns:a16="http://schemas.microsoft.com/office/drawing/2014/main" id="{C7C12C02-A401-4FED-ACCE-41DE34D99F14}"/>
              </a:ext>
            </a:extLst>
          </p:cNvPr>
          <p:cNvSpPr>
            <a:spLocks noGrp="1"/>
          </p:cNvSpPr>
          <p:nvPr>
            <p:ph idx="1"/>
          </p:nvPr>
        </p:nvSpPr>
        <p:spPr/>
        <p:txBody>
          <a:bodyPr anchor="t">
            <a:normAutofit/>
          </a:bodyPr>
          <a:lstStyle/>
          <a:p>
            <a:r>
              <a:rPr lang="en-US" sz="2400" dirty="0"/>
              <a:t>Each player is anonymously matched with another player for one treatment lasting six rounds unless otherwise specified</a:t>
            </a:r>
          </a:p>
          <a:p>
            <a:r>
              <a:rPr lang="en-US" sz="2400" dirty="0"/>
              <a:t>In each round, players simultaneously claim a dollar amount from $0.80 to $2.00</a:t>
            </a:r>
          </a:p>
          <a:p>
            <a:pPr lvl="1">
              <a:buFont typeface="Wingdings" panose="05000000000000000000" pitchFamily="2" charset="2"/>
              <a:buChar char="Ø"/>
            </a:pPr>
            <a:r>
              <a:rPr lang="en-US" sz="2000" dirty="0"/>
              <a:t>The player who claims the </a:t>
            </a:r>
            <a:r>
              <a:rPr lang="en-US" sz="2000" u="sng" dirty="0"/>
              <a:t>lower</a:t>
            </a:r>
            <a:r>
              <a:rPr lang="en-US" sz="2000" dirty="0"/>
              <a:t> amount will receive that amount, plus a reward of $0.20</a:t>
            </a:r>
          </a:p>
          <a:p>
            <a:pPr lvl="1">
              <a:buFont typeface="Wingdings" panose="05000000000000000000" pitchFamily="2" charset="2"/>
              <a:buChar char="Ø"/>
            </a:pPr>
            <a:r>
              <a:rPr lang="en-US" sz="2000" dirty="0"/>
              <a:t>The player who claims the </a:t>
            </a:r>
            <a:r>
              <a:rPr lang="en-US" sz="2000" u="sng" dirty="0"/>
              <a:t>higher</a:t>
            </a:r>
            <a:r>
              <a:rPr lang="en-US" sz="2000" dirty="0"/>
              <a:t> amount will receive the </a:t>
            </a:r>
            <a:r>
              <a:rPr lang="en-US" sz="2000" u="sng" dirty="0"/>
              <a:t>lower</a:t>
            </a:r>
            <a:r>
              <a:rPr lang="en-US" sz="2000" dirty="0"/>
              <a:t> claim, minus a penalty of $0.20</a:t>
            </a:r>
          </a:p>
          <a:p>
            <a:pPr lvl="1">
              <a:buFont typeface="Wingdings" panose="05000000000000000000" pitchFamily="2" charset="2"/>
              <a:buChar char="Ø"/>
            </a:pPr>
            <a:r>
              <a:rPr lang="en-US" sz="2000" dirty="0"/>
              <a:t>If players claim the same amount, they receive that amount with no reward or penalty</a:t>
            </a:r>
          </a:p>
          <a:p>
            <a:endParaRPr lang="en-US" dirty="0"/>
          </a:p>
        </p:txBody>
      </p:sp>
      <p:pic>
        <p:nvPicPr>
          <p:cNvPr id="4" name="Audio 3">
            <a:hlinkClick r:id="" action="ppaction://media"/>
            <a:extLst>
              <a:ext uri="{FF2B5EF4-FFF2-40B4-BE49-F238E27FC236}">
                <a16:creationId xmlns:a16="http://schemas.microsoft.com/office/drawing/2014/main" id="{0CC399FB-8579-4850-86F0-BC107D222FE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5" name="Slide Number Placeholder 4">
            <a:extLst>
              <a:ext uri="{FF2B5EF4-FFF2-40B4-BE49-F238E27FC236}">
                <a16:creationId xmlns:a16="http://schemas.microsoft.com/office/drawing/2014/main" id="{258980AF-472C-4857-8367-D868FC3D30E4}"/>
              </a:ext>
            </a:extLst>
          </p:cNvPr>
          <p:cNvSpPr>
            <a:spLocks noGrp="1"/>
          </p:cNvSpPr>
          <p:nvPr>
            <p:ph type="sldNum" sz="quarter" idx="12"/>
          </p:nvPr>
        </p:nvSpPr>
        <p:spPr/>
        <p:txBody>
          <a:bodyPr/>
          <a:lstStyle/>
          <a:p>
            <a:fld id="{3C788774-8B7A-4584-BDD0-7E3318C6F72D}" type="slidenum">
              <a:rPr lang="en-US" smtClean="0"/>
              <a:t>6</a:t>
            </a:fld>
            <a:endParaRPr lang="en-US" dirty="0"/>
          </a:p>
        </p:txBody>
      </p:sp>
    </p:spTree>
    <p:extLst>
      <p:ext uri="{BB962C8B-B14F-4D97-AF65-F5344CB8AC3E}">
        <p14:creationId xmlns:p14="http://schemas.microsoft.com/office/powerpoint/2010/main" val="1788101407"/>
      </p:ext>
    </p:extLst>
  </p:cSld>
  <p:clrMapOvr>
    <a:masterClrMapping/>
  </p:clrMapOvr>
  <mc:AlternateContent xmlns:mc="http://schemas.openxmlformats.org/markup-compatibility/2006" xmlns:p14="http://schemas.microsoft.com/office/powerpoint/2010/main">
    <mc:Choice Requires="p14">
      <p:transition spd="slow" p14:dur="2000" advTm="40647"/>
    </mc:Choice>
    <mc:Fallback xmlns="">
      <p:transition spd="slow" advTm="406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C9860-4ACF-4DA5-9C09-EA85E031B4C9}"/>
              </a:ext>
            </a:extLst>
          </p:cNvPr>
          <p:cNvSpPr>
            <a:spLocks noGrp="1"/>
          </p:cNvSpPr>
          <p:nvPr>
            <p:ph type="title"/>
          </p:nvPr>
        </p:nvSpPr>
        <p:spPr/>
        <p:txBody>
          <a:bodyPr>
            <a:normAutofit/>
          </a:bodyPr>
          <a:lstStyle/>
          <a:p>
            <a:r>
              <a:rPr lang="en-US" dirty="0"/>
              <a:t>Predictions of the Traveler’s Dilemma</a:t>
            </a:r>
          </a:p>
        </p:txBody>
      </p:sp>
      <p:sp>
        <p:nvSpPr>
          <p:cNvPr id="3" name="Content Placeholder 2">
            <a:extLst>
              <a:ext uri="{FF2B5EF4-FFF2-40B4-BE49-F238E27FC236}">
                <a16:creationId xmlns:a16="http://schemas.microsoft.com/office/drawing/2014/main" id="{6659281E-27B7-4114-BCF5-10BF232ACFED}"/>
              </a:ext>
            </a:extLst>
          </p:cNvPr>
          <p:cNvSpPr>
            <a:spLocks noGrp="1"/>
          </p:cNvSpPr>
          <p:nvPr>
            <p:ph idx="1"/>
          </p:nvPr>
        </p:nvSpPr>
        <p:spPr/>
        <p:txBody>
          <a:bodyPr anchor="t">
            <a:normAutofit/>
          </a:bodyPr>
          <a:lstStyle/>
          <a:p>
            <a:pPr marL="0" indent="0">
              <a:buNone/>
            </a:pPr>
            <a:r>
              <a:rPr lang="en-US" sz="2400" dirty="0"/>
              <a:t>Nash Equilibrium: $0.80</a:t>
            </a:r>
          </a:p>
          <a:p>
            <a:pPr lvl="1"/>
            <a:r>
              <a:rPr lang="en-US" sz="2000" dirty="0"/>
              <a:t>“Rational” players will continually attempt to undercut their opponent by claiming a lower amount to avoid penalty and earn reward, thus pushing the game to a Nash Equilibrium of $0.80</a:t>
            </a:r>
            <a:endParaRPr lang="en-US" dirty="0"/>
          </a:p>
          <a:p>
            <a:pPr marL="0" indent="0">
              <a:buNone/>
            </a:pPr>
            <a:r>
              <a:rPr lang="en-US" sz="2400" dirty="0"/>
              <a:t>Cooperative Claim: $2.00</a:t>
            </a:r>
          </a:p>
          <a:p>
            <a:pPr lvl="1"/>
            <a:r>
              <a:rPr lang="en-US" sz="2000" dirty="0"/>
              <a:t>Cooperation in the Traveler’s Dilemma can be sustained if both partners consistently claim $2.00 over the course of the game, as neither player is penalized or rewarded</a:t>
            </a:r>
          </a:p>
          <a:p>
            <a:pPr lvl="1"/>
            <a:r>
              <a:rPr lang="en-US" sz="2000" dirty="0"/>
              <a:t>However, this is an inherently risky strategy, as rational players in this interaction will claim $1.99 in order to obtain the highest possible payoff of $2.19</a:t>
            </a:r>
          </a:p>
          <a:p>
            <a:endParaRPr lang="en-US" dirty="0"/>
          </a:p>
        </p:txBody>
      </p:sp>
      <p:pic>
        <p:nvPicPr>
          <p:cNvPr id="11" name="Audio 10">
            <a:hlinkClick r:id="" action="ppaction://media"/>
            <a:extLst>
              <a:ext uri="{FF2B5EF4-FFF2-40B4-BE49-F238E27FC236}">
                <a16:creationId xmlns:a16="http://schemas.microsoft.com/office/drawing/2014/main" id="{3F57F83E-B70D-4126-A665-5E8A796082D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4" name="Slide Number Placeholder 3">
            <a:extLst>
              <a:ext uri="{FF2B5EF4-FFF2-40B4-BE49-F238E27FC236}">
                <a16:creationId xmlns:a16="http://schemas.microsoft.com/office/drawing/2014/main" id="{81973805-0CBB-4415-87AB-99E4A361BC2C}"/>
              </a:ext>
            </a:extLst>
          </p:cNvPr>
          <p:cNvSpPr>
            <a:spLocks noGrp="1"/>
          </p:cNvSpPr>
          <p:nvPr>
            <p:ph type="sldNum" sz="quarter" idx="12"/>
          </p:nvPr>
        </p:nvSpPr>
        <p:spPr/>
        <p:txBody>
          <a:bodyPr/>
          <a:lstStyle/>
          <a:p>
            <a:fld id="{3C788774-8B7A-4584-BDD0-7E3318C6F72D}" type="slidenum">
              <a:rPr lang="en-US" smtClean="0"/>
              <a:t>7</a:t>
            </a:fld>
            <a:endParaRPr lang="en-US" dirty="0"/>
          </a:p>
        </p:txBody>
      </p:sp>
    </p:spTree>
    <p:extLst>
      <p:ext uri="{BB962C8B-B14F-4D97-AF65-F5344CB8AC3E}">
        <p14:creationId xmlns:p14="http://schemas.microsoft.com/office/powerpoint/2010/main" val="2254939093"/>
      </p:ext>
    </p:extLst>
  </p:cSld>
  <p:clrMapOvr>
    <a:masterClrMapping/>
  </p:clrMapOvr>
  <mc:AlternateContent xmlns:mc="http://schemas.openxmlformats.org/markup-compatibility/2006" xmlns:p14="http://schemas.microsoft.com/office/powerpoint/2010/main">
    <mc:Choice Requires="p14">
      <p:transition spd="slow" p14:dur="2000" advTm="79687"/>
    </mc:Choice>
    <mc:Fallback xmlns="">
      <p:transition spd="slow" advTm="796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9C43D-963B-4753-A64F-81B3451D7294}"/>
              </a:ext>
            </a:extLst>
          </p:cNvPr>
          <p:cNvSpPr>
            <a:spLocks noGrp="1"/>
          </p:cNvSpPr>
          <p:nvPr>
            <p:ph type="title"/>
          </p:nvPr>
        </p:nvSpPr>
        <p:spPr/>
        <p:txBody>
          <a:bodyPr/>
          <a:lstStyle/>
          <a:p>
            <a:r>
              <a:rPr lang="en-US" dirty="0"/>
              <a:t>Traveler’s Dilemma</a:t>
            </a:r>
          </a:p>
        </p:txBody>
      </p:sp>
      <p:graphicFrame>
        <p:nvGraphicFramePr>
          <p:cNvPr id="4" name="Content Placeholder 3">
            <a:extLst>
              <a:ext uri="{FF2B5EF4-FFF2-40B4-BE49-F238E27FC236}">
                <a16:creationId xmlns:a16="http://schemas.microsoft.com/office/drawing/2014/main" id="{9AB1133B-BD7A-41FD-9FA9-35BD5F6A4285}"/>
              </a:ext>
            </a:extLst>
          </p:cNvPr>
          <p:cNvGraphicFramePr>
            <a:graphicFrameLocks noGrp="1"/>
          </p:cNvGraphicFramePr>
          <p:nvPr>
            <p:ph idx="1"/>
            <p:extLst>
              <p:ext uri="{D42A27DB-BD31-4B8C-83A1-F6EECF244321}">
                <p14:modId xmlns:p14="http://schemas.microsoft.com/office/powerpoint/2010/main" val="2751498109"/>
              </p:ext>
            </p:extLst>
          </p:nvPr>
        </p:nvGraphicFramePr>
        <p:xfrm>
          <a:off x="1034842" y="2311098"/>
          <a:ext cx="10122315" cy="4248804"/>
        </p:xfrm>
        <a:graphic>
          <a:graphicData uri="http://schemas.openxmlformats.org/drawingml/2006/table">
            <a:tbl>
              <a:tblPr firstRow="1" bandRow="1">
                <a:tableStyleId>{5C22544A-7EE6-4342-B048-85BDC9FD1C3A}</a:tableStyleId>
              </a:tblPr>
              <a:tblGrid>
                <a:gridCol w="1269338">
                  <a:extLst>
                    <a:ext uri="{9D8B030D-6E8A-4147-A177-3AD203B41FA5}">
                      <a16:colId xmlns:a16="http://schemas.microsoft.com/office/drawing/2014/main" val="4028391868"/>
                    </a:ext>
                  </a:extLst>
                </a:gridCol>
                <a:gridCol w="1548714">
                  <a:extLst>
                    <a:ext uri="{9D8B030D-6E8A-4147-A177-3AD203B41FA5}">
                      <a16:colId xmlns:a16="http://schemas.microsoft.com/office/drawing/2014/main" val="758260712"/>
                    </a:ext>
                  </a:extLst>
                </a:gridCol>
                <a:gridCol w="1617546">
                  <a:extLst>
                    <a:ext uri="{9D8B030D-6E8A-4147-A177-3AD203B41FA5}">
                      <a16:colId xmlns:a16="http://schemas.microsoft.com/office/drawing/2014/main" val="3580637944"/>
                    </a:ext>
                  </a:extLst>
                </a:gridCol>
                <a:gridCol w="1611473">
                  <a:extLst>
                    <a:ext uri="{9D8B030D-6E8A-4147-A177-3AD203B41FA5}">
                      <a16:colId xmlns:a16="http://schemas.microsoft.com/office/drawing/2014/main" val="685858893"/>
                    </a:ext>
                  </a:extLst>
                </a:gridCol>
                <a:gridCol w="734880">
                  <a:extLst>
                    <a:ext uri="{9D8B030D-6E8A-4147-A177-3AD203B41FA5}">
                      <a16:colId xmlns:a16="http://schemas.microsoft.com/office/drawing/2014/main" val="20643482"/>
                    </a:ext>
                  </a:extLst>
                </a:gridCol>
                <a:gridCol w="1617546">
                  <a:extLst>
                    <a:ext uri="{9D8B030D-6E8A-4147-A177-3AD203B41FA5}">
                      <a16:colId xmlns:a16="http://schemas.microsoft.com/office/drawing/2014/main" val="4100650342"/>
                    </a:ext>
                  </a:extLst>
                </a:gridCol>
                <a:gridCol w="1722818">
                  <a:extLst>
                    <a:ext uri="{9D8B030D-6E8A-4147-A177-3AD203B41FA5}">
                      <a16:colId xmlns:a16="http://schemas.microsoft.com/office/drawing/2014/main" val="4103072985"/>
                    </a:ext>
                  </a:extLst>
                </a:gridCol>
              </a:tblGrid>
              <a:tr h="630468">
                <a:tc>
                  <a:txBody>
                    <a:bodyPr/>
                    <a:lstStyle/>
                    <a:p>
                      <a:pPr>
                        <a:lnSpc>
                          <a:spcPct val="107000"/>
                        </a:lnSpc>
                      </a:pPr>
                      <a:endParaRPr lang="en-US" sz="2400" dirty="0">
                        <a:solidFill>
                          <a:schemeClr val="accent1"/>
                        </a:solidFill>
                        <a:effectLst/>
                        <a:latin typeface="Calibri" panose="020F0502020204030204" pitchFamily="34" charset="0"/>
                        <a:cs typeface="Times New Roman" panose="02020603050405020304" pitchFamily="18" charset="0"/>
                      </a:endParaRPr>
                    </a:p>
                  </a:txBody>
                  <a:tcPr anchor="ctr">
                    <a:solidFill>
                      <a:schemeClr val="accent2">
                        <a:alpha val="70000"/>
                      </a:schemeClr>
                    </a:solidFill>
                  </a:tcPr>
                </a:tc>
                <a:tc>
                  <a:txBody>
                    <a:bodyPr/>
                    <a:lstStyle/>
                    <a:p>
                      <a:pPr marL="0" marR="0" algn="ctr">
                        <a:lnSpc>
                          <a:spcPct val="107000"/>
                        </a:lnSpc>
                        <a:spcBef>
                          <a:spcPts val="0"/>
                        </a:spcBef>
                        <a:spcAft>
                          <a:spcPts val="0"/>
                        </a:spcAft>
                      </a:pPr>
                      <a:r>
                        <a:rPr lang="en-US" sz="1800" kern="1200" dirty="0">
                          <a:effectLst/>
                        </a:rPr>
                        <a:t>$0.80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2">
                        <a:alpha val="70000"/>
                      </a:schemeClr>
                    </a:solidFill>
                  </a:tcPr>
                </a:tc>
                <a:tc>
                  <a:txBody>
                    <a:bodyPr/>
                    <a:lstStyle/>
                    <a:p>
                      <a:pPr marL="0" marR="0" algn="ctr">
                        <a:lnSpc>
                          <a:spcPct val="107000"/>
                        </a:lnSpc>
                        <a:spcBef>
                          <a:spcPts val="0"/>
                        </a:spcBef>
                        <a:spcAft>
                          <a:spcPts val="0"/>
                        </a:spcAft>
                      </a:pPr>
                      <a:r>
                        <a:rPr lang="en-US" sz="1800" kern="1200" dirty="0">
                          <a:effectLst/>
                        </a:rPr>
                        <a:t>$1.20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2">
                        <a:alpha val="70000"/>
                      </a:schemeClr>
                    </a:solidFill>
                  </a:tcPr>
                </a:tc>
                <a:tc>
                  <a:txBody>
                    <a:bodyPr/>
                    <a:lstStyle/>
                    <a:p>
                      <a:pPr marL="0" marR="0" algn="ctr">
                        <a:lnSpc>
                          <a:spcPct val="107000"/>
                        </a:lnSpc>
                        <a:spcBef>
                          <a:spcPts val="0"/>
                        </a:spcBef>
                        <a:spcAft>
                          <a:spcPts val="0"/>
                        </a:spcAft>
                      </a:pPr>
                      <a:r>
                        <a:rPr lang="en-US" sz="1800" kern="1200" dirty="0">
                          <a:effectLst/>
                        </a:rPr>
                        <a:t>$1.50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2">
                        <a:alpha val="70000"/>
                      </a:schemeClr>
                    </a:solidFill>
                  </a:tcPr>
                </a:tc>
                <a:tc>
                  <a:txBody>
                    <a:bodyPr/>
                    <a:lstStyle/>
                    <a:p>
                      <a:pPr marL="0" marR="0" algn="ctr">
                        <a:lnSpc>
                          <a:spcPct val="107000"/>
                        </a:lnSpc>
                        <a:spcBef>
                          <a:spcPts val="0"/>
                        </a:spcBef>
                        <a:spcAft>
                          <a:spcPts val="0"/>
                        </a:spcAft>
                      </a:pPr>
                      <a:r>
                        <a:rPr lang="en-US" sz="1800" kern="1200" dirty="0">
                          <a:effectLs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2">
                        <a:alpha val="70000"/>
                      </a:schemeClr>
                    </a:solidFill>
                  </a:tcPr>
                </a:tc>
                <a:tc>
                  <a:txBody>
                    <a:bodyPr/>
                    <a:lstStyle/>
                    <a:p>
                      <a:pPr marL="0" marR="0" algn="ctr">
                        <a:lnSpc>
                          <a:spcPct val="107000"/>
                        </a:lnSpc>
                        <a:spcBef>
                          <a:spcPts val="0"/>
                        </a:spcBef>
                        <a:spcAft>
                          <a:spcPts val="0"/>
                        </a:spcAft>
                      </a:pPr>
                      <a:r>
                        <a:rPr lang="en-US" sz="1800" kern="1200" dirty="0">
                          <a:effectLst/>
                        </a:rPr>
                        <a:t>$1.99</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2">
                        <a:alpha val="70000"/>
                      </a:schemeClr>
                    </a:solidFill>
                  </a:tcPr>
                </a:tc>
                <a:tc>
                  <a:txBody>
                    <a:bodyPr/>
                    <a:lstStyle/>
                    <a:p>
                      <a:pPr marL="0" marR="0" algn="ctr">
                        <a:lnSpc>
                          <a:spcPct val="107000"/>
                        </a:lnSpc>
                        <a:spcBef>
                          <a:spcPts val="0"/>
                        </a:spcBef>
                        <a:spcAft>
                          <a:spcPts val="0"/>
                        </a:spcAft>
                      </a:pPr>
                      <a:r>
                        <a:rPr lang="en-US" sz="1800" kern="1200" dirty="0">
                          <a:effectLst/>
                        </a:rPr>
                        <a:t>$2.00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2">
                        <a:alpha val="70000"/>
                      </a:schemeClr>
                    </a:solidFill>
                  </a:tcPr>
                </a:tc>
                <a:extLst>
                  <a:ext uri="{0D108BD9-81ED-4DB2-BD59-A6C34878D82A}">
                    <a16:rowId xmlns:a16="http://schemas.microsoft.com/office/drawing/2014/main" val="323419751"/>
                  </a:ext>
                </a:extLst>
              </a:tr>
              <a:tr h="603056">
                <a:tc>
                  <a:txBody>
                    <a:bodyPr/>
                    <a:lstStyle/>
                    <a:p>
                      <a:pPr marL="0" marR="0" algn="ctr">
                        <a:lnSpc>
                          <a:spcPct val="107000"/>
                        </a:lnSpc>
                        <a:spcBef>
                          <a:spcPts val="0"/>
                        </a:spcBef>
                        <a:spcAft>
                          <a:spcPts val="0"/>
                        </a:spcAft>
                      </a:pPr>
                      <a:r>
                        <a:rPr lang="en-US" sz="1800" b="1" kern="1200" dirty="0">
                          <a:solidFill>
                            <a:schemeClr val="bg1"/>
                          </a:solidFill>
                          <a:effectLst/>
                        </a:rPr>
                        <a:t>$0.80</a:t>
                      </a:r>
                      <a:endParaRPr lang="en-US"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2">
                        <a:lumMod val="75000"/>
                        <a:alpha val="70000"/>
                      </a:schemeClr>
                    </a:solidFill>
                  </a:tcPr>
                </a:tc>
                <a:tc>
                  <a:txBody>
                    <a:bodyPr/>
                    <a:lstStyle/>
                    <a:p>
                      <a:pPr marL="0" marR="0" algn="ctr">
                        <a:lnSpc>
                          <a:spcPct val="107000"/>
                        </a:lnSpc>
                        <a:spcBef>
                          <a:spcPts val="0"/>
                        </a:spcBef>
                        <a:spcAft>
                          <a:spcPts val="0"/>
                        </a:spcAft>
                      </a:pPr>
                      <a:r>
                        <a:rPr lang="en-US" sz="1800" kern="1200" dirty="0">
                          <a:effectLst/>
                        </a:rPr>
                        <a:t>$0.80 ; $0.80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800" kern="1200" dirty="0">
                          <a:effectLst/>
                        </a:rPr>
                        <a:t>$1.00 ; $0.60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800" kern="1200" dirty="0">
                          <a:effectLst/>
                        </a:rPr>
                        <a:t>$1.00 ; $0.60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800" kern="1200" dirty="0">
                          <a:effectLs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800" kern="1200" dirty="0">
                          <a:effectLst/>
                        </a:rPr>
                        <a:t>$1.00 ; $0.60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800" kern="1200" dirty="0">
                          <a:effectLst/>
                        </a:rPr>
                        <a:t>$1.00 ; $0.60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extLst>
                  <a:ext uri="{0D108BD9-81ED-4DB2-BD59-A6C34878D82A}">
                    <a16:rowId xmlns:a16="http://schemas.microsoft.com/office/drawing/2014/main" val="2879992424"/>
                  </a:ext>
                </a:extLst>
              </a:tr>
              <a:tr h="603056">
                <a:tc>
                  <a:txBody>
                    <a:bodyPr/>
                    <a:lstStyle/>
                    <a:p>
                      <a:pPr marL="0" marR="0" algn="ctr">
                        <a:lnSpc>
                          <a:spcPct val="107000"/>
                        </a:lnSpc>
                        <a:spcBef>
                          <a:spcPts val="0"/>
                        </a:spcBef>
                        <a:spcAft>
                          <a:spcPts val="0"/>
                        </a:spcAft>
                      </a:pPr>
                      <a:r>
                        <a:rPr lang="en-US" sz="1800" b="1" kern="1200" dirty="0">
                          <a:solidFill>
                            <a:schemeClr val="bg1"/>
                          </a:solidFill>
                          <a:effectLst/>
                        </a:rPr>
                        <a:t>$1.20</a:t>
                      </a:r>
                      <a:endParaRPr lang="en-US"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2">
                        <a:alpha val="70000"/>
                      </a:schemeClr>
                    </a:solidFill>
                  </a:tcPr>
                </a:tc>
                <a:tc>
                  <a:txBody>
                    <a:bodyPr/>
                    <a:lstStyle/>
                    <a:p>
                      <a:pPr marL="0" marR="0" algn="ctr">
                        <a:lnSpc>
                          <a:spcPct val="107000"/>
                        </a:lnSpc>
                        <a:spcBef>
                          <a:spcPts val="0"/>
                        </a:spcBef>
                        <a:spcAft>
                          <a:spcPts val="0"/>
                        </a:spcAft>
                      </a:pPr>
                      <a:r>
                        <a:rPr lang="en-US" sz="1800" kern="1200" dirty="0">
                          <a:effectLst/>
                        </a:rPr>
                        <a:t>$0.60 ; $1.00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800" kern="1200" dirty="0">
                          <a:effectLst/>
                        </a:rPr>
                        <a:t>$1.20 ; $1.20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800" kern="1200" dirty="0">
                          <a:effectLst/>
                        </a:rPr>
                        <a:t>$1.40 ; $1.00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800" kern="1200" dirty="0">
                          <a:effectLs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800" kern="1200" dirty="0">
                          <a:effectLst/>
                        </a:rPr>
                        <a:t>$1.40 ; $1.00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800" kern="1200" dirty="0">
                          <a:effectLst/>
                        </a:rPr>
                        <a:t>$1.40 ; $1.00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extLst>
                  <a:ext uri="{0D108BD9-81ED-4DB2-BD59-A6C34878D82A}">
                    <a16:rowId xmlns:a16="http://schemas.microsoft.com/office/drawing/2014/main" val="1348670585"/>
                  </a:ext>
                </a:extLst>
              </a:tr>
              <a:tr h="603056">
                <a:tc>
                  <a:txBody>
                    <a:bodyPr/>
                    <a:lstStyle/>
                    <a:p>
                      <a:pPr marL="0" marR="0" algn="ctr">
                        <a:lnSpc>
                          <a:spcPct val="107000"/>
                        </a:lnSpc>
                        <a:spcBef>
                          <a:spcPts val="0"/>
                        </a:spcBef>
                        <a:spcAft>
                          <a:spcPts val="0"/>
                        </a:spcAft>
                      </a:pPr>
                      <a:r>
                        <a:rPr lang="en-US" sz="1800" b="1" kern="1200" dirty="0">
                          <a:solidFill>
                            <a:schemeClr val="bg1"/>
                          </a:solidFill>
                          <a:effectLst/>
                        </a:rPr>
                        <a:t>$1.50</a:t>
                      </a:r>
                      <a:endParaRPr lang="en-US"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2">
                        <a:lumMod val="75000"/>
                        <a:alpha val="70000"/>
                      </a:schemeClr>
                    </a:solidFill>
                  </a:tcPr>
                </a:tc>
                <a:tc>
                  <a:txBody>
                    <a:bodyPr/>
                    <a:lstStyle/>
                    <a:p>
                      <a:pPr marL="0" marR="0" algn="ctr">
                        <a:lnSpc>
                          <a:spcPct val="107000"/>
                        </a:lnSpc>
                        <a:spcBef>
                          <a:spcPts val="0"/>
                        </a:spcBef>
                        <a:spcAft>
                          <a:spcPts val="0"/>
                        </a:spcAft>
                      </a:pPr>
                      <a:r>
                        <a:rPr lang="en-US" sz="1800" kern="1200" dirty="0">
                          <a:effectLst/>
                        </a:rPr>
                        <a:t>$0.60 ; $1.00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800" kern="1200" dirty="0">
                          <a:effectLst/>
                        </a:rPr>
                        <a:t>$1.00 ; $1.40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800" kern="1200" dirty="0">
                          <a:effectLst/>
                        </a:rPr>
                        <a:t>$1.50 ; $1.50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800" kern="1200" dirty="0">
                          <a:effectLs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800" kern="1200" dirty="0">
                          <a:effectLst/>
                        </a:rPr>
                        <a:t>$1.70 ; $1.30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800" kern="1200" dirty="0">
                          <a:effectLst/>
                        </a:rPr>
                        <a:t>$1.70 ; $1.30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extLst>
                  <a:ext uri="{0D108BD9-81ED-4DB2-BD59-A6C34878D82A}">
                    <a16:rowId xmlns:a16="http://schemas.microsoft.com/office/drawing/2014/main" val="2953718256"/>
                  </a:ext>
                </a:extLst>
              </a:tr>
              <a:tr h="603056">
                <a:tc>
                  <a:txBody>
                    <a:bodyPr/>
                    <a:lstStyle/>
                    <a:p>
                      <a:pPr marL="0" marR="0" algn="ctr">
                        <a:lnSpc>
                          <a:spcPct val="107000"/>
                        </a:lnSpc>
                        <a:spcBef>
                          <a:spcPts val="0"/>
                        </a:spcBef>
                        <a:spcAft>
                          <a:spcPts val="0"/>
                        </a:spcAft>
                      </a:pPr>
                      <a:r>
                        <a:rPr lang="en-US" sz="1800" b="1" kern="1200" dirty="0">
                          <a:solidFill>
                            <a:schemeClr val="bg1"/>
                          </a:solidFill>
                          <a:effectLst/>
                        </a:rPr>
                        <a:t>…</a:t>
                      </a:r>
                      <a:endParaRPr lang="en-US"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2">
                        <a:alpha val="70000"/>
                      </a:schemeClr>
                    </a:solidFill>
                  </a:tcPr>
                </a:tc>
                <a:tc>
                  <a:txBody>
                    <a:bodyPr/>
                    <a:lstStyle/>
                    <a:p>
                      <a:pPr marL="0" marR="0" algn="ctr">
                        <a:lnSpc>
                          <a:spcPct val="107000"/>
                        </a:lnSpc>
                        <a:spcBef>
                          <a:spcPts val="0"/>
                        </a:spcBef>
                        <a:spcAft>
                          <a:spcPts val="0"/>
                        </a:spcAft>
                      </a:pPr>
                      <a:r>
                        <a:rPr lang="en-US" sz="1800" kern="1200" dirty="0">
                          <a:effectLs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800" kern="1200" dirty="0">
                          <a:effectLs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800" kern="1200" dirty="0">
                          <a:effectLs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800" kern="1200" dirty="0">
                          <a:effectLs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800" kern="1200" dirty="0">
                          <a:effectLs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800" kern="1200" dirty="0">
                          <a:effectLs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extLst>
                  <a:ext uri="{0D108BD9-81ED-4DB2-BD59-A6C34878D82A}">
                    <a16:rowId xmlns:a16="http://schemas.microsoft.com/office/drawing/2014/main" val="3161995349"/>
                  </a:ext>
                </a:extLst>
              </a:tr>
              <a:tr h="603056">
                <a:tc>
                  <a:txBody>
                    <a:bodyPr/>
                    <a:lstStyle/>
                    <a:p>
                      <a:pPr marL="0" marR="0" algn="ctr">
                        <a:lnSpc>
                          <a:spcPct val="107000"/>
                        </a:lnSpc>
                        <a:spcBef>
                          <a:spcPts val="0"/>
                        </a:spcBef>
                        <a:spcAft>
                          <a:spcPts val="0"/>
                        </a:spcAft>
                      </a:pPr>
                      <a:r>
                        <a:rPr lang="en-US" sz="1800" b="1" kern="1200" dirty="0">
                          <a:solidFill>
                            <a:schemeClr val="bg1"/>
                          </a:solidFill>
                          <a:effectLst/>
                        </a:rPr>
                        <a:t>$1.99</a:t>
                      </a:r>
                      <a:endParaRPr lang="en-US"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2">
                        <a:lumMod val="75000"/>
                        <a:alpha val="70000"/>
                      </a:schemeClr>
                    </a:solidFill>
                  </a:tcPr>
                </a:tc>
                <a:tc>
                  <a:txBody>
                    <a:bodyPr/>
                    <a:lstStyle/>
                    <a:p>
                      <a:pPr marL="0" marR="0" algn="ctr">
                        <a:lnSpc>
                          <a:spcPct val="107000"/>
                        </a:lnSpc>
                        <a:spcBef>
                          <a:spcPts val="0"/>
                        </a:spcBef>
                        <a:spcAft>
                          <a:spcPts val="0"/>
                        </a:spcAft>
                      </a:pPr>
                      <a:r>
                        <a:rPr lang="en-US" sz="1800" kern="1200" dirty="0">
                          <a:effectLst/>
                        </a:rPr>
                        <a:t>$0.60 ; $1.00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800" kern="1200" dirty="0">
                          <a:effectLst/>
                        </a:rPr>
                        <a:t>$1.00 ; $1.40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800" kern="1200" dirty="0">
                          <a:effectLst/>
                        </a:rPr>
                        <a:t>$1.30 ; $1.70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800" kern="1200" dirty="0">
                          <a:effectLs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800" kern="1200" dirty="0">
                          <a:effectLst/>
                        </a:rPr>
                        <a:t>$1.99 ; $1.99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tc>
                  <a:txBody>
                    <a:bodyPr/>
                    <a:lstStyle/>
                    <a:p>
                      <a:pPr marL="0" marR="0" algn="ctr">
                        <a:lnSpc>
                          <a:spcPct val="107000"/>
                        </a:lnSpc>
                        <a:spcBef>
                          <a:spcPts val="0"/>
                        </a:spcBef>
                        <a:spcAft>
                          <a:spcPts val="0"/>
                        </a:spcAft>
                      </a:pPr>
                      <a:r>
                        <a:rPr lang="en-US" sz="1800" kern="1200" dirty="0">
                          <a:effectLst/>
                        </a:rPr>
                        <a:t>$2.19 ; $1.79</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40000"/>
                        <a:alpha val="70000"/>
                      </a:schemeClr>
                    </a:solidFill>
                  </a:tcPr>
                </a:tc>
                <a:extLst>
                  <a:ext uri="{0D108BD9-81ED-4DB2-BD59-A6C34878D82A}">
                    <a16:rowId xmlns:a16="http://schemas.microsoft.com/office/drawing/2014/main" val="1813720912"/>
                  </a:ext>
                </a:extLst>
              </a:tr>
              <a:tr h="603056">
                <a:tc>
                  <a:txBody>
                    <a:bodyPr/>
                    <a:lstStyle/>
                    <a:p>
                      <a:pPr marL="0" marR="0" algn="ctr">
                        <a:lnSpc>
                          <a:spcPct val="107000"/>
                        </a:lnSpc>
                        <a:spcBef>
                          <a:spcPts val="0"/>
                        </a:spcBef>
                        <a:spcAft>
                          <a:spcPts val="0"/>
                        </a:spcAft>
                      </a:pPr>
                      <a:r>
                        <a:rPr lang="en-US" sz="1800" b="1" kern="1200" dirty="0">
                          <a:solidFill>
                            <a:schemeClr val="bg1"/>
                          </a:solidFill>
                          <a:effectLst/>
                        </a:rPr>
                        <a:t>$2.00</a:t>
                      </a:r>
                      <a:endParaRPr lang="en-US"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2">
                        <a:alpha val="70000"/>
                      </a:schemeClr>
                    </a:solidFill>
                  </a:tcPr>
                </a:tc>
                <a:tc>
                  <a:txBody>
                    <a:bodyPr/>
                    <a:lstStyle/>
                    <a:p>
                      <a:pPr marL="0" marR="0" algn="ctr">
                        <a:lnSpc>
                          <a:spcPct val="107000"/>
                        </a:lnSpc>
                        <a:spcBef>
                          <a:spcPts val="0"/>
                        </a:spcBef>
                        <a:spcAft>
                          <a:spcPts val="0"/>
                        </a:spcAft>
                      </a:pPr>
                      <a:r>
                        <a:rPr lang="en-US" sz="1800" kern="1200" dirty="0">
                          <a:effectLst/>
                        </a:rPr>
                        <a:t>$0.60 ; $1.00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800" kern="1200" dirty="0">
                          <a:effectLst/>
                        </a:rPr>
                        <a:t>$1.00 ; $1.40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800" kern="1200" dirty="0">
                          <a:effectLst/>
                        </a:rPr>
                        <a:t>$1.30 ; $1.70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800" kern="1200" dirty="0">
                          <a:effectLs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800" kern="1200" dirty="0">
                          <a:effectLst/>
                        </a:rPr>
                        <a:t>$1.79 ; $2.19</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tc>
                  <a:txBody>
                    <a:bodyPr/>
                    <a:lstStyle/>
                    <a:p>
                      <a:pPr marL="0" marR="0" algn="ctr">
                        <a:lnSpc>
                          <a:spcPct val="107000"/>
                        </a:lnSpc>
                        <a:spcBef>
                          <a:spcPts val="0"/>
                        </a:spcBef>
                        <a:spcAft>
                          <a:spcPts val="0"/>
                        </a:spcAft>
                      </a:pPr>
                      <a:r>
                        <a:rPr lang="en-US" sz="1800" kern="1200" dirty="0">
                          <a:effectLst/>
                        </a:rPr>
                        <a:t>$2.00 ; $2.00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1">
                        <a:tint val="20000"/>
                        <a:alpha val="70000"/>
                      </a:schemeClr>
                    </a:solidFill>
                  </a:tcPr>
                </a:tc>
                <a:extLst>
                  <a:ext uri="{0D108BD9-81ED-4DB2-BD59-A6C34878D82A}">
                    <a16:rowId xmlns:a16="http://schemas.microsoft.com/office/drawing/2014/main" val="37514055"/>
                  </a:ext>
                </a:extLst>
              </a:tr>
            </a:tbl>
          </a:graphicData>
        </a:graphic>
      </p:graphicFrame>
      <p:sp>
        <p:nvSpPr>
          <p:cNvPr id="3" name="TextBox 2">
            <a:extLst>
              <a:ext uri="{FF2B5EF4-FFF2-40B4-BE49-F238E27FC236}">
                <a16:creationId xmlns:a16="http://schemas.microsoft.com/office/drawing/2014/main" id="{F4EBD594-290C-4980-B55B-C70F405F54DE}"/>
              </a:ext>
            </a:extLst>
          </p:cNvPr>
          <p:cNvSpPr txBox="1"/>
          <p:nvPr/>
        </p:nvSpPr>
        <p:spPr>
          <a:xfrm>
            <a:off x="5279291" y="1893452"/>
            <a:ext cx="1633416" cy="369332"/>
          </a:xfrm>
          <a:prstGeom prst="rect">
            <a:avLst/>
          </a:prstGeom>
          <a:noFill/>
        </p:spPr>
        <p:txBody>
          <a:bodyPr wrap="square" rtlCol="0">
            <a:spAutoFit/>
          </a:bodyPr>
          <a:lstStyle/>
          <a:p>
            <a:r>
              <a:rPr lang="en-US" dirty="0"/>
              <a:t>Player 2’s Claim</a:t>
            </a:r>
          </a:p>
        </p:txBody>
      </p:sp>
      <p:sp>
        <p:nvSpPr>
          <p:cNvPr id="5" name="TextBox 4">
            <a:extLst>
              <a:ext uri="{FF2B5EF4-FFF2-40B4-BE49-F238E27FC236}">
                <a16:creationId xmlns:a16="http://schemas.microsoft.com/office/drawing/2014/main" id="{EC9D1999-56F4-4990-B8D9-8B6EF9CFFA36}"/>
              </a:ext>
            </a:extLst>
          </p:cNvPr>
          <p:cNvSpPr txBox="1"/>
          <p:nvPr/>
        </p:nvSpPr>
        <p:spPr>
          <a:xfrm rot="16200000">
            <a:off x="-85970" y="4250834"/>
            <a:ext cx="1633416" cy="369332"/>
          </a:xfrm>
          <a:prstGeom prst="rect">
            <a:avLst/>
          </a:prstGeom>
          <a:noFill/>
        </p:spPr>
        <p:txBody>
          <a:bodyPr wrap="square" rtlCol="0">
            <a:spAutoFit/>
          </a:bodyPr>
          <a:lstStyle/>
          <a:p>
            <a:r>
              <a:rPr lang="en-US" dirty="0"/>
              <a:t>Player 1’s Claim</a:t>
            </a:r>
          </a:p>
        </p:txBody>
      </p:sp>
      <p:sp>
        <p:nvSpPr>
          <p:cNvPr id="6" name="Rectangle 5">
            <a:extLst>
              <a:ext uri="{FF2B5EF4-FFF2-40B4-BE49-F238E27FC236}">
                <a16:creationId xmlns:a16="http://schemas.microsoft.com/office/drawing/2014/main" id="{5304589E-7BFF-4156-ABF6-2EC87C402ABA}"/>
              </a:ext>
            </a:extLst>
          </p:cNvPr>
          <p:cNvSpPr/>
          <p:nvPr/>
        </p:nvSpPr>
        <p:spPr>
          <a:xfrm>
            <a:off x="2299317" y="2938509"/>
            <a:ext cx="1544714" cy="594804"/>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AE0C6CFE-D32F-45E6-B74E-E59743A25DEC}"/>
              </a:ext>
            </a:extLst>
          </p:cNvPr>
          <p:cNvSpPr/>
          <p:nvPr/>
        </p:nvSpPr>
        <p:spPr>
          <a:xfrm>
            <a:off x="9481167" y="5941332"/>
            <a:ext cx="1675990" cy="594804"/>
          </a:xfrm>
          <a:prstGeom prst="rect">
            <a:avLst/>
          </a:prstGeom>
          <a:no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Audio 16">
            <a:hlinkClick r:id="" action="ppaction://media"/>
            <a:extLst>
              <a:ext uri="{FF2B5EF4-FFF2-40B4-BE49-F238E27FC236}">
                <a16:creationId xmlns:a16="http://schemas.microsoft.com/office/drawing/2014/main" id="{6C365A9A-01A7-43ED-B2BA-0D2C1E537AA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8" name="Slide Number Placeholder 7">
            <a:extLst>
              <a:ext uri="{FF2B5EF4-FFF2-40B4-BE49-F238E27FC236}">
                <a16:creationId xmlns:a16="http://schemas.microsoft.com/office/drawing/2014/main" id="{2527896A-4556-483E-9B81-718D2EF309F3}"/>
              </a:ext>
            </a:extLst>
          </p:cNvPr>
          <p:cNvSpPr>
            <a:spLocks noGrp="1"/>
          </p:cNvSpPr>
          <p:nvPr>
            <p:ph type="sldNum" sz="quarter" idx="12"/>
          </p:nvPr>
        </p:nvSpPr>
        <p:spPr/>
        <p:txBody>
          <a:bodyPr/>
          <a:lstStyle/>
          <a:p>
            <a:fld id="{3C788774-8B7A-4584-BDD0-7E3318C6F72D}" type="slidenum">
              <a:rPr lang="en-US" smtClean="0"/>
              <a:t>8</a:t>
            </a:fld>
            <a:endParaRPr lang="en-US" dirty="0"/>
          </a:p>
        </p:txBody>
      </p:sp>
    </p:spTree>
    <p:extLst>
      <p:ext uri="{BB962C8B-B14F-4D97-AF65-F5344CB8AC3E}">
        <p14:creationId xmlns:p14="http://schemas.microsoft.com/office/powerpoint/2010/main" val="1507674813"/>
      </p:ext>
    </p:extLst>
  </p:cSld>
  <p:clrMapOvr>
    <a:masterClrMapping/>
  </p:clrMapOvr>
  <mc:AlternateContent xmlns:mc="http://schemas.openxmlformats.org/markup-compatibility/2006" xmlns:p14="http://schemas.microsoft.com/office/powerpoint/2010/main">
    <mc:Choice Requires="p14">
      <p:transition spd="slow" p14:dur="2000" advTm="19710"/>
    </mc:Choice>
    <mc:Fallback xmlns="">
      <p:transition spd="slow" advTm="197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24ADF-2801-48E1-8240-55147D058630}"/>
              </a:ext>
            </a:extLst>
          </p:cNvPr>
          <p:cNvSpPr>
            <a:spLocks noGrp="1"/>
          </p:cNvSpPr>
          <p:nvPr>
            <p:ph type="title"/>
          </p:nvPr>
        </p:nvSpPr>
        <p:spPr/>
        <p:txBody>
          <a:bodyPr/>
          <a:lstStyle/>
          <a:p>
            <a:r>
              <a:rPr lang="en-US" dirty="0"/>
              <a:t>Experiment Overview</a:t>
            </a:r>
          </a:p>
        </p:txBody>
      </p:sp>
      <p:sp>
        <p:nvSpPr>
          <p:cNvPr id="3" name="Content Placeholder 2">
            <a:extLst>
              <a:ext uri="{FF2B5EF4-FFF2-40B4-BE49-F238E27FC236}">
                <a16:creationId xmlns:a16="http://schemas.microsoft.com/office/drawing/2014/main" id="{46B37449-D717-4E61-A3A4-E50B607FABEA}"/>
              </a:ext>
            </a:extLst>
          </p:cNvPr>
          <p:cNvSpPr>
            <a:spLocks noGrp="1"/>
          </p:cNvSpPr>
          <p:nvPr>
            <p:ph idx="1"/>
          </p:nvPr>
        </p:nvSpPr>
        <p:spPr>
          <a:xfrm>
            <a:off x="581192" y="2180496"/>
            <a:ext cx="11029615" cy="4317958"/>
          </a:xfrm>
        </p:spPr>
        <p:txBody>
          <a:bodyPr anchor="t">
            <a:normAutofit lnSpcReduction="10000"/>
          </a:bodyPr>
          <a:lstStyle/>
          <a:p>
            <a:r>
              <a:rPr lang="en-US" sz="2400" dirty="0"/>
              <a:t>Participants were members of College Course 210:  Theory of Games and Experimental Game Theory during the Fall 2019 semester</a:t>
            </a:r>
          </a:p>
          <a:p>
            <a:r>
              <a:rPr lang="en-US" sz="2400" dirty="0"/>
              <a:t>All experiments were conducted in the library computer lab during the class’s 75-minute meeting time once per week</a:t>
            </a:r>
          </a:p>
          <a:p>
            <a:r>
              <a:rPr lang="en-US" sz="2400" dirty="0"/>
              <a:t>Participants were student from a variety of majors</a:t>
            </a:r>
          </a:p>
          <a:p>
            <a:r>
              <a:rPr lang="en-US" sz="2400" dirty="0"/>
              <a:t>At the start of each game participants were given the rules and parameters of the game, including:</a:t>
            </a:r>
          </a:p>
          <a:p>
            <a:pPr lvl="1"/>
            <a:r>
              <a:rPr lang="en-US" sz="2000" dirty="0"/>
              <a:t>Length of the game</a:t>
            </a:r>
          </a:p>
          <a:p>
            <a:pPr lvl="1"/>
            <a:r>
              <a:rPr lang="en-US" sz="2000" dirty="0"/>
              <a:t>Number of partners they would have, and when partners would change</a:t>
            </a:r>
          </a:p>
          <a:p>
            <a:pPr lvl="1"/>
            <a:r>
              <a:rPr lang="en-US" sz="2000" dirty="0"/>
              <a:t>Unique features of the game (e.g. elimination rounds)</a:t>
            </a:r>
          </a:p>
          <a:p>
            <a:pPr lvl="1"/>
            <a:endParaRPr lang="en-US" dirty="0"/>
          </a:p>
        </p:txBody>
      </p:sp>
      <p:pic>
        <p:nvPicPr>
          <p:cNvPr id="5" name="Audio 4">
            <a:hlinkClick r:id="" action="ppaction://media"/>
            <a:extLst>
              <a:ext uri="{FF2B5EF4-FFF2-40B4-BE49-F238E27FC236}">
                <a16:creationId xmlns:a16="http://schemas.microsoft.com/office/drawing/2014/main" id="{18CEA5B0-3B9B-4469-8C93-DA47C7D6A8C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4" name="Slide Number Placeholder 3">
            <a:extLst>
              <a:ext uri="{FF2B5EF4-FFF2-40B4-BE49-F238E27FC236}">
                <a16:creationId xmlns:a16="http://schemas.microsoft.com/office/drawing/2014/main" id="{5101A07B-0509-44EC-AF7F-796AE8BBFE9B}"/>
              </a:ext>
            </a:extLst>
          </p:cNvPr>
          <p:cNvSpPr>
            <a:spLocks noGrp="1"/>
          </p:cNvSpPr>
          <p:nvPr>
            <p:ph type="sldNum" sz="quarter" idx="12"/>
          </p:nvPr>
        </p:nvSpPr>
        <p:spPr/>
        <p:txBody>
          <a:bodyPr/>
          <a:lstStyle/>
          <a:p>
            <a:fld id="{3C788774-8B7A-4584-BDD0-7E3318C6F72D}" type="slidenum">
              <a:rPr lang="en-US" smtClean="0"/>
              <a:t>9</a:t>
            </a:fld>
            <a:endParaRPr lang="en-US" dirty="0"/>
          </a:p>
        </p:txBody>
      </p:sp>
    </p:spTree>
    <p:extLst>
      <p:ext uri="{BB962C8B-B14F-4D97-AF65-F5344CB8AC3E}">
        <p14:creationId xmlns:p14="http://schemas.microsoft.com/office/powerpoint/2010/main" val="1970509273"/>
      </p:ext>
    </p:extLst>
  </p:cSld>
  <p:clrMapOvr>
    <a:masterClrMapping/>
  </p:clrMapOvr>
  <mc:AlternateContent xmlns:mc="http://schemas.openxmlformats.org/markup-compatibility/2006" xmlns:p14="http://schemas.microsoft.com/office/powerpoint/2010/main">
    <mc:Choice Requires="p14">
      <p:transition spd="slow" p14:dur="2000" advTm="47811"/>
    </mc:Choice>
    <mc:Fallback xmlns="">
      <p:transition spd="slow" advTm="478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C1960-9138-4D8D-B4C6-6ED5EB4C8205}"/>
              </a:ext>
            </a:extLst>
          </p:cNvPr>
          <p:cNvSpPr>
            <a:spLocks noGrp="1"/>
          </p:cNvSpPr>
          <p:nvPr>
            <p:ph type="title"/>
          </p:nvPr>
        </p:nvSpPr>
        <p:spPr/>
        <p:txBody>
          <a:bodyPr/>
          <a:lstStyle/>
          <a:p>
            <a:r>
              <a:rPr lang="en-US" dirty="0"/>
              <a:t>Incentives</a:t>
            </a:r>
          </a:p>
        </p:txBody>
      </p:sp>
      <p:sp>
        <p:nvSpPr>
          <p:cNvPr id="3" name="Content Placeholder 2">
            <a:extLst>
              <a:ext uri="{FF2B5EF4-FFF2-40B4-BE49-F238E27FC236}">
                <a16:creationId xmlns:a16="http://schemas.microsoft.com/office/drawing/2014/main" id="{29E31F5C-1B7A-4D99-B602-6C2EB59B07E4}"/>
              </a:ext>
            </a:extLst>
          </p:cNvPr>
          <p:cNvSpPr>
            <a:spLocks noGrp="1"/>
          </p:cNvSpPr>
          <p:nvPr>
            <p:ph idx="1"/>
          </p:nvPr>
        </p:nvSpPr>
        <p:spPr>
          <a:xfrm>
            <a:off x="581192" y="2062920"/>
            <a:ext cx="9974358" cy="2183667"/>
          </a:xfrm>
        </p:spPr>
        <p:txBody>
          <a:bodyPr anchor="t">
            <a:normAutofit/>
          </a:bodyPr>
          <a:lstStyle/>
          <a:p>
            <a:r>
              <a:rPr lang="en-US" sz="2400" dirty="0"/>
              <a:t>Optional laboratory fee of $50</a:t>
            </a:r>
          </a:p>
          <a:p>
            <a:pPr lvl="1"/>
            <a:r>
              <a:rPr lang="en-US" sz="2000" dirty="0"/>
              <a:t>Players who paid the laboratory fee and won a game during the semester would receive a portion of the “prize fund” (sum of lab fees paid) equal to:</a:t>
            </a:r>
          </a:p>
        </p:txBody>
      </p:sp>
      <p:sp>
        <p:nvSpPr>
          <p:cNvPr id="6" name="Content Placeholder 2">
            <a:extLst>
              <a:ext uri="{FF2B5EF4-FFF2-40B4-BE49-F238E27FC236}">
                <a16:creationId xmlns:a16="http://schemas.microsoft.com/office/drawing/2014/main" id="{84FE65A8-CBAF-4A3C-844D-2B86800937E0}"/>
              </a:ext>
            </a:extLst>
          </p:cNvPr>
          <p:cNvSpPr txBox="1">
            <a:spLocks/>
          </p:cNvSpPr>
          <p:nvPr/>
        </p:nvSpPr>
        <p:spPr>
          <a:xfrm>
            <a:off x="581191" y="4403050"/>
            <a:ext cx="10826927" cy="2454950"/>
          </a:xfrm>
          <a:prstGeom prst="rect">
            <a:avLst/>
          </a:prstGeom>
        </p:spPr>
        <p:txBody>
          <a:bodyPr vert="horz" lIns="91440" tIns="45720" rIns="91440" bIns="45720" rtlCol="0" anchor="t">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2400" dirty="0"/>
              <a:t>Grading structure and grade boosters</a:t>
            </a:r>
          </a:p>
          <a:p>
            <a:pPr lvl="1"/>
            <a:r>
              <a:rPr lang="en-US" sz="2000" dirty="0"/>
              <a:t>50% of participants’ final grade was determined based on performance in games throughout the semester</a:t>
            </a:r>
          </a:p>
          <a:p>
            <a:pPr lvl="1"/>
            <a:r>
              <a:rPr lang="en-US" sz="2000" dirty="0"/>
              <a:t>Students were also rewarded with a grade increase based on games won and consistent placement in the top 20% of participants</a:t>
            </a:r>
            <a:endParaRPr lang="en-US" i="1" dirty="0"/>
          </a:p>
          <a:p>
            <a:pPr marL="1828800" lvl="4" indent="0">
              <a:buFont typeface="Wingdings 2" panose="05020102010507070707" pitchFamily="18" charset="2"/>
              <a:buNone/>
            </a:pPr>
            <a:r>
              <a:rPr lang="en-US" i="1" dirty="0"/>
              <a:t>	</a:t>
            </a:r>
            <a:endParaRPr lang="en-US" dirty="0"/>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BD437CAF-3C4B-4175-8502-72003B3195E9}"/>
                  </a:ext>
                </a:extLst>
              </p:cNvPr>
              <p:cNvSpPr txBox="1">
                <a:spLocks/>
              </p:cNvSpPr>
              <p:nvPr/>
            </p:nvSpPr>
            <p:spPr>
              <a:xfrm>
                <a:off x="1433761" y="3154753"/>
                <a:ext cx="9974358" cy="2183667"/>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1828800" lvl="4" indent="0">
                  <a:buFont typeface="Wingdings 2" panose="05020102010507070707" pitchFamily="18" charset="2"/>
                  <a:buNone/>
                </a:pPr>
                <a:endParaRPr lang="en-US" i="1" dirty="0"/>
              </a:p>
              <a:p>
                <a:pPr marL="1828800" lvl="4" indent="0">
                  <a:buFont typeface="Wingdings 2" panose="05020102010507070707" pitchFamily="18" charset="2"/>
                  <a:buNone/>
                </a:pPr>
                <a:r>
                  <a:rPr lang="en-US" i="1" dirty="0"/>
                  <a:t>		</a:t>
                </a:r>
                <a14:m>
                  <m:oMath xmlns:m="http://schemas.openxmlformats.org/officeDocument/2006/math">
                    <m:f>
                      <m:fPr>
                        <m:ctrlPr>
                          <a:rPr lang="en-US" sz="2400" i="1" smtClean="0">
                            <a:latin typeface="Cambria Math" panose="02040503050406030204" pitchFamily="18" charset="0"/>
                          </a:rPr>
                        </m:ctrlPr>
                      </m:fPr>
                      <m:num>
                        <m:r>
                          <a:rPr lang="en-US" sz="2400" i="1">
                            <a:latin typeface="Cambria Math" panose="02040503050406030204" pitchFamily="18" charset="0"/>
                          </a:rPr>
                          <m:t>𝑇𝑜𝑡𝑎𝑙</m:t>
                        </m:r>
                        <m:r>
                          <a:rPr lang="en-US" sz="2400" i="1">
                            <a:latin typeface="Cambria Math" panose="02040503050406030204" pitchFamily="18" charset="0"/>
                          </a:rPr>
                          <m:t> </m:t>
                        </m:r>
                        <m:r>
                          <a:rPr lang="en-US" sz="2400" i="1">
                            <a:latin typeface="Cambria Math" panose="02040503050406030204" pitchFamily="18" charset="0"/>
                          </a:rPr>
                          <m:t>𝐷𝑜𝑙𝑙𝑎𝑟𝑠</m:t>
                        </m:r>
                        <m:r>
                          <a:rPr lang="en-US" sz="2400" i="1">
                            <a:latin typeface="Cambria Math" panose="02040503050406030204" pitchFamily="18" charset="0"/>
                          </a:rPr>
                          <m:t> </m:t>
                        </m:r>
                        <m:r>
                          <a:rPr lang="en-US" sz="2400" i="1">
                            <a:latin typeface="Cambria Math" panose="02040503050406030204" pitchFamily="18" charset="0"/>
                          </a:rPr>
                          <m:t>𝑖𝑛</m:t>
                        </m:r>
                        <m:r>
                          <a:rPr lang="en-US" sz="2400" i="1">
                            <a:latin typeface="Cambria Math" panose="02040503050406030204" pitchFamily="18" charset="0"/>
                          </a:rPr>
                          <m:t> </m:t>
                        </m:r>
                        <m:r>
                          <a:rPr lang="en-US" sz="2400" i="1">
                            <a:latin typeface="Cambria Math" panose="02040503050406030204" pitchFamily="18" charset="0"/>
                          </a:rPr>
                          <m:t>𝑃𝑟𝑖𝑧𝑒</m:t>
                        </m:r>
                        <m:r>
                          <a:rPr lang="en-US" sz="2400" i="1">
                            <a:latin typeface="Cambria Math" panose="02040503050406030204" pitchFamily="18" charset="0"/>
                          </a:rPr>
                          <m:t> </m:t>
                        </m:r>
                        <m:r>
                          <a:rPr lang="en-US" sz="2400" i="1">
                            <a:latin typeface="Cambria Math" panose="02040503050406030204" pitchFamily="18" charset="0"/>
                          </a:rPr>
                          <m:t>𝐹𝑢𝑛𝑑</m:t>
                        </m:r>
                      </m:num>
                      <m:den>
                        <m:r>
                          <a:rPr lang="en-US" sz="2400" i="1">
                            <a:latin typeface="Cambria Math" panose="02040503050406030204" pitchFamily="18" charset="0"/>
                          </a:rPr>
                          <m:t>𝑇𝑜𝑡𝑎𝑙</m:t>
                        </m:r>
                        <m:r>
                          <a:rPr lang="en-US" sz="2400" i="1">
                            <a:latin typeface="Cambria Math" panose="02040503050406030204" pitchFamily="18" charset="0"/>
                          </a:rPr>
                          <m:t> </m:t>
                        </m:r>
                        <m:r>
                          <a:rPr lang="en-US" sz="2400" i="1">
                            <a:latin typeface="Cambria Math" panose="02040503050406030204" pitchFamily="18" charset="0"/>
                          </a:rPr>
                          <m:t>𝑁𝑢𝑚𝑏𝑒𝑟</m:t>
                        </m:r>
                        <m:r>
                          <a:rPr lang="en-US" sz="2400" i="1">
                            <a:latin typeface="Cambria Math" panose="02040503050406030204" pitchFamily="18" charset="0"/>
                          </a:rPr>
                          <m:t> </m:t>
                        </m:r>
                        <m:r>
                          <a:rPr lang="en-US" sz="2400" i="1">
                            <a:latin typeface="Cambria Math" panose="02040503050406030204" pitchFamily="18" charset="0"/>
                          </a:rPr>
                          <m:t>𝑜𝑓</m:t>
                        </m:r>
                        <m:r>
                          <a:rPr lang="en-US" sz="2400" i="1">
                            <a:latin typeface="Cambria Math" panose="02040503050406030204" pitchFamily="18" charset="0"/>
                          </a:rPr>
                          <m:t> </m:t>
                        </m:r>
                        <m:r>
                          <a:rPr lang="en-US" sz="2400" i="1">
                            <a:latin typeface="Cambria Math" panose="02040503050406030204" pitchFamily="18" charset="0"/>
                          </a:rPr>
                          <m:t>𝐺𝑎𝑚𝑒𝑠</m:t>
                        </m:r>
                        <m:r>
                          <a:rPr lang="en-US" sz="2400" i="1">
                            <a:latin typeface="Cambria Math" panose="02040503050406030204" pitchFamily="18" charset="0"/>
                          </a:rPr>
                          <m:t> </m:t>
                        </m:r>
                        <m:r>
                          <a:rPr lang="en-US" sz="2400" i="1">
                            <a:latin typeface="Cambria Math" panose="02040503050406030204" pitchFamily="18" charset="0"/>
                          </a:rPr>
                          <m:t>𝑃𝑙𝑎𝑦𝑒𝑑</m:t>
                        </m:r>
                      </m:den>
                    </m:f>
                  </m:oMath>
                </a14:m>
                <a:endParaRPr lang="en-US" dirty="0"/>
              </a:p>
            </p:txBody>
          </p:sp>
        </mc:Choice>
        <mc:Fallback xmlns="">
          <p:sp>
            <p:nvSpPr>
              <p:cNvPr id="9" name="Content Placeholder 2">
                <a:extLst>
                  <a:ext uri="{FF2B5EF4-FFF2-40B4-BE49-F238E27FC236}">
                    <a16:creationId xmlns:a16="http://schemas.microsoft.com/office/drawing/2014/main" id="{BD437CAF-3C4B-4175-8502-72003B3195E9}"/>
                  </a:ext>
                </a:extLst>
              </p:cNvPr>
              <p:cNvSpPr txBox="1">
                <a:spLocks noRot="1" noChangeAspect="1" noMove="1" noResize="1" noEditPoints="1" noAdjustHandles="1" noChangeArrowheads="1" noChangeShapeType="1" noTextEdit="1"/>
              </p:cNvSpPr>
              <p:nvPr/>
            </p:nvSpPr>
            <p:spPr>
              <a:xfrm>
                <a:off x="1433761" y="3154753"/>
                <a:ext cx="9974358" cy="2183667"/>
              </a:xfrm>
              <a:prstGeom prst="rect">
                <a:avLst/>
              </a:prstGeom>
              <a:blipFill>
                <a:blip r:embed="rId4"/>
                <a:stretch>
                  <a:fillRect/>
                </a:stretch>
              </a:blipFill>
            </p:spPr>
            <p:txBody>
              <a:bodyPr/>
              <a:lstStyle/>
              <a:p>
                <a:r>
                  <a:rPr lang="en-US">
                    <a:noFill/>
                  </a:rPr>
                  <a:t> </a:t>
                </a:r>
              </a:p>
            </p:txBody>
          </p:sp>
        </mc:Fallback>
      </mc:AlternateContent>
      <p:pic>
        <p:nvPicPr>
          <p:cNvPr id="8" name="Audio 7">
            <a:hlinkClick r:id="" action="ppaction://media"/>
            <a:extLst>
              <a:ext uri="{FF2B5EF4-FFF2-40B4-BE49-F238E27FC236}">
                <a16:creationId xmlns:a16="http://schemas.microsoft.com/office/drawing/2014/main" id="{DD884DEC-27FE-45C6-AA79-F087D4320E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
        <p:nvSpPr>
          <p:cNvPr id="4" name="Slide Number Placeholder 3">
            <a:extLst>
              <a:ext uri="{FF2B5EF4-FFF2-40B4-BE49-F238E27FC236}">
                <a16:creationId xmlns:a16="http://schemas.microsoft.com/office/drawing/2014/main" id="{A68ED6F1-40DB-4210-BD97-9AEC497A1831}"/>
              </a:ext>
            </a:extLst>
          </p:cNvPr>
          <p:cNvSpPr>
            <a:spLocks noGrp="1"/>
          </p:cNvSpPr>
          <p:nvPr>
            <p:ph type="sldNum" sz="quarter" idx="12"/>
          </p:nvPr>
        </p:nvSpPr>
        <p:spPr/>
        <p:txBody>
          <a:bodyPr/>
          <a:lstStyle/>
          <a:p>
            <a:fld id="{3C788774-8B7A-4584-BDD0-7E3318C6F72D}" type="slidenum">
              <a:rPr lang="en-US" smtClean="0"/>
              <a:t>10</a:t>
            </a:fld>
            <a:endParaRPr lang="en-US" dirty="0"/>
          </a:p>
        </p:txBody>
      </p:sp>
    </p:spTree>
    <p:extLst>
      <p:ext uri="{BB962C8B-B14F-4D97-AF65-F5344CB8AC3E}">
        <p14:creationId xmlns:p14="http://schemas.microsoft.com/office/powerpoint/2010/main" val="1089461653"/>
      </p:ext>
    </p:extLst>
  </p:cSld>
  <p:clrMapOvr>
    <a:masterClrMapping/>
  </p:clrMapOvr>
  <mc:AlternateContent xmlns:mc="http://schemas.openxmlformats.org/markup-compatibility/2006" xmlns:p14="http://schemas.microsoft.com/office/powerpoint/2010/main">
    <mc:Choice Requires="p14">
      <p:transition spd="slow" p14:dur="2000" advTm="73870"/>
    </mc:Choice>
    <mc:Fallback xmlns="">
      <p:transition spd="slow" advTm="738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D300F-81ED-49EA-A5B7-EF27892F8BC1}"/>
              </a:ext>
            </a:extLst>
          </p:cNvPr>
          <p:cNvSpPr>
            <a:spLocks noGrp="1"/>
          </p:cNvSpPr>
          <p:nvPr>
            <p:ph type="title"/>
          </p:nvPr>
        </p:nvSpPr>
        <p:spPr/>
        <p:txBody>
          <a:bodyPr/>
          <a:lstStyle/>
          <a:p>
            <a:r>
              <a:rPr lang="en-US" dirty="0"/>
              <a:t>Research Questions</a:t>
            </a:r>
          </a:p>
        </p:txBody>
      </p:sp>
      <p:sp>
        <p:nvSpPr>
          <p:cNvPr id="3" name="Content Placeholder 2">
            <a:extLst>
              <a:ext uri="{FF2B5EF4-FFF2-40B4-BE49-F238E27FC236}">
                <a16:creationId xmlns:a16="http://schemas.microsoft.com/office/drawing/2014/main" id="{59959D5C-2C47-41D7-A795-A704825E307E}"/>
              </a:ext>
            </a:extLst>
          </p:cNvPr>
          <p:cNvSpPr>
            <a:spLocks noGrp="1"/>
          </p:cNvSpPr>
          <p:nvPr>
            <p:ph idx="1"/>
          </p:nvPr>
        </p:nvSpPr>
        <p:spPr/>
        <p:txBody>
          <a:bodyPr anchor="t">
            <a:normAutofit/>
          </a:bodyPr>
          <a:lstStyle/>
          <a:p>
            <a:r>
              <a:rPr lang="en-US" sz="2400" dirty="0"/>
              <a:t>How does the </a:t>
            </a:r>
            <a:r>
              <a:rPr lang="en-US" sz="2400" b="1" dirty="0"/>
              <a:t>intensity of competition </a:t>
            </a:r>
            <a:r>
              <a:rPr lang="en-US" sz="2400" dirty="0"/>
              <a:t>impact cooperation?</a:t>
            </a:r>
          </a:p>
          <a:p>
            <a:r>
              <a:rPr lang="en-US" sz="2400" dirty="0"/>
              <a:t>How does the </a:t>
            </a:r>
            <a:r>
              <a:rPr lang="en-US" sz="2400" b="1" dirty="0"/>
              <a:t>duration</a:t>
            </a:r>
            <a:r>
              <a:rPr lang="en-US" sz="2400" dirty="0"/>
              <a:t> </a:t>
            </a:r>
            <a:r>
              <a:rPr lang="en-US" sz="2400" b="1" dirty="0"/>
              <a:t>of the game </a:t>
            </a:r>
            <a:r>
              <a:rPr lang="en-US" sz="2400" dirty="0"/>
              <a:t>impact cooperation?</a:t>
            </a:r>
          </a:p>
          <a:p>
            <a:r>
              <a:rPr lang="en-US" sz="2400" dirty="0"/>
              <a:t>How does </a:t>
            </a:r>
            <a:r>
              <a:rPr lang="en-US" sz="2400" b="1" dirty="0"/>
              <a:t>group size</a:t>
            </a:r>
            <a:r>
              <a:rPr lang="en-US" sz="2400" dirty="0"/>
              <a:t> impact cooperation?</a:t>
            </a:r>
          </a:p>
          <a:p>
            <a:pPr marL="0" indent="0">
              <a:buNone/>
            </a:pPr>
            <a:endParaRPr lang="en-US" sz="2400" dirty="0"/>
          </a:p>
          <a:p>
            <a:endParaRPr lang="en-US" sz="2400" dirty="0"/>
          </a:p>
        </p:txBody>
      </p:sp>
      <p:sp>
        <p:nvSpPr>
          <p:cNvPr id="4" name="Slide Number Placeholder 3">
            <a:extLst>
              <a:ext uri="{FF2B5EF4-FFF2-40B4-BE49-F238E27FC236}">
                <a16:creationId xmlns:a16="http://schemas.microsoft.com/office/drawing/2014/main" id="{23BBF221-6C1D-45E3-8477-E19936357F48}"/>
              </a:ext>
            </a:extLst>
          </p:cNvPr>
          <p:cNvSpPr>
            <a:spLocks noGrp="1"/>
          </p:cNvSpPr>
          <p:nvPr>
            <p:ph type="sldNum" sz="quarter" idx="12"/>
          </p:nvPr>
        </p:nvSpPr>
        <p:spPr/>
        <p:txBody>
          <a:bodyPr/>
          <a:lstStyle/>
          <a:p>
            <a:fld id="{3C788774-8B7A-4584-BDD0-7E3318C6F72D}" type="slidenum">
              <a:rPr lang="en-US" smtClean="0"/>
              <a:t>11</a:t>
            </a:fld>
            <a:endParaRPr lang="en-US" dirty="0"/>
          </a:p>
        </p:txBody>
      </p:sp>
      <p:pic>
        <p:nvPicPr>
          <p:cNvPr id="7" name="Audio 6">
            <a:hlinkClick r:id="" action="ppaction://media"/>
            <a:extLst>
              <a:ext uri="{FF2B5EF4-FFF2-40B4-BE49-F238E27FC236}">
                <a16:creationId xmlns:a16="http://schemas.microsoft.com/office/drawing/2014/main" id="{30EFA262-D3FC-4D2D-8613-E8294EF94DD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000963777"/>
      </p:ext>
    </p:extLst>
  </p:cSld>
  <p:clrMapOvr>
    <a:masterClrMapping/>
  </p:clrMapOvr>
  <mc:AlternateContent xmlns:mc="http://schemas.openxmlformats.org/markup-compatibility/2006" xmlns:p14="http://schemas.microsoft.com/office/powerpoint/2010/main">
    <mc:Choice Requires="p14">
      <p:transition spd="slow" p14:dur="2000" advTm="48296"/>
    </mc:Choice>
    <mc:Fallback xmlns="">
      <p:transition spd="slow" advTm="482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6BFC5-99D3-495C-9552-682AD477689E}"/>
              </a:ext>
            </a:extLst>
          </p:cNvPr>
          <p:cNvSpPr>
            <a:spLocks noGrp="1"/>
          </p:cNvSpPr>
          <p:nvPr>
            <p:ph type="title"/>
          </p:nvPr>
        </p:nvSpPr>
        <p:spPr/>
        <p:txBody>
          <a:bodyPr>
            <a:normAutofit/>
          </a:bodyPr>
          <a:lstStyle/>
          <a:p>
            <a:r>
              <a:rPr lang="en-US" dirty="0"/>
              <a:t>Methodology: Intensity of Competition</a:t>
            </a:r>
          </a:p>
        </p:txBody>
      </p:sp>
      <p:sp>
        <p:nvSpPr>
          <p:cNvPr id="3" name="Content Placeholder 2">
            <a:extLst>
              <a:ext uri="{FF2B5EF4-FFF2-40B4-BE49-F238E27FC236}">
                <a16:creationId xmlns:a16="http://schemas.microsoft.com/office/drawing/2014/main" id="{0DA76194-93A7-4FFF-A3EC-B6C5D0F7553C}"/>
              </a:ext>
            </a:extLst>
          </p:cNvPr>
          <p:cNvSpPr>
            <a:spLocks noGrp="1"/>
          </p:cNvSpPr>
          <p:nvPr>
            <p:ph idx="1"/>
          </p:nvPr>
        </p:nvSpPr>
        <p:spPr>
          <a:xfrm>
            <a:off x="581192" y="2180495"/>
            <a:ext cx="11029615" cy="4238059"/>
          </a:xfrm>
        </p:spPr>
        <p:txBody>
          <a:bodyPr anchor="t">
            <a:normAutofit/>
          </a:bodyPr>
          <a:lstStyle/>
          <a:p>
            <a:r>
              <a:rPr lang="en-US" sz="2400" dirty="0"/>
              <a:t>24 initial players</a:t>
            </a:r>
          </a:p>
          <a:p>
            <a:r>
              <a:rPr lang="en-US" sz="2400" dirty="0"/>
              <a:t>Players with lowest earnings eliminated after every three six-round treatments</a:t>
            </a:r>
          </a:p>
          <a:p>
            <a:r>
              <a:rPr lang="en-US" sz="2400" b="1" dirty="0"/>
              <a:t>Game 1</a:t>
            </a:r>
            <a:r>
              <a:rPr lang="en-US" sz="2400" dirty="0"/>
              <a:t>: Groups of two; bottom four players eliminated </a:t>
            </a:r>
          </a:p>
          <a:p>
            <a:pPr marL="0" indent="0">
              <a:buNone/>
            </a:pPr>
            <a:r>
              <a:rPr lang="en-US" sz="2400" dirty="0"/>
              <a:t>	24 → 20 → 16 → 12</a:t>
            </a:r>
          </a:p>
          <a:p>
            <a:r>
              <a:rPr lang="en-US" sz="2400" b="1" dirty="0"/>
              <a:t>Game 2</a:t>
            </a:r>
            <a:r>
              <a:rPr lang="en-US" sz="2400" dirty="0"/>
              <a:t>: Groups of three; bottom six players eliminated</a:t>
            </a:r>
          </a:p>
          <a:p>
            <a:pPr marL="0" indent="0">
              <a:buNone/>
            </a:pPr>
            <a:r>
              <a:rPr lang="en-US" sz="2400" dirty="0"/>
              <a:t>	24 → 18 → 12</a:t>
            </a:r>
          </a:p>
          <a:p>
            <a:r>
              <a:rPr lang="en-US" sz="2400" b="1" dirty="0"/>
              <a:t>Game 3</a:t>
            </a:r>
            <a:r>
              <a:rPr lang="en-US" sz="2400" dirty="0"/>
              <a:t>: Groups of four; bottom four players eliminated</a:t>
            </a:r>
          </a:p>
          <a:p>
            <a:pPr marL="0" indent="0">
              <a:buNone/>
            </a:pPr>
            <a:r>
              <a:rPr lang="en-US" sz="2400" dirty="0"/>
              <a:t>	24 → 20 → 16</a:t>
            </a:r>
            <a:endParaRPr lang="en-US" dirty="0"/>
          </a:p>
        </p:txBody>
      </p:sp>
      <p:pic>
        <p:nvPicPr>
          <p:cNvPr id="11" name="Audio 10">
            <a:hlinkClick r:id="" action="ppaction://media"/>
            <a:extLst>
              <a:ext uri="{FF2B5EF4-FFF2-40B4-BE49-F238E27FC236}">
                <a16:creationId xmlns:a16="http://schemas.microsoft.com/office/drawing/2014/main" id="{80FF4691-DF13-4ACA-BDDC-A5DF3A0DBA9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4" name="Slide Number Placeholder 3">
            <a:extLst>
              <a:ext uri="{FF2B5EF4-FFF2-40B4-BE49-F238E27FC236}">
                <a16:creationId xmlns:a16="http://schemas.microsoft.com/office/drawing/2014/main" id="{BAACC3F1-8BA0-4842-9451-9D17B1A70F25}"/>
              </a:ext>
            </a:extLst>
          </p:cNvPr>
          <p:cNvSpPr>
            <a:spLocks noGrp="1"/>
          </p:cNvSpPr>
          <p:nvPr>
            <p:ph type="sldNum" sz="quarter" idx="12"/>
          </p:nvPr>
        </p:nvSpPr>
        <p:spPr/>
        <p:txBody>
          <a:bodyPr/>
          <a:lstStyle/>
          <a:p>
            <a:fld id="{3C788774-8B7A-4584-BDD0-7E3318C6F72D}" type="slidenum">
              <a:rPr lang="en-US" smtClean="0"/>
              <a:t>12</a:t>
            </a:fld>
            <a:endParaRPr lang="en-US" dirty="0"/>
          </a:p>
        </p:txBody>
      </p:sp>
    </p:spTree>
    <p:extLst>
      <p:ext uri="{BB962C8B-B14F-4D97-AF65-F5344CB8AC3E}">
        <p14:creationId xmlns:p14="http://schemas.microsoft.com/office/powerpoint/2010/main" val="1286056396"/>
      </p:ext>
    </p:extLst>
  </p:cSld>
  <p:clrMapOvr>
    <a:masterClrMapping/>
  </p:clrMapOvr>
  <mc:AlternateContent xmlns:mc="http://schemas.openxmlformats.org/markup-compatibility/2006" xmlns:p14="http://schemas.microsoft.com/office/powerpoint/2010/main">
    <mc:Choice Requires="p14">
      <p:transition spd="slow" p14:dur="2000" advTm="74984"/>
    </mc:Choice>
    <mc:Fallback xmlns="">
      <p:transition spd="slow" advTm="749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B9962-E20F-4AEB-A15C-BBAED14CB286}"/>
              </a:ext>
            </a:extLst>
          </p:cNvPr>
          <p:cNvSpPr>
            <a:spLocks noGrp="1"/>
          </p:cNvSpPr>
          <p:nvPr>
            <p:ph type="title"/>
          </p:nvPr>
        </p:nvSpPr>
        <p:spPr/>
        <p:txBody>
          <a:bodyPr/>
          <a:lstStyle/>
          <a:p>
            <a:r>
              <a:rPr lang="en-US" dirty="0"/>
              <a:t>Methodology: Game Duration</a:t>
            </a:r>
          </a:p>
        </p:txBody>
      </p:sp>
      <p:sp>
        <p:nvSpPr>
          <p:cNvPr id="3" name="Content Placeholder 2">
            <a:extLst>
              <a:ext uri="{FF2B5EF4-FFF2-40B4-BE49-F238E27FC236}">
                <a16:creationId xmlns:a16="http://schemas.microsoft.com/office/drawing/2014/main" id="{B8648502-E656-4B26-8E76-BCAB578DE19D}"/>
              </a:ext>
            </a:extLst>
          </p:cNvPr>
          <p:cNvSpPr>
            <a:spLocks noGrp="1"/>
          </p:cNvSpPr>
          <p:nvPr>
            <p:ph idx="1"/>
          </p:nvPr>
        </p:nvSpPr>
        <p:spPr/>
        <p:txBody>
          <a:bodyPr anchor="t">
            <a:normAutofit/>
          </a:bodyPr>
          <a:lstStyle/>
          <a:p>
            <a:r>
              <a:rPr lang="en-US" sz="2400" dirty="0"/>
              <a:t>Each game began with 28 players and was played for six treatments</a:t>
            </a:r>
          </a:p>
          <a:p>
            <a:pPr lvl="1"/>
            <a:r>
              <a:rPr lang="en-US" sz="2000" dirty="0"/>
              <a:t>Four players with lowest earnings eliminated </a:t>
            </a:r>
            <a:r>
              <a:rPr lang="en-US" sz="2000"/>
              <a:t>after first six </a:t>
            </a:r>
            <a:r>
              <a:rPr lang="en-US" sz="2000" dirty="0"/>
              <a:t>treatments: 28 → 24</a:t>
            </a:r>
          </a:p>
          <a:p>
            <a:pPr lvl="1"/>
            <a:r>
              <a:rPr lang="en-US" sz="2200" dirty="0"/>
              <a:t>Game was then played for six more treatments</a:t>
            </a:r>
          </a:p>
          <a:p>
            <a:r>
              <a:rPr lang="en-US" sz="2400" b="1" dirty="0"/>
              <a:t>Game 1</a:t>
            </a:r>
            <a:r>
              <a:rPr lang="en-US" sz="2400" dirty="0"/>
              <a:t>: Treatments lasted for six rounds each</a:t>
            </a:r>
          </a:p>
          <a:p>
            <a:r>
              <a:rPr lang="en-US" sz="2400" b="1" dirty="0"/>
              <a:t>Game 2</a:t>
            </a:r>
            <a:r>
              <a:rPr lang="en-US" sz="2400" dirty="0"/>
              <a:t>: Treatments lasted for ten rounds each</a:t>
            </a:r>
            <a:endParaRPr lang="en-US" dirty="0"/>
          </a:p>
        </p:txBody>
      </p:sp>
      <p:pic>
        <p:nvPicPr>
          <p:cNvPr id="4" name="Audio 3">
            <a:hlinkClick r:id="" action="ppaction://media"/>
            <a:extLst>
              <a:ext uri="{FF2B5EF4-FFF2-40B4-BE49-F238E27FC236}">
                <a16:creationId xmlns:a16="http://schemas.microsoft.com/office/drawing/2014/main" id="{2FEA4460-DF10-4E23-BE23-1E4EC77F87D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5" name="Slide Number Placeholder 4">
            <a:extLst>
              <a:ext uri="{FF2B5EF4-FFF2-40B4-BE49-F238E27FC236}">
                <a16:creationId xmlns:a16="http://schemas.microsoft.com/office/drawing/2014/main" id="{24AE5E1E-2A85-461E-896E-DE9E397A6E5E}"/>
              </a:ext>
            </a:extLst>
          </p:cNvPr>
          <p:cNvSpPr>
            <a:spLocks noGrp="1"/>
          </p:cNvSpPr>
          <p:nvPr>
            <p:ph type="sldNum" sz="quarter" idx="12"/>
          </p:nvPr>
        </p:nvSpPr>
        <p:spPr/>
        <p:txBody>
          <a:bodyPr/>
          <a:lstStyle/>
          <a:p>
            <a:fld id="{3C788774-8B7A-4584-BDD0-7E3318C6F72D}" type="slidenum">
              <a:rPr lang="en-US" smtClean="0"/>
              <a:t>13</a:t>
            </a:fld>
            <a:endParaRPr lang="en-US" dirty="0"/>
          </a:p>
        </p:txBody>
      </p:sp>
    </p:spTree>
    <p:extLst>
      <p:ext uri="{BB962C8B-B14F-4D97-AF65-F5344CB8AC3E}">
        <p14:creationId xmlns:p14="http://schemas.microsoft.com/office/powerpoint/2010/main" val="771113853"/>
      </p:ext>
    </p:extLst>
  </p:cSld>
  <p:clrMapOvr>
    <a:masterClrMapping/>
  </p:clrMapOvr>
  <mc:AlternateContent xmlns:mc="http://schemas.openxmlformats.org/markup-compatibility/2006" xmlns:p14="http://schemas.microsoft.com/office/powerpoint/2010/main">
    <mc:Choice Requires="p14">
      <p:transition spd="slow" p14:dur="2000" advTm="38744"/>
    </mc:Choice>
    <mc:Fallback xmlns="">
      <p:transition spd="slow" advTm="387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FAC9B-605F-410D-A071-42A27EBE9C2F}"/>
              </a:ext>
            </a:extLst>
          </p:cNvPr>
          <p:cNvSpPr>
            <a:spLocks noGrp="1"/>
          </p:cNvSpPr>
          <p:nvPr>
            <p:ph type="title"/>
          </p:nvPr>
        </p:nvSpPr>
        <p:spPr/>
        <p:txBody>
          <a:bodyPr/>
          <a:lstStyle/>
          <a:p>
            <a:r>
              <a:rPr lang="en-US" dirty="0"/>
              <a:t>Methodology: Group Size</a:t>
            </a:r>
          </a:p>
        </p:txBody>
      </p:sp>
      <p:sp>
        <p:nvSpPr>
          <p:cNvPr id="3" name="Content Placeholder 2">
            <a:extLst>
              <a:ext uri="{FF2B5EF4-FFF2-40B4-BE49-F238E27FC236}">
                <a16:creationId xmlns:a16="http://schemas.microsoft.com/office/drawing/2014/main" id="{DE2DB29B-E2CA-4624-9755-280B7147D300}"/>
              </a:ext>
            </a:extLst>
          </p:cNvPr>
          <p:cNvSpPr>
            <a:spLocks noGrp="1"/>
          </p:cNvSpPr>
          <p:nvPr>
            <p:ph idx="1"/>
          </p:nvPr>
        </p:nvSpPr>
        <p:spPr/>
        <p:txBody>
          <a:bodyPr anchor="t">
            <a:normAutofit/>
          </a:bodyPr>
          <a:lstStyle/>
          <a:p>
            <a:r>
              <a:rPr lang="en-US" sz="2400" dirty="0"/>
              <a:t>24 players</a:t>
            </a:r>
          </a:p>
          <a:p>
            <a:pPr lvl="1"/>
            <a:r>
              <a:rPr lang="en-US" sz="2000" dirty="0"/>
              <a:t>Games were played for six ten-round treatments</a:t>
            </a:r>
          </a:p>
          <a:p>
            <a:r>
              <a:rPr lang="en-US" sz="2400" b="1" dirty="0"/>
              <a:t>Game 1</a:t>
            </a:r>
            <a:r>
              <a:rPr lang="en-US" sz="2400" dirty="0"/>
              <a:t>: Groups of two</a:t>
            </a:r>
          </a:p>
          <a:p>
            <a:r>
              <a:rPr lang="en-US" sz="2400" b="1" dirty="0"/>
              <a:t>Game 2</a:t>
            </a:r>
            <a:r>
              <a:rPr lang="en-US" sz="2400" dirty="0"/>
              <a:t>: Groups of three</a:t>
            </a:r>
          </a:p>
          <a:p>
            <a:r>
              <a:rPr lang="en-US" sz="2400" b="1" dirty="0"/>
              <a:t>Game 3</a:t>
            </a:r>
            <a:r>
              <a:rPr lang="en-US" sz="2400" dirty="0"/>
              <a:t>: Groups of four</a:t>
            </a:r>
          </a:p>
        </p:txBody>
      </p:sp>
      <p:pic>
        <p:nvPicPr>
          <p:cNvPr id="4" name="Audio 3">
            <a:hlinkClick r:id="" action="ppaction://media"/>
            <a:extLst>
              <a:ext uri="{FF2B5EF4-FFF2-40B4-BE49-F238E27FC236}">
                <a16:creationId xmlns:a16="http://schemas.microsoft.com/office/drawing/2014/main" id="{4C0988A5-C9BB-4A54-A3A6-113DE5E0781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5" name="Slide Number Placeholder 4">
            <a:extLst>
              <a:ext uri="{FF2B5EF4-FFF2-40B4-BE49-F238E27FC236}">
                <a16:creationId xmlns:a16="http://schemas.microsoft.com/office/drawing/2014/main" id="{53383D88-8C9A-47C9-B6F1-318F876B809F}"/>
              </a:ext>
            </a:extLst>
          </p:cNvPr>
          <p:cNvSpPr>
            <a:spLocks noGrp="1"/>
          </p:cNvSpPr>
          <p:nvPr>
            <p:ph type="sldNum" sz="quarter" idx="12"/>
          </p:nvPr>
        </p:nvSpPr>
        <p:spPr/>
        <p:txBody>
          <a:bodyPr/>
          <a:lstStyle/>
          <a:p>
            <a:fld id="{3C788774-8B7A-4584-BDD0-7E3318C6F72D}" type="slidenum">
              <a:rPr lang="en-US" smtClean="0"/>
              <a:t>14</a:t>
            </a:fld>
            <a:endParaRPr lang="en-US" dirty="0"/>
          </a:p>
        </p:txBody>
      </p:sp>
    </p:spTree>
    <p:extLst>
      <p:ext uri="{BB962C8B-B14F-4D97-AF65-F5344CB8AC3E}">
        <p14:creationId xmlns:p14="http://schemas.microsoft.com/office/powerpoint/2010/main" val="3909864092"/>
      </p:ext>
    </p:extLst>
  </p:cSld>
  <p:clrMapOvr>
    <a:masterClrMapping/>
  </p:clrMapOvr>
  <mc:AlternateContent xmlns:mc="http://schemas.openxmlformats.org/markup-compatibility/2006" xmlns:p14="http://schemas.microsoft.com/office/powerpoint/2010/main">
    <mc:Choice Requires="p14">
      <p:transition spd="slow" p14:dur="2000" advTm="24776"/>
    </mc:Choice>
    <mc:Fallback xmlns="">
      <p:transition spd="slow" advTm="247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D64CB-0773-4631-9419-2E5614DF28BD}"/>
              </a:ext>
            </a:extLst>
          </p:cNvPr>
          <p:cNvSpPr>
            <a:spLocks noGrp="1"/>
          </p:cNvSpPr>
          <p:nvPr>
            <p:ph type="title" idx="4294967295"/>
          </p:nvPr>
        </p:nvSpPr>
        <p:spPr>
          <a:xfrm>
            <a:off x="0" y="176213"/>
            <a:ext cx="9875838" cy="1355725"/>
          </a:xfrm>
          <a:prstGeom prst="rect">
            <a:avLst/>
          </a:prstGeom>
        </p:spPr>
        <p:txBody>
          <a:bodyPr/>
          <a:lstStyle/>
          <a:p>
            <a:r>
              <a:rPr lang="en-US" dirty="0"/>
              <a:t>Re</a:t>
            </a:r>
          </a:p>
        </p:txBody>
      </p:sp>
      <p:pic>
        <p:nvPicPr>
          <p:cNvPr id="4" name="Content Placeholder 3">
            <a:extLst>
              <a:ext uri="{FF2B5EF4-FFF2-40B4-BE49-F238E27FC236}">
                <a16:creationId xmlns:a16="http://schemas.microsoft.com/office/drawing/2014/main" id="{4A4DDF3B-5A27-4247-8F69-B6B4B4EE6CFC}"/>
              </a:ext>
            </a:extLst>
          </p:cNvPr>
          <p:cNvPicPr>
            <a:picLocks noGrp="1"/>
          </p:cNvPicPr>
          <p:nvPr>
            <p:ph idx="4294967295"/>
          </p:nvPr>
        </p:nvPicPr>
        <p:blipFill rotWithShape="1">
          <a:blip r:embed="rId5">
            <a:extLst>
              <a:ext uri="{28A0092B-C50C-407E-A947-70E740481C1C}">
                <a14:useLocalDpi xmlns:a14="http://schemas.microsoft.com/office/drawing/2010/main" val="0"/>
              </a:ext>
            </a:extLst>
          </a:blip>
          <a:srcRect t="6446" b="6205"/>
          <a:stretch/>
        </p:blipFill>
        <p:spPr bwMode="auto">
          <a:xfrm>
            <a:off x="726219" y="1631859"/>
            <a:ext cx="4535488" cy="2330450"/>
          </a:xfrm>
          <a:prstGeom prst="rect">
            <a:avLst/>
          </a:prstGeom>
          <a:noFill/>
          <a:ln>
            <a:noFill/>
          </a:ln>
        </p:spPr>
      </p:pic>
      <p:pic>
        <p:nvPicPr>
          <p:cNvPr id="5" name="Picture 4">
            <a:extLst>
              <a:ext uri="{FF2B5EF4-FFF2-40B4-BE49-F238E27FC236}">
                <a16:creationId xmlns:a16="http://schemas.microsoft.com/office/drawing/2014/main" id="{DAFD7098-D664-4F65-98EE-8BB143D961C9}"/>
              </a:ext>
            </a:extLst>
          </p:cNvPr>
          <p:cNvPicPr/>
          <p:nvPr/>
        </p:nvPicPr>
        <p:blipFill rotWithShape="1">
          <a:blip r:embed="rId6">
            <a:extLst>
              <a:ext uri="{28A0092B-C50C-407E-A947-70E740481C1C}">
                <a14:useLocalDpi xmlns:a14="http://schemas.microsoft.com/office/drawing/2010/main" val="0"/>
              </a:ext>
            </a:extLst>
          </a:blip>
          <a:srcRect t="6398" b="6209"/>
          <a:stretch/>
        </p:blipFill>
        <p:spPr bwMode="auto">
          <a:xfrm>
            <a:off x="5788571" y="1609353"/>
            <a:ext cx="4422849" cy="2330049"/>
          </a:xfrm>
          <a:prstGeom prst="rect">
            <a:avLst/>
          </a:prstGeom>
          <a:noFill/>
          <a:ln>
            <a:noFill/>
          </a:ln>
        </p:spPr>
      </p:pic>
      <p:pic>
        <p:nvPicPr>
          <p:cNvPr id="6" name="Picture 5">
            <a:extLst>
              <a:ext uri="{FF2B5EF4-FFF2-40B4-BE49-F238E27FC236}">
                <a16:creationId xmlns:a16="http://schemas.microsoft.com/office/drawing/2014/main" id="{CE36A3C1-3D3F-4F28-AFD5-7EB39AD0938B}"/>
              </a:ext>
            </a:extLst>
          </p:cNvPr>
          <p:cNvPicPr/>
          <p:nvPr/>
        </p:nvPicPr>
        <p:blipFill rotWithShape="1">
          <a:blip r:embed="rId7">
            <a:extLst>
              <a:ext uri="{28A0092B-C50C-407E-A947-70E740481C1C}">
                <a14:useLocalDpi xmlns:a14="http://schemas.microsoft.com/office/drawing/2010/main" val="0"/>
              </a:ext>
            </a:extLst>
          </a:blip>
          <a:srcRect t="6450" b="6156"/>
          <a:stretch/>
        </p:blipFill>
        <p:spPr bwMode="auto">
          <a:xfrm>
            <a:off x="726219" y="4318935"/>
            <a:ext cx="4534830" cy="2330049"/>
          </a:xfrm>
          <a:prstGeom prst="rect">
            <a:avLst/>
          </a:prstGeom>
          <a:noFill/>
          <a:ln>
            <a:noFill/>
          </a:ln>
        </p:spPr>
      </p:pic>
      <p:sp>
        <p:nvSpPr>
          <p:cNvPr id="7" name="TextBox 6">
            <a:extLst>
              <a:ext uri="{FF2B5EF4-FFF2-40B4-BE49-F238E27FC236}">
                <a16:creationId xmlns:a16="http://schemas.microsoft.com/office/drawing/2014/main" id="{E5FC695A-C5B5-4E8B-9099-88480602F621}"/>
              </a:ext>
            </a:extLst>
          </p:cNvPr>
          <p:cNvSpPr txBox="1"/>
          <p:nvPr/>
        </p:nvSpPr>
        <p:spPr>
          <a:xfrm>
            <a:off x="726219" y="1241416"/>
            <a:ext cx="1254361" cy="369332"/>
          </a:xfrm>
          <a:prstGeom prst="rect">
            <a:avLst/>
          </a:prstGeom>
          <a:noFill/>
        </p:spPr>
        <p:txBody>
          <a:bodyPr wrap="square" rtlCol="0">
            <a:spAutoFit/>
          </a:bodyPr>
          <a:lstStyle/>
          <a:p>
            <a:r>
              <a:rPr lang="en-US" dirty="0"/>
              <a:t>Game 1</a:t>
            </a:r>
          </a:p>
        </p:txBody>
      </p:sp>
      <p:sp>
        <p:nvSpPr>
          <p:cNvPr id="8" name="TextBox 7">
            <a:extLst>
              <a:ext uri="{FF2B5EF4-FFF2-40B4-BE49-F238E27FC236}">
                <a16:creationId xmlns:a16="http://schemas.microsoft.com/office/drawing/2014/main" id="{D622905D-E4E1-4C87-8EE4-902F89B650C4}"/>
              </a:ext>
            </a:extLst>
          </p:cNvPr>
          <p:cNvSpPr txBox="1"/>
          <p:nvPr/>
        </p:nvSpPr>
        <p:spPr>
          <a:xfrm>
            <a:off x="5788571" y="1254121"/>
            <a:ext cx="1254361" cy="369332"/>
          </a:xfrm>
          <a:prstGeom prst="rect">
            <a:avLst/>
          </a:prstGeom>
          <a:noFill/>
        </p:spPr>
        <p:txBody>
          <a:bodyPr wrap="square" rtlCol="0">
            <a:spAutoFit/>
          </a:bodyPr>
          <a:lstStyle/>
          <a:p>
            <a:r>
              <a:rPr lang="en-US" dirty="0"/>
              <a:t>Game 2</a:t>
            </a:r>
          </a:p>
        </p:txBody>
      </p:sp>
      <p:sp>
        <p:nvSpPr>
          <p:cNvPr id="9" name="TextBox 8">
            <a:extLst>
              <a:ext uri="{FF2B5EF4-FFF2-40B4-BE49-F238E27FC236}">
                <a16:creationId xmlns:a16="http://schemas.microsoft.com/office/drawing/2014/main" id="{5397896A-5199-41F8-A302-D19127A91925}"/>
              </a:ext>
            </a:extLst>
          </p:cNvPr>
          <p:cNvSpPr txBox="1"/>
          <p:nvPr/>
        </p:nvSpPr>
        <p:spPr>
          <a:xfrm>
            <a:off x="726219" y="3962309"/>
            <a:ext cx="1254361" cy="369332"/>
          </a:xfrm>
          <a:prstGeom prst="rect">
            <a:avLst/>
          </a:prstGeom>
          <a:noFill/>
        </p:spPr>
        <p:txBody>
          <a:bodyPr wrap="square" rtlCol="0">
            <a:spAutoFit/>
          </a:bodyPr>
          <a:lstStyle/>
          <a:p>
            <a:r>
              <a:rPr lang="en-US" dirty="0"/>
              <a:t>Game 3</a:t>
            </a:r>
          </a:p>
        </p:txBody>
      </p:sp>
      <p:sp>
        <p:nvSpPr>
          <p:cNvPr id="10" name="TextBox 9">
            <a:extLst>
              <a:ext uri="{FF2B5EF4-FFF2-40B4-BE49-F238E27FC236}">
                <a16:creationId xmlns:a16="http://schemas.microsoft.com/office/drawing/2014/main" id="{C101E9E7-6BCE-449A-9576-DAD3EFEB45B2}"/>
              </a:ext>
            </a:extLst>
          </p:cNvPr>
          <p:cNvSpPr txBox="1"/>
          <p:nvPr/>
        </p:nvSpPr>
        <p:spPr>
          <a:xfrm>
            <a:off x="5552904" y="4120347"/>
            <a:ext cx="6417424" cy="2585323"/>
          </a:xfrm>
          <a:prstGeom prst="rect">
            <a:avLst/>
          </a:prstGeom>
          <a:noFill/>
        </p:spPr>
        <p:txBody>
          <a:bodyPr wrap="square" rtlCol="0">
            <a:spAutoFit/>
          </a:bodyPr>
          <a:lstStyle/>
          <a:p>
            <a:pPr marL="285750" indent="-285750">
              <a:buFont typeface="Arial" panose="020B0604020202020204" pitchFamily="34" charset="0"/>
              <a:buChar char="•"/>
            </a:pPr>
            <a:r>
              <a:rPr lang="en-US" sz="1600" dirty="0"/>
              <a:t>Results from Games 1 and 2 showed a clear negative correlation between Earnings/Claims and Intensity of Competition.</a:t>
            </a:r>
          </a:p>
          <a:p>
            <a:pPr marL="285750" indent="-285750">
              <a:buFont typeface="Arial" panose="020B0604020202020204" pitchFamily="34" charset="0"/>
              <a:buChar char="•"/>
            </a:pPr>
            <a:r>
              <a:rPr lang="en-US" sz="1600" dirty="0"/>
              <a:t>However, results from Game 3 were inconsistent with those of Game 1 and 2. </a:t>
            </a:r>
          </a:p>
          <a:p>
            <a:pPr marL="285750" indent="-285750">
              <a:buFont typeface="Arial" panose="020B0604020202020204" pitchFamily="34" charset="0"/>
              <a:buChar char="•"/>
            </a:pPr>
            <a:endParaRPr lang="en-US" dirty="0"/>
          </a:p>
          <a:p>
            <a:r>
              <a:rPr lang="en-US" sz="1600" b="1" dirty="0"/>
              <a:t>Conclusion</a:t>
            </a:r>
            <a:r>
              <a:rPr lang="en-US" sz="1600" dirty="0"/>
              <a:t>: Intensity of Competition does not have a significant impact on cooperation.</a:t>
            </a:r>
          </a:p>
          <a:p>
            <a:pPr marL="285750" indent="-285750">
              <a:buFont typeface="Arial" panose="020B0604020202020204" pitchFamily="34" charset="0"/>
              <a:buChar char="•"/>
            </a:pPr>
            <a:r>
              <a:rPr lang="en-US" sz="1600" dirty="0"/>
              <a:t>However, the inconsistency of our results suggest that similar experiments would be beneficial to address the weaknesses of our experiment (specifically sample size)</a:t>
            </a:r>
          </a:p>
        </p:txBody>
      </p:sp>
      <p:sp>
        <p:nvSpPr>
          <p:cNvPr id="11" name="Title 1">
            <a:extLst>
              <a:ext uri="{FF2B5EF4-FFF2-40B4-BE49-F238E27FC236}">
                <a16:creationId xmlns:a16="http://schemas.microsoft.com/office/drawing/2014/main" id="{B6691FC4-7E3E-44D4-92F3-D81066AC8D74}"/>
              </a:ext>
            </a:extLst>
          </p:cNvPr>
          <p:cNvSpPr txBox="1">
            <a:spLocks/>
          </p:cNvSpPr>
          <p:nvPr/>
        </p:nvSpPr>
        <p:spPr>
          <a:xfrm>
            <a:off x="353357" y="702089"/>
            <a:ext cx="11029616" cy="1013800"/>
          </a:xfrm>
          <a:prstGeom prst="rect">
            <a:avLst/>
          </a:prstGeom>
        </p:spPr>
        <p:txBody>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accent1"/>
                </a:solidFill>
              </a:rPr>
              <a:t>Results: Intensity of competition</a:t>
            </a:r>
          </a:p>
        </p:txBody>
      </p:sp>
      <p:pic>
        <p:nvPicPr>
          <p:cNvPr id="12" name="Audio 11">
            <a:hlinkClick r:id="" action="ppaction://media"/>
            <a:extLst>
              <a:ext uri="{FF2B5EF4-FFF2-40B4-BE49-F238E27FC236}">
                <a16:creationId xmlns:a16="http://schemas.microsoft.com/office/drawing/2014/main" id="{6719D27E-C76B-4DAF-8A08-8A5F1E5959E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
        <p:nvSpPr>
          <p:cNvPr id="3" name="Slide Number Placeholder 2">
            <a:extLst>
              <a:ext uri="{FF2B5EF4-FFF2-40B4-BE49-F238E27FC236}">
                <a16:creationId xmlns:a16="http://schemas.microsoft.com/office/drawing/2014/main" id="{1115BF85-F4D5-4326-A262-6A47E22CDA49}"/>
              </a:ext>
            </a:extLst>
          </p:cNvPr>
          <p:cNvSpPr>
            <a:spLocks noGrp="1"/>
          </p:cNvSpPr>
          <p:nvPr>
            <p:ph type="sldNum" sz="quarter" idx="12"/>
          </p:nvPr>
        </p:nvSpPr>
        <p:spPr/>
        <p:txBody>
          <a:bodyPr/>
          <a:lstStyle/>
          <a:p>
            <a:fld id="{3C788774-8B7A-4584-BDD0-7E3318C6F72D}" type="slidenum">
              <a:rPr lang="en-US" smtClean="0"/>
              <a:t>15</a:t>
            </a:fld>
            <a:endParaRPr lang="en-US" dirty="0"/>
          </a:p>
        </p:txBody>
      </p:sp>
    </p:spTree>
    <p:extLst>
      <p:ext uri="{BB962C8B-B14F-4D97-AF65-F5344CB8AC3E}">
        <p14:creationId xmlns:p14="http://schemas.microsoft.com/office/powerpoint/2010/main" val="1159004832"/>
      </p:ext>
    </p:extLst>
  </p:cSld>
  <p:clrMapOvr>
    <a:masterClrMapping/>
  </p:clrMapOvr>
  <mc:AlternateContent xmlns:mc="http://schemas.openxmlformats.org/markup-compatibility/2006" xmlns:p14="http://schemas.microsoft.com/office/powerpoint/2010/main">
    <mc:Choice Requires="p14">
      <p:transition spd="slow" p14:dur="2000" advTm="76403"/>
    </mc:Choice>
    <mc:Fallback xmlns="">
      <p:transition spd="slow" advTm="764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3202A-DB5A-4106-9BA4-A0176B95BBDA}"/>
              </a:ext>
            </a:extLst>
          </p:cNvPr>
          <p:cNvSpPr>
            <a:spLocks noGrp="1"/>
          </p:cNvSpPr>
          <p:nvPr>
            <p:ph type="title"/>
          </p:nvPr>
        </p:nvSpPr>
        <p:spPr/>
        <p:txBody>
          <a:bodyPr/>
          <a:lstStyle/>
          <a:p>
            <a:r>
              <a:rPr lang="en-US" dirty="0"/>
              <a:t>Results: Game Duration</a:t>
            </a:r>
          </a:p>
        </p:txBody>
      </p:sp>
      <p:graphicFrame>
        <p:nvGraphicFramePr>
          <p:cNvPr id="4" name="Table 4">
            <a:extLst>
              <a:ext uri="{FF2B5EF4-FFF2-40B4-BE49-F238E27FC236}">
                <a16:creationId xmlns:a16="http://schemas.microsoft.com/office/drawing/2014/main" id="{6C317C47-0AD7-4D11-9571-780A5706A8DE}"/>
              </a:ext>
            </a:extLst>
          </p:cNvPr>
          <p:cNvGraphicFramePr>
            <a:graphicFrameLocks noGrp="1"/>
          </p:cNvGraphicFramePr>
          <p:nvPr>
            <p:ph idx="1"/>
            <p:extLst>
              <p:ext uri="{D42A27DB-BD31-4B8C-83A1-F6EECF244321}">
                <p14:modId xmlns:p14="http://schemas.microsoft.com/office/powerpoint/2010/main" val="2005891335"/>
              </p:ext>
            </p:extLst>
          </p:nvPr>
        </p:nvGraphicFramePr>
        <p:xfrm>
          <a:off x="581025" y="2181225"/>
          <a:ext cx="11029950" cy="1483614"/>
        </p:xfrm>
        <a:graphic>
          <a:graphicData uri="http://schemas.openxmlformats.org/drawingml/2006/table">
            <a:tbl>
              <a:tblPr firstRow="1" bandRow="1">
                <a:tableStyleId>{5C22544A-7EE6-4342-B048-85BDC9FD1C3A}</a:tableStyleId>
              </a:tblPr>
              <a:tblGrid>
                <a:gridCol w="3676650">
                  <a:extLst>
                    <a:ext uri="{9D8B030D-6E8A-4147-A177-3AD203B41FA5}">
                      <a16:colId xmlns:a16="http://schemas.microsoft.com/office/drawing/2014/main" val="587568205"/>
                    </a:ext>
                  </a:extLst>
                </a:gridCol>
                <a:gridCol w="3676650">
                  <a:extLst>
                    <a:ext uri="{9D8B030D-6E8A-4147-A177-3AD203B41FA5}">
                      <a16:colId xmlns:a16="http://schemas.microsoft.com/office/drawing/2014/main" val="3449002025"/>
                    </a:ext>
                  </a:extLst>
                </a:gridCol>
                <a:gridCol w="3676650">
                  <a:extLst>
                    <a:ext uri="{9D8B030D-6E8A-4147-A177-3AD203B41FA5}">
                      <a16:colId xmlns:a16="http://schemas.microsoft.com/office/drawing/2014/main" val="4176958659"/>
                    </a:ext>
                  </a:extLst>
                </a:gridCol>
              </a:tblGrid>
              <a:tr h="370840">
                <a:tc>
                  <a:txBody>
                    <a:bodyPr/>
                    <a:lstStyle/>
                    <a:p>
                      <a:pPr marL="0" marR="0" algn="ctr">
                        <a:lnSpc>
                          <a:spcPts val="1175"/>
                        </a:lnSpc>
                        <a:spcBef>
                          <a:spcPts val="0"/>
                        </a:spcBef>
                        <a:spcAft>
                          <a:spcPts val="0"/>
                        </a:spcAft>
                      </a:pPr>
                      <a:r>
                        <a:rPr lang="en-US" sz="2500" dirty="0">
                          <a:effectLst/>
                        </a:rPr>
                        <a:t> </a:t>
                      </a:r>
                      <a:endParaRPr lang="en-US" sz="2800" dirty="0">
                        <a:effectLst/>
                        <a:latin typeface="Times New Roman" panose="02020603050405020304" pitchFamily="18" charset="0"/>
                        <a:ea typeface="Calibri" panose="020F0502020204030204" pitchFamily="34" charset="0"/>
                      </a:endParaRPr>
                    </a:p>
                  </a:txBody>
                  <a:tcPr marL="167064" marR="167064" marT="0" marB="0" anchor="ctr">
                    <a:solidFill>
                      <a:schemeClr val="accent2">
                        <a:alpha val="70000"/>
                      </a:schemeClr>
                    </a:solidFill>
                  </a:tcPr>
                </a:tc>
                <a:tc>
                  <a:txBody>
                    <a:bodyPr/>
                    <a:lstStyle/>
                    <a:p>
                      <a:pPr marL="0" marR="0" algn="ctr">
                        <a:lnSpc>
                          <a:spcPts val="1175"/>
                        </a:lnSpc>
                        <a:spcBef>
                          <a:spcPts val="0"/>
                        </a:spcBef>
                        <a:spcAft>
                          <a:spcPts val="0"/>
                        </a:spcAft>
                      </a:pPr>
                      <a:endParaRPr lang="en-US" sz="2500" dirty="0">
                        <a:effectLst/>
                      </a:endParaRPr>
                    </a:p>
                    <a:p>
                      <a:pPr marL="0" marR="0" algn="ctr">
                        <a:lnSpc>
                          <a:spcPts val="1175"/>
                        </a:lnSpc>
                        <a:spcBef>
                          <a:spcPts val="0"/>
                        </a:spcBef>
                        <a:spcAft>
                          <a:spcPts val="0"/>
                        </a:spcAft>
                      </a:pPr>
                      <a:endParaRPr lang="en-US" sz="2500" dirty="0">
                        <a:effectLst/>
                      </a:endParaRPr>
                    </a:p>
                    <a:p>
                      <a:pPr marL="0" marR="0" algn="ctr">
                        <a:lnSpc>
                          <a:spcPts val="1175"/>
                        </a:lnSpc>
                        <a:spcBef>
                          <a:spcPts val="0"/>
                        </a:spcBef>
                        <a:spcAft>
                          <a:spcPts val="0"/>
                        </a:spcAft>
                      </a:pPr>
                      <a:r>
                        <a:rPr lang="en-US" sz="2500" dirty="0">
                          <a:effectLst/>
                        </a:rPr>
                        <a:t>Earnings</a:t>
                      </a:r>
                      <a:endParaRPr lang="en-US" sz="2800" dirty="0">
                        <a:effectLst/>
                        <a:latin typeface="Times New Roman" panose="02020603050405020304" pitchFamily="18" charset="0"/>
                        <a:ea typeface="Calibri" panose="020F0502020204030204" pitchFamily="34" charset="0"/>
                      </a:endParaRPr>
                    </a:p>
                  </a:txBody>
                  <a:tcPr marL="167064" marR="167064" marT="0" marB="0" anchor="ctr">
                    <a:solidFill>
                      <a:schemeClr val="accent2">
                        <a:alpha val="70000"/>
                      </a:schemeClr>
                    </a:solidFill>
                  </a:tcPr>
                </a:tc>
                <a:tc>
                  <a:txBody>
                    <a:bodyPr/>
                    <a:lstStyle/>
                    <a:p>
                      <a:pPr marL="0" marR="0" algn="ctr">
                        <a:lnSpc>
                          <a:spcPts val="1175"/>
                        </a:lnSpc>
                        <a:spcBef>
                          <a:spcPts val="0"/>
                        </a:spcBef>
                        <a:spcAft>
                          <a:spcPts val="0"/>
                        </a:spcAft>
                      </a:pPr>
                      <a:endParaRPr lang="en-US" sz="2500" dirty="0">
                        <a:effectLst/>
                      </a:endParaRPr>
                    </a:p>
                    <a:p>
                      <a:pPr marL="0" marR="0" algn="ctr">
                        <a:lnSpc>
                          <a:spcPts val="1175"/>
                        </a:lnSpc>
                        <a:spcBef>
                          <a:spcPts val="0"/>
                        </a:spcBef>
                        <a:spcAft>
                          <a:spcPts val="0"/>
                        </a:spcAft>
                      </a:pPr>
                      <a:endParaRPr lang="en-US" sz="2500" dirty="0">
                        <a:effectLst/>
                      </a:endParaRPr>
                    </a:p>
                    <a:p>
                      <a:pPr marL="0" marR="0" algn="ctr">
                        <a:lnSpc>
                          <a:spcPts val="1175"/>
                        </a:lnSpc>
                        <a:spcBef>
                          <a:spcPts val="0"/>
                        </a:spcBef>
                        <a:spcAft>
                          <a:spcPts val="0"/>
                        </a:spcAft>
                      </a:pPr>
                      <a:r>
                        <a:rPr lang="en-US" sz="2500" dirty="0">
                          <a:effectLst/>
                        </a:rPr>
                        <a:t>Claims</a:t>
                      </a:r>
                      <a:endParaRPr lang="en-US" sz="2800" dirty="0">
                        <a:effectLst/>
                        <a:latin typeface="Times New Roman" panose="02020603050405020304" pitchFamily="18" charset="0"/>
                        <a:ea typeface="Calibri" panose="020F0502020204030204" pitchFamily="34" charset="0"/>
                      </a:endParaRPr>
                    </a:p>
                  </a:txBody>
                  <a:tcPr marL="167064" marR="167064" marT="0" marB="0" anchor="ctr">
                    <a:solidFill>
                      <a:schemeClr val="accent2">
                        <a:alpha val="70000"/>
                      </a:schemeClr>
                    </a:solidFill>
                  </a:tcPr>
                </a:tc>
                <a:extLst>
                  <a:ext uri="{0D108BD9-81ED-4DB2-BD59-A6C34878D82A}">
                    <a16:rowId xmlns:a16="http://schemas.microsoft.com/office/drawing/2014/main" val="4097800288"/>
                  </a:ext>
                </a:extLst>
              </a:tr>
              <a:tr h="370840">
                <a:tc>
                  <a:txBody>
                    <a:bodyPr/>
                    <a:lstStyle/>
                    <a:p>
                      <a:pPr marL="0" marR="0" algn="ctr">
                        <a:lnSpc>
                          <a:spcPts val="1175"/>
                        </a:lnSpc>
                        <a:spcBef>
                          <a:spcPts val="0"/>
                        </a:spcBef>
                        <a:spcAft>
                          <a:spcPts val="0"/>
                        </a:spcAft>
                      </a:pPr>
                      <a:endParaRPr lang="en-US" sz="2500" dirty="0">
                        <a:effectLst/>
                      </a:endParaRPr>
                    </a:p>
                    <a:p>
                      <a:pPr marL="0" marR="0" algn="ctr">
                        <a:lnSpc>
                          <a:spcPts val="1175"/>
                        </a:lnSpc>
                        <a:spcBef>
                          <a:spcPts val="0"/>
                        </a:spcBef>
                        <a:spcAft>
                          <a:spcPts val="0"/>
                        </a:spcAft>
                      </a:pPr>
                      <a:endParaRPr lang="en-US" sz="2500" dirty="0">
                        <a:effectLst/>
                      </a:endParaRPr>
                    </a:p>
                    <a:p>
                      <a:pPr marL="0" marR="0" algn="ctr">
                        <a:lnSpc>
                          <a:spcPts val="1175"/>
                        </a:lnSpc>
                        <a:spcBef>
                          <a:spcPts val="0"/>
                        </a:spcBef>
                        <a:spcAft>
                          <a:spcPts val="0"/>
                        </a:spcAft>
                      </a:pPr>
                      <a:r>
                        <a:rPr lang="en-US" sz="2500" dirty="0">
                          <a:effectLst/>
                        </a:rPr>
                        <a:t>24 players</a:t>
                      </a:r>
                      <a:endParaRPr lang="en-US" sz="2800" dirty="0">
                        <a:effectLst/>
                        <a:latin typeface="Times New Roman" panose="02020603050405020304" pitchFamily="18" charset="0"/>
                        <a:ea typeface="Calibri" panose="020F0502020204030204" pitchFamily="34" charset="0"/>
                      </a:endParaRPr>
                    </a:p>
                  </a:txBody>
                  <a:tcPr marL="167064" marR="167064" marT="0" marB="0" anchor="ctr">
                    <a:solidFill>
                      <a:schemeClr val="accent1">
                        <a:tint val="40000"/>
                        <a:alpha val="70000"/>
                      </a:schemeClr>
                    </a:solidFill>
                  </a:tcPr>
                </a:tc>
                <a:tc>
                  <a:txBody>
                    <a:bodyPr/>
                    <a:lstStyle/>
                    <a:p>
                      <a:pPr marL="0" marR="0" algn="ctr">
                        <a:lnSpc>
                          <a:spcPts val="1175"/>
                        </a:lnSpc>
                        <a:spcBef>
                          <a:spcPts val="0"/>
                        </a:spcBef>
                        <a:spcAft>
                          <a:spcPts val="0"/>
                        </a:spcAft>
                      </a:pPr>
                      <a:endParaRPr lang="en-US" sz="2500" dirty="0">
                        <a:effectLst/>
                      </a:endParaRPr>
                    </a:p>
                    <a:p>
                      <a:pPr marL="0" marR="0" algn="ctr">
                        <a:lnSpc>
                          <a:spcPts val="1175"/>
                        </a:lnSpc>
                        <a:spcBef>
                          <a:spcPts val="0"/>
                        </a:spcBef>
                        <a:spcAft>
                          <a:spcPts val="0"/>
                        </a:spcAft>
                      </a:pPr>
                      <a:endParaRPr lang="en-US" sz="2500" dirty="0">
                        <a:effectLst/>
                      </a:endParaRPr>
                    </a:p>
                    <a:p>
                      <a:pPr marL="0" marR="0" algn="ctr">
                        <a:lnSpc>
                          <a:spcPts val="1175"/>
                        </a:lnSpc>
                        <a:spcBef>
                          <a:spcPts val="0"/>
                        </a:spcBef>
                        <a:spcAft>
                          <a:spcPts val="0"/>
                        </a:spcAft>
                      </a:pPr>
                      <a:r>
                        <a:rPr lang="en-US" sz="2500" dirty="0">
                          <a:effectLst/>
                        </a:rPr>
                        <a:t>P = 0.015</a:t>
                      </a:r>
                      <a:endParaRPr lang="en-US" sz="2800" dirty="0">
                        <a:effectLst/>
                        <a:latin typeface="Times New Roman" panose="02020603050405020304" pitchFamily="18" charset="0"/>
                        <a:ea typeface="Calibri" panose="020F0502020204030204" pitchFamily="34" charset="0"/>
                      </a:endParaRPr>
                    </a:p>
                  </a:txBody>
                  <a:tcPr marL="167064" marR="167064" marT="0" marB="0" anchor="ctr">
                    <a:solidFill>
                      <a:schemeClr val="accent1">
                        <a:tint val="40000"/>
                        <a:alpha val="70000"/>
                      </a:schemeClr>
                    </a:solidFill>
                  </a:tcPr>
                </a:tc>
                <a:tc>
                  <a:txBody>
                    <a:bodyPr/>
                    <a:lstStyle/>
                    <a:p>
                      <a:pPr marL="0" marR="0" algn="ctr">
                        <a:lnSpc>
                          <a:spcPts val="1175"/>
                        </a:lnSpc>
                        <a:spcBef>
                          <a:spcPts val="0"/>
                        </a:spcBef>
                        <a:spcAft>
                          <a:spcPts val="0"/>
                        </a:spcAft>
                      </a:pPr>
                      <a:endParaRPr lang="en-US" sz="2500" dirty="0">
                        <a:effectLst/>
                      </a:endParaRPr>
                    </a:p>
                    <a:p>
                      <a:pPr marL="0" marR="0" algn="ctr">
                        <a:lnSpc>
                          <a:spcPts val="1175"/>
                        </a:lnSpc>
                        <a:spcBef>
                          <a:spcPts val="0"/>
                        </a:spcBef>
                        <a:spcAft>
                          <a:spcPts val="0"/>
                        </a:spcAft>
                      </a:pPr>
                      <a:endParaRPr lang="en-US" sz="2500" dirty="0">
                        <a:effectLst/>
                      </a:endParaRPr>
                    </a:p>
                    <a:p>
                      <a:pPr marL="0" marR="0" algn="ctr">
                        <a:lnSpc>
                          <a:spcPts val="1175"/>
                        </a:lnSpc>
                        <a:spcBef>
                          <a:spcPts val="0"/>
                        </a:spcBef>
                        <a:spcAft>
                          <a:spcPts val="0"/>
                        </a:spcAft>
                      </a:pPr>
                      <a:r>
                        <a:rPr lang="en-US" sz="2500" dirty="0">
                          <a:effectLst/>
                        </a:rPr>
                        <a:t>P = 0.249</a:t>
                      </a:r>
                      <a:endParaRPr lang="en-US" sz="2800" dirty="0">
                        <a:effectLst/>
                        <a:latin typeface="Times New Roman" panose="02020603050405020304" pitchFamily="18" charset="0"/>
                        <a:ea typeface="Calibri" panose="020F0502020204030204" pitchFamily="34" charset="0"/>
                      </a:endParaRPr>
                    </a:p>
                  </a:txBody>
                  <a:tcPr marL="167064" marR="167064" marT="0" marB="0" anchor="ctr">
                    <a:solidFill>
                      <a:schemeClr val="accent1">
                        <a:tint val="40000"/>
                        <a:alpha val="70000"/>
                      </a:schemeClr>
                    </a:solidFill>
                  </a:tcPr>
                </a:tc>
                <a:extLst>
                  <a:ext uri="{0D108BD9-81ED-4DB2-BD59-A6C34878D82A}">
                    <a16:rowId xmlns:a16="http://schemas.microsoft.com/office/drawing/2014/main" val="1068767791"/>
                  </a:ext>
                </a:extLst>
              </a:tr>
              <a:tr h="370840">
                <a:tc>
                  <a:txBody>
                    <a:bodyPr/>
                    <a:lstStyle/>
                    <a:p>
                      <a:pPr marL="0" marR="0" algn="ctr">
                        <a:lnSpc>
                          <a:spcPts val="1175"/>
                        </a:lnSpc>
                        <a:spcBef>
                          <a:spcPts val="0"/>
                        </a:spcBef>
                        <a:spcAft>
                          <a:spcPts val="0"/>
                        </a:spcAft>
                      </a:pPr>
                      <a:endParaRPr lang="en-US" sz="2500" dirty="0">
                        <a:effectLst/>
                      </a:endParaRPr>
                    </a:p>
                    <a:p>
                      <a:pPr marL="0" marR="0" algn="ctr">
                        <a:lnSpc>
                          <a:spcPts val="1175"/>
                        </a:lnSpc>
                        <a:spcBef>
                          <a:spcPts val="0"/>
                        </a:spcBef>
                        <a:spcAft>
                          <a:spcPts val="0"/>
                        </a:spcAft>
                      </a:pPr>
                      <a:endParaRPr lang="en-US" sz="2500" dirty="0">
                        <a:effectLst/>
                      </a:endParaRPr>
                    </a:p>
                    <a:p>
                      <a:pPr marL="0" marR="0" algn="ctr">
                        <a:lnSpc>
                          <a:spcPts val="1175"/>
                        </a:lnSpc>
                        <a:spcBef>
                          <a:spcPts val="0"/>
                        </a:spcBef>
                        <a:spcAft>
                          <a:spcPts val="0"/>
                        </a:spcAft>
                      </a:pPr>
                      <a:r>
                        <a:rPr lang="en-US" sz="2500" dirty="0">
                          <a:effectLst/>
                        </a:rPr>
                        <a:t>28 Players</a:t>
                      </a:r>
                      <a:endParaRPr lang="en-US" sz="2800" dirty="0">
                        <a:effectLst/>
                        <a:latin typeface="Times New Roman" panose="02020603050405020304" pitchFamily="18" charset="0"/>
                        <a:ea typeface="Calibri" panose="020F0502020204030204" pitchFamily="34" charset="0"/>
                      </a:endParaRPr>
                    </a:p>
                  </a:txBody>
                  <a:tcPr marL="167064" marR="167064" marT="0" marB="0" anchor="ctr">
                    <a:solidFill>
                      <a:schemeClr val="accent1">
                        <a:tint val="20000"/>
                        <a:alpha val="70000"/>
                      </a:schemeClr>
                    </a:solidFill>
                  </a:tcPr>
                </a:tc>
                <a:tc>
                  <a:txBody>
                    <a:bodyPr/>
                    <a:lstStyle/>
                    <a:p>
                      <a:pPr marL="0" marR="0" algn="ctr">
                        <a:lnSpc>
                          <a:spcPts val="1175"/>
                        </a:lnSpc>
                        <a:spcBef>
                          <a:spcPts val="0"/>
                        </a:spcBef>
                        <a:spcAft>
                          <a:spcPts val="0"/>
                        </a:spcAft>
                      </a:pPr>
                      <a:endParaRPr lang="en-US" sz="2500" dirty="0">
                        <a:effectLst/>
                      </a:endParaRPr>
                    </a:p>
                    <a:p>
                      <a:pPr marL="0" marR="0" algn="ctr">
                        <a:lnSpc>
                          <a:spcPts val="1175"/>
                        </a:lnSpc>
                        <a:spcBef>
                          <a:spcPts val="0"/>
                        </a:spcBef>
                        <a:spcAft>
                          <a:spcPts val="0"/>
                        </a:spcAft>
                      </a:pPr>
                      <a:endParaRPr lang="en-US" sz="2500" dirty="0">
                        <a:effectLst/>
                      </a:endParaRPr>
                    </a:p>
                    <a:p>
                      <a:pPr marL="0" marR="0" algn="ctr">
                        <a:lnSpc>
                          <a:spcPts val="1175"/>
                        </a:lnSpc>
                        <a:spcBef>
                          <a:spcPts val="0"/>
                        </a:spcBef>
                        <a:spcAft>
                          <a:spcPts val="0"/>
                        </a:spcAft>
                      </a:pPr>
                      <a:r>
                        <a:rPr lang="en-US" sz="2500" dirty="0">
                          <a:effectLst/>
                        </a:rPr>
                        <a:t>P &lt; 0.001</a:t>
                      </a:r>
                      <a:endParaRPr lang="en-US" sz="2800" dirty="0">
                        <a:effectLst/>
                        <a:latin typeface="Times New Roman" panose="02020603050405020304" pitchFamily="18" charset="0"/>
                        <a:ea typeface="Calibri" panose="020F0502020204030204" pitchFamily="34" charset="0"/>
                      </a:endParaRPr>
                    </a:p>
                  </a:txBody>
                  <a:tcPr marL="167064" marR="167064" marT="0" marB="0" anchor="ctr">
                    <a:solidFill>
                      <a:schemeClr val="accent1">
                        <a:tint val="20000"/>
                        <a:alpha val="70000"/>
                      </a:schemeClr>
                    </a:solidFill>
                  </a:tcPr>
                </a:tc>
                <a:tc>
                  <a:txBody>
                    <a:bodyPr/>
                    <a:lstStyle/>
                    <a:p>
                      <a:pPr marL="0" marR="0" algn="ctr">
                        <a:lnSpc>
                          <a:spcPts val="1175"/>
                        </a:lnSpc>
                        <a:spcBef>
                          <a:spcPts val="0"/>
                        </a:spcBef>
                        <a:spcAft>
                          <a:spcPts val="0"/>
                        </a:spcAft>
                      </a:pPr>
                      <a:endParaRPr lang="en-US" sz="2500" dirty="0">
                        <a:effectLst/>
                      </a:endParaRPr>
                    </a:p>
                    <a:p>
                      <a:pPr marL="0" marR="0" algn="ctr">
                        <a:lnSpc>
                          <a:spcPts val="1175"/>
                        </a:lnSpc>
                        <a:spcBef>
                          <a:spcPts val="0"/>
                        </a:spcBef>
                        <a:spcAft>
                          <a:spcPts val="0"/>
                        </a:spcAft>
                      </a:pPr>
                      <a:r>
                        <a:rPr lang="en-US" sz="2500" dirty="0">
                          <a:effectLst/>
                        </a:rPr>
                        <a:t> </a:t>
                      </a:r>
                    </a:p>
                    <a:p>
                      <a:pPr marL="0" marR="0" algn="ctr">
                        <a:lnSpc>
                          <a:spcPts val="1175"/>
                        </a:lnSpc>
                        <a:spcBef>
                          <a:spcPts val="0"/>
                        </a:spcBef>
                        <a:spcAft>
                          <a:spcPts val="0"/>
                        </a:spcAft>
                      </a:pPr>
                      <a:r>
                        <a:rPr lang="en-US" sz="2500" dirty="0">
                          <a:effectLst/>
                        </a:rPr>
                        <a:t>P &lt; 0.001</a:t>
                      </a:r>
                      <a:endParaRPr lang="en-US" sz="2800" dirty="0">
                        <a:effectLst/>
                        <a:latin typeface="Times New Roman" panose="02020603050405020304" pitchFamily="18" charset="0"/>
                        <a:ea typeface="Calibri" panose="020F0502020204030204" pitchFamily="34" charset="0"/>
                      </a:endParaRPr>
                    </a:p>
                  </a:txBody>
                  <a:tcPr marL="167064" marR="167064" marT="0" marB="0" anchor="ctr">
                    <a:solidFill>
                      <a:schemeClr val="accent1">
                        <a:tint val="20000"/>
                        <a:alpha val="70000"/>
                      </a:schemeClr>
                    </a:solidFill>
                  </a:tcPr>
                </a:tc>
                <a:extLst>
                  <a:ext uri="{0D108BD9-81ED-4DB2-BD59-A6C34878D82A}">
                    <a16:rowId xmlns:a16="http://schemas.microsoft.com/office/drawing/2014/main" val="4223468550"/>
                  </a:ext>
                </a:extLst>
              </a:tr>
            </a:tbl>
          </a:graphicData>
        </a:graphic>
      </p:graphicFrame>
      <p:sp>
        <p:nvSpPr>
          <p:cNvPr id="6" name="TextBox 5">
            <a:extLst>
              <a:ext uri="{FF2B5EF4-FFF2-40B4-BE49-F238E27FC236}">
                <a16:creationId xmlns:a16="http://schemas.microsoft.com/office/drawing/2014/main" id="{E450E669-C92D-4F90-9789-1810B9628557}"/>
              </a:ext>
            </a:extLst>
          </p:cNvPr>
          <p:cNvSpPr txBox="1"/>
          <p:nvPr/>
        </p:nvSpPr>
        <p:spPr>
          <a:xfrm>
            <a:off x="914400" y="3882377"/>
            <a:ext cx="10439397" cy="1754326"/>
          </a:xfrm>
          <a:prstGeom prst="rect">
            <a:avLst/>
          </a:prstGeom>
          <a:noFill/>
        </p:spPr>
        <p:txBody>
          <a:bodyPr wrap="square" rtlCol="0">
            <a:spAutoFit/>
          </a:bodyPr>
          <a:lstStyle/>
          <a:p>
            <a:r>
              <a:rPr lang="en-US" dirty="0"/>
              <a:t>Relationship between Earnings/Claims and Game Duration was found to be statistically significant in three of four cases.</a:t>
            </a:r>
          </a:p>
          <a:p>
            <a:endParaRPr lang="en-US" dirty="0"/>
          </a:p>
          <a:p>
            <a:r>
              <a:rPr lang="en-US" b="1" dirty="0"/>
              <a:t>Conclusion</a:t>
            </a:r>
            <a:r>
              <a:rPr lang="en-US" dirty="0"/>
              <a:t>: Game Duration has a significant impact on cooperation. However, further tests should be conducted to determine the extent of this relationship, as our results did not show statistical significance in every case as we expected.</a:t>
            </a:r>
          </a:p>
        </p:txBody>
      </p:sp>
      <p:pic>
        <p:nvPicPr>
          <p:cNvPr id="3" name="Audio 2">
            <a:hlinkClick r:id="" action="ppaction://media"/>
            <a:extLst>
              <a:ext uri="{FF2B5EF4-FFF2-40B4-BE49-F238E27FC236}">
                <a16:creationId xmlns:a16="http://schemas.microsoft.com/office/drawing/2014/main" id="{3D48B97A-C426-4CDC-8B34-91A8EE334C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5" name="Slide Number Placeholder 4">
            <a:extLst>
              <a:ext uri="{FF2B5EF4-FFF2-40B4-BE49-F238E27FC236}">
                <a16:creationId xmlns:a16="http://schemas.microsoft.com/office/drawing/2014/main" id="{ED47A183-31B2-43EE-820E-42F71FFB9B96}"/>
              </a:ext>
            </a:extLst>
          </p:cNvPr>
          <p:cNvSpPr>
            <a:spLocks noGrp="1"/>
          </p:cNvSpPr>
          <p:nvPr>
            <p:ph type="sldNum" sz="quarter" idx="12"/>
          </p:nvPr>
        </p:nvSpPr>
        <p:spPr/>
        <p:txBody>
          <a:bodyPr/>
          <a:lstStyle/>
          <a:p>
            <a:fld id="{3C788774-8B7A-4584-BDD0-7E3318C6F72D}" type="slidenum">
              <a:rPr lang="en-US" smtClean="0"/>
              <a:t>16</a:t>
            </a:fld>
            <a:endParaRPr lang="en-US" dirty="0"/>
          </a:p>
        </p:txBody>
      </p:sp>
    </p:spTree>
    <p:extLst>
      <p:ext uri="{BB962C8B-B14F-4D97-AF65-F5344CB8AC3E}">
        <p14:creationId xmlns:p14="http://schemas.microsoft.com/office/powerpoint/2010/main" val="2734644861"/>
      </p:ext>
    </p:extLst>
  </p:cSld>
  <p:clrMapOvr>
    <a:masterClrMapping/>
  </p:clrMapOvr>
  <mc:AlternateContent xmlns:mc="http://schemas.openxmlformats.org/markup-compatibility/2006" xmlns:p14="http://schemas.microsoft.com/office/powerpoint/2010/main">
    <mc:Choice Requires="p14">
      <p:transition spd="slow" p14:dur="2000" advTm="54141"/>
    </mc:Choice>
    <mc:Fallback xmlns="">
      <p:transition spd="slow" advTm="541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70E49-B46F-4C4F-A909-E7ADF10D38DD}"/>
              </a:ext>
            </a:extLst>
          </p:cNvPr>
          <p:cNvSpPr>
            <a:spLocks noGrp="1"/>
          </p:cNvSpPr>
          <p:nvPr>
            <p:ph type="title"/>
          </p:nvPr>
        </p:nvSpPr>
        <p:spPr/>
        <p:txBody>
          <a:bodyPr/>
          <a:lstStyle/>
          <a:p>
            <a:r>
              <a:rPr lang="en-US" dirty="0"/>
              <a:t>Results: Group Size</a:t>
            </a:r>
          </a:p>
        </p:txBody>
      </p:sp>
      <p:pic>
        <p:nvPicPr>
          <p:cNvPr id="4" name="Content Placeholder 3">
            <a:extLst>
              <a:ext uri="{FF2B5EF4-FFF2-40B4-BE49-F238E27FC236}">
                <a16:creationId xmlns:a16="http://schemas.microsoft.com/office/drawing/2014/main" id="{CD517922-6C44-45A4-A8DB-009B4C2FD251}"/>
              </a:ext>
            </a:extLst>
          </p:cNvPr>
          <p:cNvPicPr>
            <a:picLocks noGrp="1"/>
          </p:cNvPicPr>
          <p:nvPr>
            <p:ph idx="1"/>
          </p:nvPr>
        </p:nvPicPr>
        <p:blipFill rotWithShape="1">
          <a:blip r:embed="rId4">
            <a:extLst>
              <a:ext uri="{28A0092B-C50C-407E-A947-70E740481C1C}">
                <a14:useLocalDpi xmlns:a14="http://schemas.microsoft.com/office/drawing/2010/main" val="0"/>
              </a:ext>
            </a:extLst>
          </a:blip>
          <a:srcRect t="6424" b="6407"/>
          <a:stretch/>
        </p:blipFill>
        <p:spPr bwMode="auto">
          <a:xfrm>
            <a:off x="6032938" y="2197069"/>
            <a:ext cx="5528442" cy="2834743"/>
          </a:xfrm>
          <a:prstGeom prst="rect">
            <a:avLst/>
          </a:prstGeom>
          <a:noFill/>
          <a:ln>
            <a:noFill/>
          </a:ln>
        </p:spPr>
      </p:pic>
      <p:pic>
        <p:nvPicPr>
          <p:cNvPr id="6" name="Picture 5">
            <a:extLst>
              <a:ext uri="{FF2B5EF4-FFF2-40B4-BE49-F238E27FC236}">
                <a16:creationId xmlns:a16="http://schemas.microsoft.com/office/drawing/2014/main" id="{2C45493A-B72E-4DB2-81D2-79FC7840B4AD}"/>
              </a:ext>
            </a:extLst>
          </p:cNvPr>
          <p:cNvPicPr/>
          <p:nvPr/>
        </p:nvPicPr>
        <p:blipFill rotWithShape="1">
          <a:blip r:embed="rId5">
            <a:extLst>
              <a:ext uri="{28A0092B-C50C-407E-A947-70E740481C1C}">
                <a14:useLocalDpi xmlns:a14="http://schemas.microsoft.com/office/drawing/2010/main" val="0"/>
              </a:ext>
            </a:extLst>
          </a:blip>
          <a:srcRect t="6487" b="6358"/>
          <a:stretch/>
        </p:blipFill>
        <p:spPr bwMode="auto">
          <a:xfrm>
            <a:off x="359979" y="2200680"/>
            <a:ext cx="5528442" cy="2832816"/>
          </a:xfrm>
          <a:prstGeom prst="rect">
            <a:avLst/>
          </a:prstGeom>
          <a:noFill/>
          <a:ln>
            <a:noFill/>
          </a:ln>
        </p:spPr>
      </p:pic>
      <p:sp>
        <p:nvSpPr>
          <p:cNvPr id="7" name="TextBox 6">
            <a:extLst>
              <a:ext uri="{FF2B5EF4-FFF2-40B4-BE49-F238E27FC236}">
                <a16:creationId xmlns:a16="http://schemas.microsoft.com/office/drawing/2014/main" id="{985AA415-C1EA-41FB-9D9C-29CECDCC0CC6}"/>
              </a:ext>
            </a:extLst>
          </p:cNvPr>
          <p:cNvSpPr txBox="1"/>
          <p:nvPr/>
        </p:nvSpPr>
        <p:spPr>
          <a:xfrm>
            <a:off x="2636783" y="1829404"/>
            <a:ext cx="974834" cy="369332"/>
          </a:xfrm>
          <a:prstGeom prst="rect">
            <a:avLst/>
          </a:prstGeom>
          <a:noFill/>
        </p:spPr>
        <p:txBody>
          <a:bodyPr wrap="square" rtlCol="0">
            <a:spAutoFit/>
          </a:bodyPr>
          <a:lstStyle/>
          <a:p>
            <a:r>
              <a:rPr lang="en-US" dirty="0"/>
              <a:t>Earnings</a:t>
            </a:r>
          </a:p>
        </p:txBody>
      </p:sp>
      <p:sp>
        <p:nvSpPr>
          <p:cNvPr id="8" name="TextBox 7">
            <a:extLst>
              <a:ext uri="{FF2B5EF4-FFF2-40B4-BE49-F238E27FC236}">
                <a16:creationId xmlns:a16="http://schemas.microsoft.com/office/drawing/2014/main" id="{DBE84378-FCF4-4DD4-999A-4BE84A1B315E}"/>
              </a:ext>
            </a:extLst>
          </p:cNvPr>
          <p:cNvSpPr txBox="1"/>
          <p:nvPr/>
        </p:nvSpPr>
        <p:spPr>
          <a:xfrm>
            <a:off x="8400393" y="1825626"/>
            <a:ext cx="974834" cy="369332"/>
          </a:xfrm>
          <a:prstGeom prst="rect">
            <a:avLst/>
          </a:prstGeom>
          <a:noFill/>
        </p:spPr>
        <p:txBody>
          <a:bodyPr wrap="square" rtlCol="0">
            <a:spAutoFit/>
          </a:bodyPr>
          <a:lstStyle/>
          <a:p>
            <a:r>
              <a:rPr lang="en-US" dirty="0"/>
              <a:t>Claims</a:t>
            </a:r>
          </a:p>
        </p:txBody>
      </p:sp>
      <p:sp>
        <p:nvSpPr>
          <p:cNvPr id="9" name="TextBox 8">
            <a:extLst>
              <a:ext uri="{FF2B5EF4-FFF2-40B4-BE49-F238E27FC236}">
                <a16:creationId xmlns:a16="http://schemas.microsoft.com/office/drawing/2014/main" id="{6D994E14-C4D7-41E3-AB26-6C38CB7302FF}"/>
              </a:ext>
            </a:extLst>
          </p:cNvPr>
          <p:cNvSpPr txBox="1"/>
          <p:nvPr/>
        </p:nvSpPr>
        <p:spPr>
          <a:xfrm>
            <a:off x="780393" y="5060731"/>
            <a:ext cx="10780987" cy="1200329"/>
          </a:xfrm>
          <a:prstGeom prst="rect">
            <a:avLst/>
          </a:prstGeom>
          <a:noFill/>
        </p:spPr>
        <p:txBody>
          <a:bodyPr wrap="square" rtlCol="0">
            <a:spAutoFit/>
          </a:bodyPr>
          <a:lstStyle/>
          <a:p>
            <a:r>
              <a:rPr lang="en-US" dirty="0"/>
              <a:t>The decline in both Earnings and Claims as groups increased in size was statistically significant. This was consistent with both our hypothesis and the predictions of the Tragedy of the Commons theory of shared resources.</a:t>
            </a:r>
          </a:p>
          <a:p>
            <a:endParaRPr lang="en-US" dirty="0"/>
          </a:p>
          <a:p>
            <a:r>
              <a:rPr lang="en-US" b="1" dirty="0"/>
              <a:t>Conclusion</a:t>
            </a:r>
            <a:r>
              <a:rPr lang="en-US" dirty="0"/>
              <a:t>: Group size has a significant impact on cooperation in social dilemmas. </a:t>
            </a:r>
          </a:p>
        </p:txBody>
      </p:sp>
      <p:pic>
        <p:nvPicPr>
          <p:cNvPr id="3" name="Audio 2">
            <a:hlinkClick r:id="" action="ppaction://media"/>
            <a:extLst>
              <a:ext uri="{FF2B5EF4-FFF2-40B4-BE49-F238E27FC236}">
                <a16:creationId xmlns:a16="http://schemas.microsoft.com/office/drawing/2014/main" id="{9E9FB82D-486A-4382-B750-63347897CA1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
        <p:nvSpPr>
          <p:cNvPr id="5" name="Slide Number Placeholder 4">
            <a:extLst>
              <a:ext uri="{FF2B5EF4-FFF2-40B4-BE49-F238E27FC236}">
                <a16:creationId xmlns:a16="http://schemas.microsoft.com/office/drawing/2014/main" id="{A09A5535-DC83-4228-852F-ECE20F1E0F54}"/>
              </a:ext>
            </a:extLst>
          </p:cNvPr>
          <p:cNvSpPr>
            <a:spLocks noGrp="1"/>
          </p:cNvSpPr>
          <p:nvPr>
            <p:ph type="sldNum" sz="quarter" idx="12"/>
          </p:nvPr>
        </p:nvSpPr>
        <p:spPr/>
        <p:txBody>
          <a:bodyPr/>
          <a:lstStyle/>
          <a:p>
            <a:fld id="{3C788774-8B7A-4584-BDD0-7E3318C6F72D}" type="slidenum">
              <a:rPr lang="en-US" smtClean="0"/>
              <a:t>17</a:t>
            </a:fld>
            <a:endParaRPr lang="en-US" dirty="0"/>
          </a:p>
        </p:txBody>
      </p:sp>
    </p:spTree>
    <p:extLst>
      <p:ext uri="{BB962C8B-B14F-4D97-AF65-F5344CB8AC3E}">
        <p14:creationId xmlns:p14="http://schemas.microsoft.com/office/powerpoint/2010/main" val="2449737165"/>
      </p:ext>
    </p:extLst>
  </p:cSld>
  <p:clrMapOvr>
    <a:masterClrMapping/>
  </p:clrMapOvr>
  <mc:AlternateContent xmlns:mc="http://schemas.openxmlformats.org/markup-compatibility/2006" xmlns:p14="http://schemas.microsoft.com/office/powerpoint/2010/main">
    <mc:Choice Requires="p14">
      <p:transition spd="slow" p14:dur="2000" advTm="33067"/>
    </mc:Choice>
    <mc:Fallback xmlns="">
      <p:transition spd="slow" advTm="330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8BE30-6C6E-4214-8E5D-9C4D5E29220A}"/>
              </a:ext>
            </a:extLst>
          </p:cNvPr>
          <p:cNvSpPr>
            <a:spLocks noGrp="1"/>
          </p:cNvSpPr>
          <p:nvPr>
            <p:ph type="title"/>
          </p:nvPr>
        </p:nvSpPr>
        <p:spPr/>
        <p:txBody>
          <a:bodyPr/>
          <a:lstStyle/>
          <a:p>
            <a:r>
              <a:rPr lang="en-US" dirty="0"/>
              <a:t>Expected Findings</a:t>
            </a:r>
          </a:p>
        </p:txBody>
      </p:sp>
      <p:sp>
        <p:nvSpPr>
          <p:cNvPr id="3" name="Content Placeholder 2">
            <a:extLst>
              <a:ext uri="{FF2B5EF4-FFF2-40B4-BE49-F238E27FC236}">
                <a16:creationId xmlns:a16="http://schemas.microsoft.com/office/drawing/2014/main" id="{74AFF51F-9D3F-4A87-A87A-A38C75230924}"/>
              </a:ext>
            </a:extLst>
          </p:cNvPr>
          <p:cNvSpPr>
            <a:spLocks noGrp="1"/>
          </p:cNvSpPr>
          <p:nvPr>
            <p:ph idx="1"/>
          </p:nvPr>
        </p:nvSpPr>
        <p:spPr>
          <a:xfrm>
            <a:off x="581192" y="1904813"/>
            <a:ext cx="11029615" cy="4896037"/>
          </a:xfrm>
        </p:spPr>
        <p:txBody>
          <a:bodyPr anchor="t">
            <a:noAutofit/>
          </a:bodyPr>
          <a:lstStyle/>
          <a:p>
            <a:r>
              <a:rPr lang="en-US" sz="2400" dirty="0"/>
              <a:t>Game duration and cooperation showed positive correlation in all cases</a:t>
            </a:r>
          </a:p>
          <a:p>
            <a:pPr lvl="2"/>
            <a:r>
              <a:rPr lang="en-US" sz="2000" dirty="0"/>
              <a:t>Longer game = greater opportunity for players to establish a reputation that they were willing to cooperate</a:t>
            </a:r>
          </a:p>
          <a:p>
            <a:pPr lvl="2"/>
            <a:r>
              <a:rPr lang="en-US" sz="2000" dirty="0"/>
              <a:t>Participants identified that early deviation from the cooperative claim would have more extensive consequences in longer games </a:t>
            </a:r>
          </a:p>
        </p:txBody>
      </p:sp>
      <p:graphicFrame>
        <p:nvGraphicFramePr>
          <p:cNvPr id="7" name="Table 7">
            <a:extLst>
              <a:ext uri="{FF2B5EF4-FFF2-40B4-BE49-F238E27FC236}">
                <a16:creationId xmlns:a16="http://schemas.microsoft.com/office/drawing/2014/main" id="{0F770912-72F0-48A2-94A8-7F7DC21D93DC}"/>
              </a:ext>
            </a:extLst>
          </p:cNvPr>
          <p:cNvGraphicFramePr>
            <a:graphicFrameLocks noGrp="1"/>
          </p:cNvGraphicFramePr>
          <p:nvPr>
            <p:extLst>
              <p:ext uri="{D42A27DB-BD31-4B8C-83A1-F6EECF244321}">
                <p14:modId xmlns:p14="http://schemas.microsoft.com/office/powerpoint/2010/main" val="367013697"/>
              </p:ext>
            </p:extLst>
          </p:nvPr>
        </p:nvGraphicFramePr>
        <p:xfrm>
          <a:off x="1330664" y="4210715"/>
          <a:ext cx="3489912" cy="1112520"/>
        </p:xfrm>
        <a:graphic>
          <a:graphicData uri="http://schemas.openxmlformats.org/drawingml/2006/table">
            <a:tbl>
              <a:tblPr firstRow="1" bandRow="1">
                <a:tableStyleId>{5C22544A-7EE6-4342-B048-85BDC9FD1C3A}</a:tableStyleId>
              </a:tblPr>
              <a:tblGrid>
                <a:gridCol w="1744956">
                  <a:extLst>
                    <a:ext uri="{9D8B030D-6E8A-4147-A177-3AD203B41FA5}">
                      <a16:colId xmlns:a16="http://schemas.microsoft.com/office/drawing/2014/main" val="4020890351"/>
                    </a:ext>
                  </a:extLst>
                </a:gridCol>
                <a:gridCol w="1744956">
                  <a:extLst>
                    <a:ext uri="{9D8B030D-6E8A-4147-A177-3AD203B41FA5}">
                      <a16:colId xmlns:a16="http://schemas.microsoft.com/office/drawing/2014/main" val="2615890571"/>
                    </a:ext>
                  </a:extLst>
                </a:gridCol>
              </a:tblGrid>
              <a:tr h="370840">
                <a:tc>
                  <a:txBody>
                    <a:bodyPr/>
                    <a:lstStyle/>
                    <a:p>
                      <a:pPr algn="ctr"/>
                      <a:endParaRPr lang="en-US" dirty="0"/>
                    </a:p>
                  </a:txBody>
                  <a:tcPr anchor="ctr">
                    <a:solidFill>
                      <a:schemeClr val="accent2">
                        <a:alpha val="70000"/>
                      </a:schemeClr>
                    </a:solidFill>
                  </a:tcPr>
                </a:tc>
                <a:tc>
                  <a:txBody>
                    <a:bodyPr/>
                    <a:lstStyle/>
                    <a:p>
                      <a:pPr algn="ctr"/>
                      <a:r>
                        <a:rPr lang="en-US" dirty="0"/>
                        <a:t>Mean</a:t>
                      </a:r>
                    </a:p>
                  </a:txBody>
                  <a:tcPr anchor="ctr">
                    <a:solidFill>
                      <a:schemeClr val="accent2">
                        <a:alpha val="70000"/>
                      </a:schemeClr>
                    </a:solidFill>
                  </a:tcPr>
                </a:tc>
                <a:extLst>
                  <a:ext uri="{0D108BD9-81ED-4DB2-BD59-A6C34878D82A}">
                    <a16:rowId xmlns:a16="http://schemas.microsoft.com/office/drawing/2014/main" val="3595860316"/>
                  </a:ext>
                </a:extLst>
              </a:tr>
              <a:tr h="370840">
                <a:tc>
                  <a:txBody>
                    <a:bodyPr/>
                    <a:lstStyle/>
                    <a:p>
                      <a:pPr algn="ctr"/>
                      <a:r>
                        <a:rPr lang="en-US" b="1" dirty="0">
                          <a:solidFill>
                            <a:schemeClr val="bg1"/>
                          </a:solidFill>
                        </a:rPr>
                        <a:t>Game 1</a:t>
                      </a:r>
                    </a:p>
                  </a:txBody>
                  <a:tcPr anchor="ctr">
                    <a:solidFill>
                      <a:schemeClr val="accent2">
                        <a:lumMod val="75000"/>
                        <a:alpha val="70000"/>
                      </a:schemeClr>
                    </a:solidFill>
                  </a:tcPr>
                </a:tc>
                <a:tc>
                  <a:txBody>
                    <a:bodyPr/>
                    <a:lstStyle/>
                    <a:p>
                      <a:pPr algn="ctr"/>
                      <a:r>
                        <a:rPr lang="en-US" dirty="0"/>
                        <a:t>1.703</a:t>
                      </a:r>
                    </a:p>
                  </a:txBody>
                  <a:tcPr anchor="ctr"/>
                </a:tc>
                <a:extLst>
                  <a:ext uri="{0D108BD9-81ED-4DB2-BD59-A6C34878D82A}">
                    <a16:rowId xmlns:a16="http://schemas.microsoft.com/office/drawing/2014/main" val="2311210123"/>
                  </a:ext>
                </a:extLst>
              </a:tr>
              <a:tr h="370840">
                <a:tc>
                  <a:txBody>
                    <a:bodyPr/>
                    <a:lstStyle/>
                    <a:p>
                      <a:pPr algn="ctr"/>
                      <a:r>
                        <a:rPr lang="en-US" b="1" dirty="0">
                          <a:solidFill>
                            <a:schemeClr val="bg1"/>
                          </a:solidFill>
                        </a:rPr>
                        <a:t>Game 2</a:t>
                      </a:r>
                    </a:p>
                  </a:txBody>
                  <a:tcPr anchor="ctr">
                    <a:solidFill>
                      <a:schemeClr val="accent2">
                        <a:alpha val="70000"/>
                      </a:schemeClr>
                    </a:solidFill>
                  </a:tcPr>
                </a:tc>
                <a:tc>
                  <a:txBody>
                    <a:bodyPr/>
                    <a:lstStyle/>
                    <a:p>
                      <a:pPr algn="ctr"/>
                      <a:r>
                        <a:rPr lang="en-US" dirty="0"/>
                        <a:t>1.928</a:t>
                      </a:r>
                    </a:p>
                  </a:txBody>
                  <a:tcPr anchor="ctr"/>
                </a:tc>
                <a:extLst>
                  <a:ext uri="{0D108BD9-81ED-4DB2-BD59-A6C34878D82A}">
                    <a16:rowId xmlns:a16="http://schemas.microsoft.com/office/drawing/2014/main" val="1540875656"/>
                  </a:ext>
                </a:extLst>
              </a:tr>
            </a:tbl>
          </a:graphicData>
        </a:graphic>
      </p:graphicFrame>
      <p:graphicFrame>
        <p:nvGraphicFramePr>
          <p:cNvPr id="9" name="Table 7">
            <a:extLst>
              <a:ext uri="{FF2B5EF4-FFF2-40B4-BE49-F238E27FC236}">
                <a16:creationId xmlns:a16="http://schemas.microsoft.com/office/drawing/2014/main" id="{51E89220-BB8F-4E47-8861-636BDDF44BD4}"/>
              </a:ext>
            </a:extLst>
          </p:cNvPr>
          <p:cNvGraphicFramePr>
            <a:graphicFrameLocks noGrp="1"/>
          </p:cNvGraphicFramePr>
          <p:nvPr>
            <p:extLst>
              <p:ext uri="{D42A27DB-BD31-4B8C-83A1-F6EECF244321}">
                <p14:modId xmlns:p14="http://schemas.microsoft.com/office/powerpoint/2010/main" val="3911336734"/>
              </p:ext>
            </p:extLst>
          </p:nvPr>
        </p:nvGraphicFramePr>
        <p:xfrm>
          <a:off x="6389578" y="4160991"/>
          <a:ext cx="3489912" cy="1107440"/>
        </p:xfrm>
        <a:graphic>
          <a:graphicData uri="http://schemas.openxmlformats.org/drawingml/2006/table">
            <a:tbl>
              <a:tblPr firstRow="1" bandRow="1">
                <a:tableStyleId>{5C22544A-7EE6-4342-B048-85BDC9FD1C3A}</a:tableStyleId>
              </a:tblPr>
              <a:tblGrid>
                <a:gridCol w="1744956">
                  <a:extLst>
                    <a:ext uri="{9D8B030D-6E8A-4147-A177-3AD203B41FA5}">
                      <a16:colId xmlns:a16="http://schemas.microsoft.com/office/drawing/2014/main" val="4020890351"/>
                    </a:ext>
                  </a:extLst>
                </a:gridCol>
                <a:gridCol w="1744956">
                  <a:extLst>
                    <a:ext uri="{9D8B030D-6E8A-4147-A177-3AD203B41FA5}">
                      <a16:colId xmlns:a16="http://schemas.microsoft.com/office/drawing/2014/main" val="2615890571"/>
                    </a:ext>
                  </a:extLst>
                </a:gridCol>
              </a:tblGrid>
              <a:tr h="370840">
                <a:tc>
                  <a:txBody>
                    <a:bodyPr/>
                    <a:lstStyle/>
                    <a:p>
                      <a:pPr algn="ctr"/>
                      <a:endParaRPr lang="en-US" dirty="0"/>
                    </a:p>
                  </a:txBody>
                  <a:tcPr anchor="ctr">
                    <a:solidFill>
                      <a:schemeClr val="accent2">
                        <a:alpha val="70000"/>
                      </a:schemeClr>
                    </a:solidFill>
                  </a:tcPr>
                </a:tc>
                <a:tc>
                  <a:txBody>
                    <a:bodyPr/>
                    <a:lstStyle/>
                    <a:p>
                      <a:pPr algn="ctr"/>
                      <a:r>
                        <a:rPr lang="en-US" dirty="0"/>
                        <a:t>Mean</a:t>
                      </a:r>
                    </a:p>
                  </a:txBody>
                  <a:tcPr anchor="ctr">
                    <a:solidFill>
                      <a:schemeClr val="accent2">
                        <a:alpha val="70000"/>
                      </a:schemeClr>
                    </a:solidFill>
                  </a:tcPr>
                </a:tc>
                <a:extLst>
                  <a:ext uri="{0D108BD9-81ED-4DB2-BD59-A6C34878D82A}">
                    <a16:rowId xmlns:a16="http://schemas.microsoft.com/office/drawing/2014/main" val="3595860316"/>
                  </a:ext>
                </a:extLst>
              </a:tr>
              <a:tr h="370840">
                <a:tc>
                  <a:txBody>
                    <a:bodyPr/>
                    <a:lstStyle/>
                    <a:p>
                      <a:pPr algn="ctr"/>
                      <a:r>
                        <a:rPr lang="en-US" b="1" dirty="0">
                          <a:solidFill>
                            <a:schemeClr val="bg1"/>
                          </a:solidFill>
                        </a:rPr>
                        <a:t>Game 1</a:t>
                      </a:r>
                    </a:p>
                  </a:txBody>
                  <a:tcPr anchor="ctr">
                    <a:solidFill>
                      <a:schemeClr val="accent2">
                        <a:lumMod val="75000"/>
                        <a:alpha val="70000"/>
                      </a:schemeClr>
                    </a:solidFill>
                  </a:tcPr>
                </a:tc>
                <a:tc>
                  <a:txBody>
                    <a:bodyPr/>
                    <a:lstStyle/>
                    <a:p>
                      <a:pPr algn="ctr"/>
                      <a:r>
                        <a:rPr lang="en-US" dirty="0"/>
                        <a:t>1.919</a:t>
                      </a:r>
                    </a:p>
                  </a:txBody>
                  <a:tcPr anchor="ctr"/>
                </a:tc>
                <a:extLst>
                  <a:ext uri="{0D108BD9-81ED-4DB2-BD59-A6C34878D82A}">
                    <a16:rowId xmlns:a16="http://schemas.microsoft.com/office/drawing/2014/main" val="2311210123"/>
                  </a:ext>
                </a:extLst>
              </a:tr>
              <a:tr h="336079">
                <a:tc>
                  <a:txBody>
                    <a:bodyPr/>
                    <a:lstStyle/>
                    <a:p>
                      <a:pPr algn="ctr"/>
                      <a:r>
                        <a:rPr lang="en-US" b="1" dirty="0">
                          <a:solidFill>
                            <a:schemeClr val="bg1"/>
                          </a:solidFill>
                        </a:rPr>
                        <a:t>Game 2</a:t>
                      </a:r>
                    </a:p>
                  </a:txBody>
                  <a:tcPr anchor="ctr">
                    <a:solidFill>
                      <a:schemeClr val="accent2">
                        <a:alpha val="70000"/>
                      </a:schemeClr>
                    </a:solidFill>
                  </a:tcPr>
                </a:tc>
                <a:tc>
                  <a:txBody>
                    <a:bodyPr/>
                    <a:lstStyle/>
                    <a:p>
                      <a:pPr algn="ctr"/>
                      <a:r>
                        <a:rPr lang="en-US" dirty="0"/>
                        <a:t>1.942</a:t>
                      </a:r>
                    </a:p>
                  </a:txBody>
                  <a:tcPr anchor="ctr"/>
                </a:tc>
                <a:extLst>
                  <a:ext uri="{0D108BD9-81ED-4DB2-BD59-A6C34878D82A}">
                    <a16:rowId xmlns:a16="http://schemas.microsoft.com/office/drawing/2014/main" val="1540875656"/>
                  </a:ext>
                </a:extLst>
              </a:tr>
            </a:tbl>
          </a:graphicData>
        </a:graphic>
      </p:graphicFrame>
      <p:graphicFrame>
        <p:nvGraphicFramePr>
          <p:cNvPr id="11" name="Table 7">
            <a:extLst>
              <a:ext uri="{FF2B5EF4-FFF2-40B4-BE49-F238E27FC236}">
                <a16:creationId xmlns:a16="http://schemas.microsoft.com/office/drawing/2014/main" id="{DAFE1C20-B4AC-4FA3-890D-BEA65A49B689}"/>
              </a:ext>
            </a:extLst>
          </p:cNvPr>
          <p:cNvGraphicFramePr>
            <a:graphicFrameLocks noGrp="1"/>
          </p:cNvGraphicFramePr>
          <p:nvPr>
            <p:extLst>
              <p:ext uri="{D42A27DB-BD31-4B8C-83A1-F6EECF244321}">
                <p14:modId xmlns:p14="http://schemas.microsoft.com/office/powerpoint/2010/main" val="871470763"/>
              </p:ext>
            </p:extLst>
          </p:nvPr>
        </p:nvGraphicFramePr>
        <p:xfrm>
          <a:off x="6389578" y="5654948"/>
          <a:ext cx="3489912" cy="1112520"/>
        </p:xfrm>
        <a:graphic>
          <a:graphicData uri="http://schemas.openxmlformats.org/drawingml/2006/table">
            <a:tbl>
              <a:tblPr firstRow="1" bandRow="1">
                <a:tableStyleId>{5C22544A-7EE6-4342-B048-85BDC9FD1C3A}</a:tableStyleId>
              </a:tblPr>
              <a:tblGrid>
                <a:gridCol w="1744956">
                  <a:extLst>
                    <a:ext uri="{9D8B030D-6E8A-4147-A177-3AD203B41FA5}">
                      <a16:colId xmlns:a16="http://schemas.microsoft.com/office/drawing/2014/main" val="4020890351"/>
                    </a:ext>
                  </a:extLst>
                </a:gridCol>
                <a:gridCol w="1744956">
                  <a:extLst>
                    <a:ext uri="{9D8B030D-6E8A-4147-A177-3AD203B41FA5}">
                      <a16:colId xmlns:a16="http://schemas.microsoft.com/office/drawing/2014/main" val="2615890571"/>
                    </a:ext>
                  </a:extLst>
                </a:gridCol>
              </a:tblGrid>
              <a:tr h="370840">
                <a:tc>
                  <a:txBody>
                    <a:bodyPr/>
                    <a:lstStyle/>
                    <a:p>
                      <a:pPr algn="ctr"/>
                      <a:endParaRPr lang="en-US" dirty="0"/>
                    </a:p>
                  </a:txBody>
                  <a:tcPr anchor="ctr">
                    <a:solidFill>
                      <a:schemeClr val="accent2">
                        <a:alpha val="70000"/>
                      </a:schemeClr>
                    </a:solidFill>
                  </a:tcPr>
                </a:tc>
                <a:tc>
                  <a:txBody>
                    <a:bodyPr/>
                    <a:lstStyle/>
                    <a:p>
                      <a:pPr algn="ctr"/>
                      <a:r>
                        <a:rPr lang="en-US" dirty="0"/>
                        <a:t>Mean</a:t>
                      </a:r>
                    </a:p>
                  </a:txBody>
                  <a:tcPr anchor="ctr">
                    <a:solidFill>
                      <a:schemeClr val="accent2">
                        <a:alpha val="70000"/>
                      </a:schemeClr>
                    </a:solidFill>
                  </a:tcPr>
                </a:tc>
                <a:extLst>
                  <a:ext uri="{0D108BD9-81ED-4DB2-BD59-A6C34878D82A}">
                    <a16:rowId xmlns:a16="http://schemas.microsoft.com/office/drawing/2014/main" val="3595860316"/>
                  </a:ext>
                </a:extLst>
              </a:tr>
              <a:tr h="370840">
                <a:tc>
                  <a:txBody>
                    <a:bodyPr/>
                    <a:lstStyle/>
                    <a:p>
                      <a:pPr algn="ctr"/>
                      <a:r>
                        <a:rPr lang="en-US" b="1" dirty="0">
                          <a:solidFill>
                            <a:schemeClr val="bg1"/>
                          </a:solidFill>
                        </a:rPr>
                        <a:t>Game 1</a:t>
                      </a:r>
                    </a:p>
                  </a:txBody>
                  <a:tcPr anchor="ctr">
                    <a:solidFill>
                      <a:schemeClr val="accent2">
                        <a:lumMod val="75000"/>
                        <a:alpha val="70000"/>
                      </a:schemeClr>
                    </a:solidFill>
                  </a:tcPr>
                </a:tc>
                <a:tc>
                  <a:txBody>
                    <a:bodyPr/>
                    <a:lstStyle/>
                    <a:p>
                      <a:pPr algn="ctr"/>
                      <a:r>
                        <a:rPr lang="en-US" dirty="0"/>
                        <a:t>1.770</a:t>
                      </a:r>
                    </a:p>
                  </a:txBody>
                  <a:tcPr anchor="ctr"/>
                </a:tc>
                <a:extLst>
                  <a:ext uri="{0D108BD9-81ED-4DB2-BD59-A6C34878D82A}">
                    <a16:rowId xmlns:a16="http://schemas.microsoft.com/office/drawing/2014/main" val="2311210123"/>
                  </a:ext>
                </a:extLst>
              </a:tr>
              <a:tr h="370840">
                <a:tc>
                  <a:txBody>
                    <a:bodyPr/>
                    <a:lstStyle/>
                    <a:p>
                      <a:pPr algn="ctr"/>
                      <a:r>
                        <a:rPr lang="en-US" b="1" dirty="0">
                          <a:solidFill>
                            <a:schemeClr val="bg1"/>
                          </a:solidFill>
                        </a:rPr>
                        <a:t>Game 2</a:t>
                      </a:r>
                    </a:p>
                  </a:txBody>
                  <a:tcPr anchor="ctr">
                    <a:solidFill>
                      <a:schemeClr val="accent2">
                        <a:alpha val="70000"/>
                      </a:schemeClr>
                    </a:solidFill>
                  </a:tcPr>
                </a:tc>
                <a:tc>
                  <a:txBody>
                    <a:bodyPr/>
                    <a:lstStyle/>
                    <a:p>
                      <a:pPr algn="ctr"/>
                      <a:r>
                        <a:rPr lang="en-US" dirty="0"/>
                        <a:t>1.931</a:t>
                      </a:r>
                    </a:p>
                  </a:txBody>
                  <a:tcPr anchor="ctr"/>
                </a:tc>
                <a:extLst>
                  <a:ext uri="{0D108BD9-81ED-4DB2-BD59-A6C34878D82A}">
                    <a16:rowId xmlns:a16="http://schemas.microsoft.com/office/drawing/2014/main" val="1540875656"/>
                  </a:ext>
                </a:extLst>
              </a:tr>
            </a:tbl>
          </a:graphicData>
        </a:graphic>
      </p:graphicFrame>
      <p:graphicFrame>
        <p:nvGraphicFramePr>
          <p:cNvPr id="12" name="Table 7">
            <a:extLst>
              <a:ext uri="{FF2B5EF4-FFF2-40B4-BE49-F238E27FC236}">
                <a16:creationId xmlns:a16="http://schemas.microsoft.com/office/drawing/2014/main" id="{70F54363-0C0B-498A-87E1-CB9589792A82}"/>
              </a:ext>
            </a:extLst>
          </p:cNvPr>
          <p:cNvGraphicFramePr>
            <a:graphicFrameLocks noGrp="1"/>
          </p:cNvGraphicFramePr>
          <p:nvPr>
            <p:extLst>
              <p:ext uri="{D42A27DB-BD31-4B8C-83A1-F6EECF244321}">
                <p14:modId xmlns:p14="http://schemas.microsoft.com/office/powerpoint/2010/main" val="52448498"/>
              </p:ext>
            </p:extLst>
          </p:nvPr>
        </p:nvGraphicFramePr>
        <p:xfrm>
          <a:off x="1330664" y="5654948"/>
          <a:ext cx="3489912" cy="1112520"/>
        </p:xfrm>
        <a:graphic>
          <a:graphicData uri="http://schemas.openxmlformats.org/drawingml/2006/table">
            <a:tbl>
              <a:tblPr firstRow="1" bandRow="1">
                <a:tableStyleId>{5C22544A-7EE6-4342-B048-85BDC9FD1C3A}</a:tableStyleId>
              </a:tblPr>
              <a:tblGrid>
                <a:gridCol w="1744956">
                  <a:extLst>
                    <a:ext uri="{9D8B030D-6E8A-4147-A177-3AD203B41FA5}">
                      <a16:colId xmlns:a16="http://schemas.microsoft.com/office/drawing/2014/main" val="4020890351"/>
                    </a:ext>
                  </a:extLst>
                </a:gridCol>
                <a:gridCol w="1744956">
                  <a:extLst>
                    <a:ext uri="{9D8B030D-6E8A-4147-A177-3AD203B41FA5}">
                      <a16:colId xmlns:a16="http://schemas.microsoft.com/office/drawing/2014/main" val="2615890571"/>
                    </a:ext>
                  </a:extLst>
                </a:gridCol>
              </a:tblGrid>
              <a:tr h="370840">
                <a:tc>
                  <a:txBody>
                    <a:bodyPr/>
                    <a:lstStyle/>
                    <a:p>
                      <a:pPr algn="ctr"/>
                      <a:endParaRPr lang="en-US" dirty="0"/>
                    </a:p>
                  </a:txBody>
                  <a:tcPr anchor="ctr">
                    <a:solidFill>
                      <a:schemeClr val="accent2">
                        <a:alpha val="70000"/>
                      </a:schemeClr>
                    </a:solidFill>
                  </a:tcPr>
                </a:tc>
                <a:tc>
                  <a:txBody>
                    <a:bodyPr/>
                    <a:lstStyle/>
                    <a:p>
                      <a:pPr algn="ctr"/>
                      <a:r>
                        <a:rPr lang="en-US" dirty="0"/>
                        <a:t>Mean</a:t>
                      </a:r>
                    </a:p>
                  </a:txBody>
                  <a:tcPr anchor="ctr">
                    <a:solidFill>
                      <a:schemeClr val="accent2">
                        <a:alpha val="70000"/>
                      </a:schemeClr>
                    </a:solidFill>
                  </a:tcPr>
                </a:tc>
                <a:extLst>
                  <a:ext uri="{0D108BD9-81ED-4DB2-BD59-A6C34878D82A}">
                    <a16:rowId xmlns:a16="http://schemas.microsoft.com/office/drawing/2014/main" val="3595860316"/>
                  </a:ext>
                </a:extLst>
              </a:tr>
              <a:tr h="370840">
                <a:tc>
                  <a:txBody>
                    <a:bodyPr/>
                    <a:lstStyle/>
                    <a:p>
                      <a:pPr algn="ctr"/>
                      <a:r>
                        <a:rPr lang="en-US" b="1" dirty="0">
                          <a:solidFill>
                            <a:schemeClr val="bg1"/>
                          </a:solidFill>
                        </a:rPr>
                        <a:t>Game 1</a:t>
                      </a:r>
                    </a:p>
                  </a:txBody>
                  <a:tcPr anchor="ctr">
                    <a:solidFill>
                      <a:schemeClr val="accent2">
                        <a:lumMod val="75000"/>
                        <a:alpha val="70000"/>
                      </a:schemeClr>
                    </a:solidFill>
                  </a:tcPr>
                </a:tc>
                <a:tc>
                  <a:txBody>
                    <a:bodyPr/>
                    <a:lstStyle/>
                    <a:p>
                      <a:pPr algn="ctr"/>
                      <a:r>
                        <a:rPr lang="en-US" dirty="0"/>
                        <a:t>1.885</a:t>
                      </a:r>
                    </a:p>
                  </a:txBody>
                  <a:tcPr anchor="ctr"/>
                </a:tc>
                <a:extLst>
                  <a:ext uri="{0D108BD9-81ED-4DB2-BD59-A6C34878D82A}">
                    <a16:rowId xmlns:a16="http://schemas.microsoft.com/office/drawing/2014/main" val="2311210123"/>
                  </a:ext>
                </a:extLst>
              </a:tr>
              <a:tr h="370840">
                <a:tc>
                  <a:txBody>
                    <a:bodyPr/>
                    <a:lstStyle/>
                    <a:p>
                      <a:pPr algn="ctr"/>
                      <a:r>
                        <a:rPr lang="en-US" b="1" dirty="0">
                          <a:solidFill>
                            <a:schemeClr val="bg1"/>
                          </a:solidFill>
                        </a:rPr>
                        <a:t>Game 2</a:t>
                      </a:r>
                    </a:p>
                  </a:txBody>
                  <a:tcPr anchor="ctr">
                    <a:solidFill>
                      <a:schemeClr val="accent2">
                        <a:alpha val="70000"/>
                      </a:schemeClr>
                    </a:solidFill>
                  </a:tcPr>
                </a:tc>
                <a:tc>
                  <a:txBody>
                    <a:bodyPr/>
                    <a:lstStyle/>
                    <a:p>
                      <a:pPr algn="ctr"/>
                      <a:r>
                        <a:rPr lang="en-US" dirty="0"/>
                        <a:t>1.917</a:t>
                      </a:r>
                    </a:p>
                  </a:txBody>
                  <a:tcPr anchor="ctr"/>
                </a:tc>
                <a:extLst>
                  <a:ext uri="{0D108BD9-81ED-4DB2-BD59-A6C34878D82A}">
                    <a16:rowId xmlns:a16="http://schemas.microsoft.com/office/drawing/2014/main" val="1540875656"/>
                  </a:ext>
                </a:extLst>
              </a:tr>
            </a:tbl>
          </a:graphicData>
        </a:graphic>
      </p:graphicFrame>
      <p:sp>
        <p:nvSpPr>
          <p:cNvPr id="13" name="TextBox 12">
            <a:extLst>
              <a:ext uri="{FF2B5EF4-FFF2-40B4-BE49-F238E27FC236}">
                <a16:creationId xmlns:a16="http://schemas.microsoft.com/office/drawing/2014/main" id="{97D84D04-B398-425C-9434-A97E156C627A}"/>
              </a:ext>
            </a:extLst>
          </p:cNvPr>
          <p:cNvSpPr txBox="1"/>
          <p:nvPr/>
        </p:nvSpPr>
        <p:spPr>
          <a:xfrm>
            <a:off x="1965911" y="3899367"/>
            <a:ext cx="2219417" cy="307777"/>
          </a:xfrm>
          <a:prstGeom prst="rect">
            <a:avLst/>
          </a:prstGeom>
          <a:noFill/>
        </p:spPr>
        <p:txBody>
          <a:bodyPr wrap="square" rtlCol="0">
            <a:spAutoFit/>
          </a:bodyPr>
          <a:lstStyle/>
          <a:p>
            <a:pPr algn="ctr"/>
            <a:r>
              <a:rPr lang="en-US" sz="1400" dirty="0"/>
              <a:t>Average Earnings: 28 Players</a:t>
            </a:r>
          </a:p>
        </p:txBody>
      </p:sp>
      <p:sp>
        <p:nvSpPr>
          <p:cNvPr id="14" name="TextBox 13">
            <a:extLst>
              <a:ext uri="{FF2B5EF4-FFF2-40B4-BE49-F238E27FC236}">
                <a16:creationId xmlns:a16="http://schemas.microsoft.com/office/drawing/2014/main" id="{7027AA30-CFF5-49C1-993D-F81564D1E0ED}"/>
              </a:ext>
            </a:extLst>
          </p:cNvPr>
          <p:cNvSpPr txBox="1"/>
          <p:nvPr/>
        </p:nvSpPr>
        <p:spPr>
          <a:xfrm>
            <a:off x="7024824" y="3853753"/>
            <a:ext cx="2219417" cy="307777"/>
          </a:xfrm>
          <a:prstGeom prst="rect">
            <a:avLst/>
          </a:prstGeom>
          <a:noFill/>
        </p:spPr>
        <p:txBody>
          <a:bodyPr wrap="square" rtlCol="0">
            <a:spAutoFit/>
          </a:bodyPr>
          <a:lstStyle/>
          <a:p>
            <a:pPr algn="ctr"/>
            <a:r>
              <a:rPr lang="en-US" sz="1400" dirty="0"/>
              <a:t>Average Claims: 28 Players</a:t>
            </a:r>
          </a:p>
        </p:txBody>
      </p:sp>
      <p:sp>
        <p:nvSpPr>
          <p:cNvPr id="15" name="TextBox 14">
            <a:extLst>
              <a:ext uri="{FF2B5EF4-FFF2-40B4-BE49-F238E27FC236}">
                <a16:creationId xmlns:a16="http://schemas.microsoft.com/office/drawing/2014/main" id="{832249BD-4822-47B0-90A8-536947897E9F}"/>
              </a:ext>
            </a:extLst>
          </p:cNvPr>
          <p:cNvSpPr txBox="1"/>
          <p:nvPr/>
        </p:nvSpPr>
        <p:spPr>
          <a:xfrm>
            <a:off x="7024825" y="5315328"/>
            <a:ext cx="2219417" cy="307777"/>
          </a:xfrm>
          <a:prstGeom prst="rect">
            <a:avLst/>
          </a:prstGeom>
          <a:noFill/>
        </p:spPr>
        <p:txBody>
          <a:bodyPr wrap="square" rtlCol="0">
            <a:spAutoFit/>
          </a:bodyPr>
          <a:lstStyle/>
          <a:p>
            <a:pPr algn="ctr"/>
            <a:r>
              <a:rPr lang="en-US" sz="1400" dirty="0"/>
              <a:t>Average Claims: 24 Players</a:t>
            </a:r>
          </a:p>
        </p:txBody>
      </p:sp>
      <p:sp>
        <p:nvSpPr>
          <p:cNvPr id="16" name="TextBox 15">
            <a:extLst>
              <a:ext uri="{FF2B5EF4-FFF2-40B4-BE49-F238E27FC236}">
                <a16:creationId xmlns:a16="http://schemas.microsoft.com/office/drawing/2014/main" id="{A5E9A38B-E951-4D6B-9945-56AC888795F1}"/>
              </a:ext>
            </a:extLst>
          </p:cNvPr>
          <p:cNvSpPr txBox="1"/>
          <p:nvPr/>
        </p:nvSpPr>
        <p:spPr>
          <a:xfrm>
            <a:off x="1965911" y="5347171"/>
            <a:ext cx="2219417" cy="307777"/>
          </a:xfrm>
          <a:prstGeom prst="rect">
            <a:avLst/>
          </a:prstGeom>
          <a:noFill/>
        </p:spPr>
        <p:txBody>
          <a:bodyPr wrap="square" rtlCol="0">
            <a:spAutoFit/>
          </a:bodyPr>
          <a:lstStyle/>
          <a:p>
            <a:pPr algn="ctr"/>
            <a:r>
              <a:rPr lang="en-US" sz="1400" dirty="0"/>
              <a:t>Average Earnings: 24 Players</a:t>
            </a:r>
          </a:p>
        </p:txBody>
      </p:sp>
      <p:sp>
        <p:nvSpPr>
          <p:cNvPr id="17" name="Arrow: Down 16">
            <a:extLst>
              <a:ext uri="{FF2B5EF4-FFF2-40B4-BE49-F238E27FC236}">
                <a16:creationId xmlns:a16="http://schemas.microsoft.com/office/drawing/2014/main" id="{71310454-B6F6-451A-8AC2-316CC832D2ED}"/>
              </a:ext>
            </a:extLst>
          </p:cNvPr>
          <p:cNvSpPr/>
          <p:nvPr/>
        </p:nvSpPr>
        <p:spPr>
          <a:xfrm rot="10800000">
            <a:off x="4400549" y="5010703"/>
            <a:ext cx="230137" cy="24875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rrow: Down 17">
            <a:extLst>
              <a:ext uri="{FF2B5EF4-FFF2-40B4-BE49-F238E27FC236}">
                <a16:creationId xmlns:a16="http://schemas.microsoft.com/office/drawing/2014/main" id="{C6143C09-17A4-461E-B8CF-F0D3CB4ABA9A}"/>
              </a:ext>
            </a:extLst>
          </p:cNvPr>
          <p:cNvSpPr/>
          <p:nvPr/>
        </p:nvSpPr>
        <p:spPr>
          <a:xfrm rot="10800000">
            <a:off x="4400548" y="6449125"/>
            <a:ext cx="230137" cy="24875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Down 18">
            <a:extLst>
              <a:ext uri="{FF2B5EF4-FFF2-40B4-BE49-F238E27FC236}">
                <a16:creationId xmlns:a16="http://schemas.microsoft.com/office/drawing/2014/main" id="{F97CD3FB-C24D-4BE4-B7DE-EDF99013E70A}"/>
              </a:ext>
            </a:extLst>
          </p:cNvPr>
          <p:cNvSpPr/>
          <p:nvPr/>
        </p:nvSpPr>
        <p:spPr>
          <a:xfrm rot="10800000">
            <a:off x="9490132" y="4963559"/>
            <a:ext cx="230137" cy="24875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rrow: Down 19">
            <a:extLst>
              <a:ext uri="{FF2B5EF4-FFF2-40B4-BE49-F238E27FC236}">
                <a16:creationId xmlns:a16="http://schemas.microsoft.com/office/drawing/2014/main" id="{10B3892A-B8A3-45BC-897D-C4E975638A2F}"/>
              </a:ext>
            </a:extLst>
          </p:cNvPr>
          <p:cNvSpPr/>
          <p:nvPr/>
        </p:nvSpPr>
        <p:spPr>
          <a:xfrm rot="10800000">
            <a:off x="9490132" y="6449125"/>
            <a:ext cx="230137" cy="24875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Audio 4">
            <a:hlinkClick r:id="" action="ppaction://media"/>
            <a:extLst>
              <a:ext uri="{FF2B5EF4-FFF2-40B4-BE49-F238E27FC236}">
                <a16:creationId xmlns:a16="http://schemas.microsoft.com/office/drawing/2014/main" id="{4F0DCFCD-CD7F-4BF1-8FEC-1284BF35EF3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4" name="Slide Number Placeholder 3">
            <a:extLst>
              <a:ext uri="{FF2B5EF4-FFF2-40B4-BE49-F238E27FC236}">
                <a16:creationId xmlns:a16="http://schemas.microsoft.com/office/drawing/2014/main" id="{F4EE2C7A-C7A7-43C5-8478-50FEAFBF6F67}"/>
              </a:ext>
            </a:extLst>
          </p:cNvPr>
          <p:cNvSpPr>
            <a:spLocks noGrp="1"/>
          </p:cNvSpPr>
          <p:nvPr>
            <p:ph type="sldNum" sz="quarter" idx="12"/>
          </p:nvPr>
        </p:nvSpPr>
        <p:spPr/>
        <p:txBody>
          <a:bodyPr/>
          <a:lstStyle/>
          <a:p>
            <a:fld id="{3C788774-8B7A-4584-BDD0-7E3318C6F72D}" type="slidenum">
              <a:rPr lang="en-US" smtClean="0"/>
              <a:t>18</a:t>
            </a:fld>
            <a:endParaRPr lang="en-US" dirty="0"/>
          </a:p>
        </p:txBody>
      </p:sp>
    </p:spTree>
    <p:extLst>
      <p:ext uri="{BB962C8B-B14F-4D97-AF65-F5344CB8AC3E}">
        <p14:creationId xmlns:p14="http://schemas.microsoft.com/office/powerpoint/2010/main" val="206486378"/>
      </p:ext>
    </p:extLst>
  </p:cSld>
  <p:clrMapOvr>
    <a:masterClrMapping/>
  </p:clrMapOvr>
  <mc:AlternateContent xmlns:mc="http://schemas.openxmlformats.org/markup-compatibility/2006" xmlns:p14="http://schemas.microsoft.com/office/powerpoint/2010/main">
    <mc:Choice Requires="p14">
      <p:transition spd="slow" p14:dur="2000" advTm="60340"/>
    </mc:Choice>
    <mc:Fallback xmlns="">
      <p:transition spd="slow" advTm="60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35FDA-8CA3-4424-9F53-D8542AC6DCE0}"/>
              </a:ext>
            </a:extLst>
          </p:cNvPr>
          <p:cNvSpPr>
            <a:spLocks noGrp="1"/>
          </p:cNvSpPr>
          <p:nvPr>
            <p:ph type="title"/>
          </p:nvPr>
        </p:nvSpPr>
        <p:spPr/>
        <p:txBody>
          <a:bodyPr/>
          <a:lstStyle/>
          <a:p>
            <a:r>
              <a:rPr lang="en-US" dirty="0"/>
              <a:t>Expected findings</a:t>
            </a:r>
          </a:p>
        </p:txBody>
      </p:sp>
      <p:sp>
        <p:nvSpPr>
          <p:cNvPr id="3" name="Content Placeholder 2">
            <a:extLst>
              <a:ext uri="{FF2B5EF4-FFF2-40B4-BE49-F238E27FC236}">
                <a16:creationId xmlns:a16="http://schemas.microsoft.com/office/drawing/2014/main" id="{EF289CF0-FA02-4A2E-A548-7EC4DBA628A3}"/>
              </a:ext>
            </a:extLst>
          </p:cNvPr>
          <p:cNvSpPr>
            <a:spLocks noGrp="1"/>
          </p:cNvSpPr>
          <p:nvPr>
            <p:ph idx="1"/>
          </p:nvPr>
        </p:nvSpPr>
        <p:spPr/>
        <p:txBody>
          <a:bodyPr anchor="t"/>
          <a:lstStyle/>
          <a:p>
            <a:r>
              <a:rPr lang="en-US" sz="2400" dirty="0"/>
              <a:t>The Tragedy of the Commons theory was supported by all Group Size test results</a:t>
            </a:r>
          </a:p>
          <a:p>
            <a:r>
              <a:rPr lang="en-US" sz="2400" dirty="0"/>
              <a:t>Deviation from the cooperative outcome $2.00 occurred earlier, and average earnings and claims converged on the Nash Equilibrium $0.80 much more quickly</a:t>
            </a:r>
          </a:p>
          <a:p>
            <a:pPr lvl="2"/>
            <a:r>
              <a:rPr lang="en-US" sz="2000" dirty="0"/>
              <a:t>More group members = greater pressure to be the first person to defect to avoid penalty</a:t>
            </a:r>
          </a:p>
          <a:p>
            <a:pPr lvl="2"/>
            <a:r>
              <a:rPr lang="en-US" sz="2000" dirty="0"/>
              <a:t>Players identified that a strategy of successfully claiming the lowest amount in each round would make them no worse off than the other members of their group</a:t>
            </a:r>
            <a:endParaRPr lang="en-US" dirty="0"/>
          </a:p>
        </p:txBody>
      </p:sp>
      <p:pic>
        <p:nvPicPr>
          <p:cNvPr id="4" name="Audio 3">
            <a:hlinkClick r:id="" action="ppaction://media"/>
            <a:extLst>
              <a:ext uri="{FF2B5EF4-FFF2-40B4-BE49-F238E27FC236}">
                <a16:creationId xmlns:a16="http://schemas.microsoft.com/office/drawing/2014/main" id="{9AB233B4-BE8C-4BF5-93A4-FFF88A53AEE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5" name="Slide Number Placeholder 4">
            <a:extLst>
              <a:ext uri="{FF2B5EF4-FFF2-40B4-BE49-F238E27FC236}">
                <a16:creationId xmlns:a16="http://schemas.microsoft.com/office/drawing/2014/main" id="{40157971-3C86-454A-A594-3E3A664F3361}"/>
              </a:ext>
            </a:extLst>
          </p:cNvPr>
          <p:cNvSpPr>
            <a:spLocks noGrp="1"/>
          </p:cNvSpPr>
          <p:nvPr>
            <p:ph type="sldNum" sz="quarter" idx="12"/>
          </p:nvPr>
        </p:nvSpPr>
        <p:spPr/>
        <p:txBody>
          <a:bodyPr/>
          <a:lstStyle/>
          <a:p>
            <a:fld id="{3C788774-8B7A-4584-BDD0-7E3318C6F72D}" type="slidenum">
              <a:rPr lang="en-US" smtClean="0"/>
              <a:t>19</a:t>
            </a:fld>
            <a:endParaRPr lang="en-US" dirty="0"/>
          </a:p>
        </p:txBody>
      </p:sp>
    </p:spTree>
    <p:extLst>
      <p:ext uri="{BB962C8B-B14F-4D97-AF65-F5344CB8AC3E}">
        <p14:creationId xmlns:p14="http://schemas.microsoft.com/office/powerpoint/2010/main" val="1497498138"/>
      </p:ext>
    </p:extLst>
  </p:cSld>
  <p:clrMapOvr>
    <a:masterClrMapping/>
  </p:clrMapOvr>
  <mc:AlternateContent xmlns:mc="http://schemas.openxmlformats.org/markup-compatibility/2006" xmlns:p14="http://schemas.microsoft.com/office/powerpoint/2010/main">
    <mc:Choice Requires="p14">
      <p:transition spd="slow" p14:dur="2000" advTm="43905"/>
    </mc:Choice>
    <mc:Fallback xmlns="">
      <p:transition spd="slow" advTm="439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E31F7-328D-4EBF-9ADE-496C0EE33EB1}"/>
              </a:ext>
            </a:extLst>
          </p:cNvPr>
          <p:cNvSpPr>
            <a:spLocks noGrp="1"/>
          </p:cNvSpPr>
          <p:nvPr>
            <p:ph type="title"/>
          </p:nvPr>
        </p:nvSpPr>
        <p:spPr/>
        <p:txBody>
          <a:bodyPr/>
          <a:lstStyle/>
          <a:p>
            <a:r>
              <a:rPr lang="en-US" dirty="0"/>
              <a:t>Unexpected Findings</a:t>
            </a:r>
          </a:p>
        </p:txBody>
      </p:sp>
      <p:sp>
        <p:nvSpPr>
          <p:cNvPr id="3" name="Content Placeholder 2">
            <a:extLst>
              <a:ext uri="{FF2B5EF4-FFF2-40B4-BE49-F238E27FC236}">
                <a16:creationId xmlns:a16="http://schemas.microsoft.com/office/drawing/2014/main" id="{3D3D4E9C-2998-4E53-9339-DDF8B65065A8}"/>
              </a:ext>
            </a:extLst>
          </p:cNvPr>
          <p:cNvSpPr>
            <a:spLocks noGrp="1"/>
          </p:cNvSpPr>
          <p:nvPr>
            <p:ph idx="1"/>
          </p:nvPr>
        </p:nvSpPr>
        <p:spPr/>
        <p:txBody>
          <a:bodyPr anchor="t">
            <a:normAutofit/>
          </a:bodyPr>
          <a:lstStyle/>
          <a:p>
            <a:r>
              <a:rPr lang="en-US" sz="2400" dirty="0"/>
              <a:t>Results for Intensity of Competition were inconsistent across our three experiments</a:t>
            </a:r>
          </a:p>
          <a:p>
            <a:r>
              <a:rPr lang="en-US" sz="2400" dirty="0"/>
              <a:t>Earnings and Claims declined in Games 1 and 2 but increased in Game 3</a:t>
            </a:r>
          </a:p>
          <a:p>
            <a:pPr lvl="1"/>
            <a:r>
              <a:rPr lang="en-US" sz="2000" dirty="0"/>
              <a:t>Possible explanations:</a:t>
            </a:r>
          </a:p>
          <a:p>
            <a:pPr lvl="2"/>
            <a:r>
              <a:rPr lang="en-US" sz="1800" dirty="0"/>
              <a:t>Small sample size</a:t>
            </a:r>
          </a:p>
          <a:p>
            <a:pPr lvl="2"/>
            <a:r>
              <a:rPr lang="en-US" sz="1800" dirty="0"/>
              <a:t>With fewer total groups in Game 3, an individual group’s decisions may have had a greater impact on results</a:t>
            </a:r>
          </a:p>
          <a:p>
            <a:r>
              <a:rPr lang="en-US" sz="2400" dirty="0"/>
              <a:t>Results for Game Duration (24 players) were statistically significant for Earnings      (p = 0.015) but not for Claims (p = 0.249)</a:t>
            </a:r>
          </a:p>
        </p:txBody>
      </p:sp>
      <p:pic>
        <p:nvPicPr>
          <p:cNvPr id="4" name="Audio 3">
            <a:hlinkClick r:id="" action="ppaction://media"/>
            <a:extLst>
              <a:ext uri="{FF2B5EF4-FFF2-40B4-BE49-F238E27FC236}">
                <a16:creationId xmlns:a16="http://schemas.microsoft.com/office/drawing/2014/main" id="{C096BC86-701D-4443-990B-5B65B8FDCDA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5" name="Slide Number Placeholder 4">
            <a:extLst>
              <a:ext uri="{FF2B5EF4-FFF2-40B4-BE49-F238E27FC236}">
                <a16:creationId xmlns:a16="http://schemas.microsoft.com/office/drawing/2014/main" id="{68F04A49-88C2-4DD0-8767-EDE387313516}"/>
              </a:ext>
            </a:extLst>
          </p:cNvPr>
          <p:cNvSpPr>
            <a:spLocks noGrp="1"/>
          </p:cNvSpPr>
          <p:nvPr>
            <p:ph type="sldNum" sz="quarter" idx="12"/>
          </p:nvPr>
        </p:nvSpPr>
        <p:spPr/>
        <p:txBody>
          <a:bodyPr/>
          <a:lstStyle/>
          <a:p>
            <a:fld id="{3C788774-8B7A-4584-BDD0-7E3318C6F72D}" type="slidenum">
              <a:rPr lang="en-US" smtClean="0"/>
              <a:t>20</a:t>
            </a:fld>
            <a:endParaRPr lang="en-US" dirty="0"/>
          </a:p>
        </p:txBody>
      </p:sp>
    </p:spTree>
    <p:extLst>
      <p:ext uri="{BB962C8B-B14F-4D97-AF65-F5344CB8AC3E}">
        <p14:creationId xmlns:p14="http://schemas.microsoft.com/office/powerpoint/2010/main" val="690111632"/>
      </p:ext>
    </p:extLst>
  </p:cSld>
  <p:clrMapOvr>
    <a:masterClrMapping/>
  </p:clrMapOvr>
  <mc:AlternateContent xmlns:mc="http://schemas.openxmlformats.org/markup-compatibility/2006" xmlns:p14="http://schemas.microsoft.com/office/powerpoint/2010/main">
    <mc:Choice Requires="p14">
      <p:transition spd="slow" p14:dur="2000" advTm="56852"/>
    </mc:Choice>
    <mc:Fallback xmlns="">
      <p:transition spd="slow" advTm="568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F46B7-7700-4742-AD87-169C951D3F15}"/>
              </a:ext>
            </a:extLst>
          </p:cNvPr>
          <p:cNvSpPr>
            <a:spLocks noGrp="1"/>
          </p:cNvSpPr>
          <p:nvPr>
            <p:ph type="title"/>
          </p:nvPr>
        </p:nvSpPr>
        <p:spPr/>
        <p:txBody>
          <a:bodyPr/>
          <a:lstStyle/>
          <a:p>
            <a:r>
              <a:rPr lang="en-US" dirty="0"/>
              <a:t>Questions for Future Research</a:t>
            </a:r>
          </a:p>
        </p:txBody>
      </p:sp>
      <p:sp>
        <p:nvSpPr>
          <p:cNvPr id="3" name="Content Placeholder 2">
            <a:extLst>
              <a:ext uri="{FF2B5EF4-FFF2-40B4-BE49-F238E27FC236}">
                <a16:creationId xmlns:a16="http://schemas.microsoft.com/office/drawing/2014/main" id="{335C1F01-9BFB-4378-A1E6-9FDD37863366}"/>
              </a:ext>
            </a:extLst>
          </p:cNvPr>
          <p:cNvSpPr>
            <a:spLocks noGrp="1"/>
          </p:cNvSpPr>
          <p:nvPr>
            <p:ph idx="1"/>
          </p:nvPr>
        </p:nvSpPr>
        <p:spPr>
          <a:xfrm>
            <a:off x="581192" y="2180496"/>
            <a:ext cx="11029615" cy="4382229"/>
          </a:xfrm>
        </p:spPr>
        <p:txBody>
          <a:bodyPr anchor="t">
            <a:noAutofit/>
          </a:bodyPr>
          <a:lstStyle/>
          <a:p>
            <a:r>
              <a:rPr lang="en-US" sz="2400" dirty="0"/>
              <a:t>Would increasing the number of participants result in a statistically significant relationship between Intensity of Competition and cooperation?</a:t>
            </a:r>
          </a:p>
          <a:p>
            <a:pPr lvl="1"/>
            <a:r>
              <a:rPr lang="en-US" sz="2000" dirty="0"/>
              <a:t>Larger sample size would address a possible weakness of our study by decreasing the weight of individual groups’ impact on results</a:t>
            </a:r>
          </a:p>
          <a:p>
            <a:r>
              <a:rPr lang="en-US" sz="2400" dirty="0"/>
              <a:t>How can the impact of duration of social interaction and group size on cooperation be used to </a:t>
            </a:r>
            <a:r>
              <a:rPr lang="en-US" sz="2400"/>
              <a:t>generate greater cooperation </a:t>
            </a:r>
            <a:r>
              <a:rPr lang="en-US" sz="2400" dirty="0"/>
              <a:t>in competitive environments?</a:t>
            </a:r>
          </a:p>
          <a:p>
            <a:r>
              <a:rPr lang="en-US" sz="2400" dirty="0"/>
              <a:t>What sort of policy prescriptions would be effective in addressing the Tragedy of the Commons theory that explains modern dilemmas such as overfishing and climate change?</a:t>
            </a:r>
          </a:p>
        </p:txBody>
      </p:sp>
      <p:pic>
        <p:nvPicPr>
          <p:cNvPr id="17" name="Audio 16">
            <a:hlinkClick r:id="" action="ppaction://media"/>
            <a:extLst>
              <a:ext uri="{FF2B5EF4-FFF2-40B4-BE49-F238E27FC236}">
                <a16:creationId xmlns:a16="http://schemas.microsoft.com/office/drawing/2014/main" id="{141186F8-BD70-4505-8541-DC7616870CB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4" name="Slide Number Placeholder 3">
            <a:extLst>
              <a:ext uri="{FF2B5EF4-FFF2-40B4-BE49-F238E27FC236}">
                <a16:creationId xmlns:a16="http://schemas.microsoft.com/office/drawing/2014/main" id="{DB8C03F9-1B3F-495A-A96C-50B89E2D3E14}"/>
              </a:ext>
            </a:extLst>
          </p:cNvPr>
          <p:cNvSpPr>
            <a:spLocks noGrp="1"/>
          </p:cNvSpPr>
          <p:nvPr>
            <p:ph type="sldNum" sz="quarter" idx="12"/>
          </p:nvPr>
        </p:nvSpPr>
        <p:spPr/>
        <p:txBody>
          <a:bodyPr/>
          <a:lstStyle/>
          <a:p>
            <a:fld id="{3C788774-8B7A-4584-BDD0-7E3318C6F72D}" type="slidenum">
              <a:rPr lang="en-US" smtClean="0"/>
              <a:t>21</a:t>
            </a:fld>
            <a:endParaRPr lang="en-US" dirty="0"/>
          </a:p>
        </p:txBody>
      </p:sp>
    </p:spTree>
    <p:extLst>
      <p:ext uri="{BB962C8B-B14F-4D97-AF65-F5344CB8AC3E}">
        <p14:creationId xmlns:p14="http://schemas.microsoft.com/office/powerpoint/2010/main" val="2753720807"/>
      </p:ext>
    </p:extLst>
  </p:cSld>
  <p:clrMapOvr>
    <a:masterClrMapping/>
  </p:clrMapOvr>
  <mc:AlternateContent xmlns:mc="http://schemas.openxmlformats.org/markup-compatibility/2006" xmlns:p14="http://schemas.microsoft.com/office/powerpoint/2010/main">
    <mc:Choice Requires="p14">
      <p:transition spd="slow" p14:dur="2000" advTm="117246"/>
    </mc:Choice>
    <mc:Fallback xmlns="">
      <p:transition spd="slow" advTm="1172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alpha val="80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204398-7E3E-4E91-8269-D23350D81895}"/>
              </a:ext>
            </a:extLst>
          </p:cNvPr>
          <p:cNvSpPr txBox="1"/>
          <p:nvPr/>
        </p:nvSpPr>
        <p:spPr>
          <a:xfrm>
            <a:off x="3076574" y="2828835"/>
            <a:ext cx="6038851" cy="1200329"/>
          </a:xfrm>
          <a:prstGeom prst="rect">
            <a:avLst/>
          </a:prstGeom>
          <a:noFill/>
        </p:spPr>
        <p:txBody>
          <a:bodyPr wrap="square" rtlCol="0">
            <a:spAutoFit/>
          </a:bodyPr>
          <a:lstStyle/>
          <a:p>
            <a:pPr algn="ctr"/>
            <a:r>
              <a:rPr lang="en-US" sz="7200" b="1" dirty="0">
                <a:solidFill>
                  <a:schemeClr val="bg1"/>
                </a:solidFill>
              </a:rPr>
              <a:t>THANK YOU</a:t>
            </a:r>
          </a:p>
        </p:txBody>
      </p:sp>
      <p:pic>
        <p:nvPicPr>
          <p:cNvPr id="5" name="Audio 4">
            <a:hlinkClick r:id="" action="ppaction://media"/>
            <a:extLst>
              <a:ext uri="{FF2B5EF4-FFF2-40B4-BE49-F238E27FC236}">
                <a16:creationId xmlns:a16="http://schemas.microsoft.com/office/drawing/2014/main" id="{C40B0509-F8DA-45F9-A5F3-F7EFB4B3CF5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
        <p:nvSpPr>
          <p:cNvPr id="2" name="Slide Number Placeholder 1">
            <a:extLst>
              <a:ext uri="{FF2B5EF4-FFF2-40B4-BE49-F238E27FC236}">
                <a16:creationId xmlns:a16="http://schemas.microsoft.com/office/drawing/2014/main" id="{0B183F6F-254C-4014-AAA3-A298F019691E}"/>
              </a:ext>
            </a:extLst>
          </p:cNvPr>
          <p:cNvSpPr>
            <a:spLocks noGrp="1"/>
          </p:cNvSpPr>
          <p:nvPr>
            <p:ph type="sldNum" sz="quarter" idx="12"/>
          </p:nvPr>
        </p:nvSpPr>
        <p:spPr/>
        <p:txBody>
          <a:bodyPr/>
          <a:lstStyle/>
          <a:p>
            <a:fld id="{3C788774-8B7A-4584-BDD0-7E3318C6F72D}" type="slidenum">
              <a:rPr lang="en-US" smtClean="0"/>
              <a:t>22</a:t>
            </a:fld>
            <a:endParaRPr lang="en-US" dirty="0"/>
          </a:p>
        </p:txBody>
      </p:sp>
    </p:spTree>
    <p:extLst>
      <p:ext uri="{BB962C8B-B14F-4D97-AF65-F5344CB8AC3E}">
        <p14:creationId xmlns:p14="http://schemas.microsoft.com/office/powerpoint/2010/main" val="3902484553"/>
      </p:ext>
    </p:extLst>
  </p:cSld>
  <p:clrMapOvr>
    <a:masterClrMapping/>
  </p:clrMapOvr>
  <mc:AlternateContent xmlns:mc="http://schemas.openxmlformats.org/markup-compatibility/2006" xmlns:p14="http://schemas.microsoft.com/office/powerpoint/2010/main">
    <mc:Choice Requires="p14">
      <p:transition spd="slow" p14:dur="2000" advTm="13420"/>
    </mc:Choice>
    <mc:Fallback xmlns="">
      <p:transition spd="slow" advTm="134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Dividend</Template>
  <TotalTime>1141</TotalTime>
  <Words>1644</Words>
  <Application>Microsoft Office PowerPoint</Application>
  <PresentationFormat>Widescreen</PresentationFormat>
  <Paragraphs>280</Paragraphs>
  <Slides>22</Slides>
  <Notes>1</Notes>
  <HiddenSlides>0</HiddenSlides>
  <MMClips>22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Cambria Math</vt:lpstr>
      <vt:lpstr>Gill Sans MT</vt:lpstr>
      <vt:lpstr>Times New Roman</vt:lpstr>
      <vt:lpstr>Wingdings</vt:lpstr>
      <vt:lpstr>Wingdings 2</vt:lpstr>
      <vt:lpstr>Dividend</vt:lpstr>
      <vt:lpstr>The Impact of Competition on Cooperation: Evidence from a Series of Bargaining Game Experiments</vt:lpstr>
      <vt:lpstr>Overview</vt:lpstr>
      <vt:lpstr>Cooperation in action</vt:lpstr>
      <vt:lpstr>Literature review</vt:lpstr>
      <vt:lpstr>Prisoner’s Dilemma</vt:lpstr>
      <vt:lpstr>Parameters of Traveler’s Dilemma</vt:lpstr>
      <vt:lpstr>Predictions of the Traveler’s Dilemma</vt:lpstr>
      <vt:lpstr>Traveler’s Dilemma</vt:lpstr>
      <vt:lpstr>Experiment Overview</vt:lpstr>
      <vt:lpstr>Incentives</vt:lpstr>
      <vt:lpstr>Research Questions</vt:lpstr>
      <vt:lpstr>Methodology: Intensity of Competition</vt:lpstr>
      <vt:lpstr>Methodology: Game Duration</vt:lpstr>
      <vt:lpstr>Methodology: Group Size</vt:lpstr>
      <vt:lpstr>Re</vt:lpstr>
      <vt:lpstr>Results: Game Duration</vt:lpstr>
      <vt:lpstr>Results: Group Size</vt:lpstr>
      <vt:lpstr>Expected Findings</vt:lpstr>
      <vt:lpstr>Expected findings</vt:lpstr>
      <vt:lpstr>Unexpected Findings</vt:lpstr>
      <vt:lpstr>Questions for Future Research</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of Competition on Cooperation: Evidence from a Series of Bargaining Game Experiments</dc:title>
  <dc:creator>Cole Wright</dc:creator>
  <cp:lastModifiedBy>Schmitt, Melissa</cp:lastModifiedBy>
  <cp:revision>2</cp:revision>
  <dcterms:created xsi:type="dcterms:W3CDTF">2020-04-13T19:31:09Z</dcterms:created>
  <dcterms:modified xsi:type="dcterms:W3CDTF">2020-04-27T17:13:28Z</dcterms:modified>
</cp:coreProperties>
</file>